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65" r:id="rId5"/>
    <p:sldId id="258" r:id="rId6"/>
    <p:sldId id="259" r:id="rId7"/>
    <p:sldId id="260" r:id="rId8"/>
    <p:sldId id="261" r:id="rId9"/>
    <p:sldId id="270" r:id="rId10"/>
    <p:sldId id="274" r:id="rId11"/>
    <p:sldId id="269" r:id="rId12"/>
    <p:sldId id="267" r:id="rId13"/>
    <p:sldId id="268" r:id="rId14"/>
    <p:sldId id="266" r:id="rId15"/>
    <p:sldId id="271" r:id="rId16"/>
    <p:sldId id="273" r:id="rId17"/>
    <p:sldId id="275" r:id="rId18"/>
    <p:sldId id="272" r:id="rId19"/>
    <p:sldId id="263" r:id="rId20"/>
    <p:sldId id="26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E2E84-380A-48E1-83D9-ACAD513E0D6E}" v="71" dt="2022-07-07T22:33:46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wery, Nyla" userId="S::nyla.mowery@dmschools.org::fb23a1dc-856f-46bd-83c1-e7afd0b41049" providerId="AD" clId="Web-{8FDA7E6C-482F-A81B-D27B-53DE3427C2E7}"/>
    <pc:docChg chg="modSld">
      <pc:chgData name="Mowery, Nyla" userId="S::nyla.mowery@dmschools.org::fb23a1dc-856f-46bd-83c1-e7afd0b41049" providerId="AD" clId="Web-{8FDA7E6C-482F-A81B-D27B-53DE3427C2E7}" dt="2022-06-13T13:38:11.769" v="0" actId="20577"/>
      <pc:docMkLst>
        <pc:docMk/>
      </pc:docMkLst>
      <pc:sldChg chg="modSp">
        <pc:chgData name="Mowery, Nyla" userId="S::nyla.mowery@dmschools.org::fb23a1dc-856f-46bd-83c1-e7afd0b41049" providerId="AD" clId="Web-{8FDA7E6C-482F-A81B-D27B-53DE3427C2E7}" dt="2022-06-13T13:38:11.769" v="0" actId="20577"/>
        <pc:sldMkLst>
          <pc:docMk/>
          <pc:sldMk cId="3280656149" sldId="264"/>
        </pc:sldMkLst>
        <pc:spChg chg="mod">
          <ac:chgData name="Mowery, Nyla" userId="S::nyla.mowery@dmschools.org::fb23a1dc-856f-46bd-83c1-e7afd0b41049" providerId="AD" clId="Web-{8FDA7E6C-482F-A81B-D27B-53DE3427C2E7}" dt="2022-06-13T13:38:11.769" v="0" actId="20577"/>
          <ac:spMkLst>
            <pc:docMk/>
            <pc:sldMk cId="3280656149" sldId="264"/>
            <ac:spMk id="8" creationId="{7E386034-42D3-7E7A-27FC-540D16B6A6F3}"/>
          </ac:spMkLst>
        </pc:spChg>
      </pc:sldChg>
    </pc:docChg>
  </pc:docChgLst>
  <pc:docChgLst>
    <pc:chgData name="Mowery, Nyla" userId="fb23a1dc-856f-46bd-83c1-e7afd0b41049" providerId="ADAL" clId="{D4AE2E84-380A-48E1-83D9-ACAD513E0D6E}"/>
    <pc:docChg chg="modSld">
      <pc:chgData name="Mowery, Nyla" userId="fb23a1dc-856f-46bd-83c1-e7afd0b41049" providerId="ADAL" clId="{D4AE2E84-380A-48E1-83D9-ACAD513E0D6E}" dt="2022-07-07T22:33:49.331" v="70" actId="1076"/>
      <pc:docMkLst>
        <pc:docMk/>
      </pc:docMkLst>
      <pc:sldChg chg="modSp mod modAnim">
        <pc:chgData name="Mowery, Nyla" userId="fb23a1dc-856f-46bd-83c1-e7afd0b41049" providerId="ADAL" clId="{D4AE2E84-380A-48E1-83D9-ACAD513E0D6E}" dt="2022-07-07T22:33:49.331" v="70" actId="1076"/>
        <pc:sldMkLst>
          <pc:docMk/>
          <pc:sldMk cId="562765693" sldId="259"/>
        </pc:sldMkLst>
        <pc:spChg chg="mod">
          <ac:chgData name="Mowery, Nyla" userId="fb23a1dc-856f-46bd-83c1-e7afd0b41049" providerId="ADAL" clId="{D4AE2E84-380A-48E1-83D9-ACAD513E0D6E}" dt="2022-07-07T22:33:28.942" v="69" actId="20577"/>
          <ac:spMkLst>
            <pc:docMk/>
            <pc:sldMk cId="562765693" sldId="259"/>
            <ac:spMk id="3" creationId="{FAEB7891-9C84-421E-85C7-9FF101C71754}"/>
          </ac:spMkLst>
        </pc:spChg>
        <pc:picChg chg="mod">
          <ac:chgData name="Mowery, Nyla" userId="fb23a1dc-856f-46bd-83c1-e7afd0b41049" providerId="ADAL" clId="{D4AE2E84-380A-48E1-83D9-ACAD513E0D6E}" dt="2022-07-07T22:33:49.331" v="70" actId="1076"/>
          <ac:picMkLst>
            <pc:docMk/>
            <pc:sldMk cId="562765693" sldId="259"/>
            <ac:picMk id="5" creationId="{B18EF67A-D179-7F01-28F7-3C4066B7B81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9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8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2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2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8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6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2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9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8869FB1-F65D-4963-B12E-D9C443A7BCEF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C4513403-CB6A-4023-9DD6-6A3D73AB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youtu.be/fX584Ik0P7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youtu.be/n7q00lGGlMI" TargetMode="External"/><Relationship Id="rId4" Type="http://schemas.openxmlformats.org/officeDocument/2006/relationships/hyperlink" Target="mailto:nyla.mowery@dmschool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indley.dmschools.org/families/dreamer-academy/" TargetMode="External"/><Relationship Id="rId2" Type="http://schemas.openxmlformats.org/officeDocument/2006/relationships/hyperlink" Target="https://hs.iastate.edu/more/isu-4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rive.google.com/drive/folders/1ENYkev_r1tS_oMBN8-SOOXWVrwkrqPI6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ZicgKffIa3uRPbGf60Gtu9OUNX1HfycvlKVo-OPfs38/edit" TargetMode="External"/><Relationship Id="rId3" Type="http://schemas.openxmlformats.org/officeDocument/2006/relationships/hyperlink" Target="https://educateiowa.gov/data-and-reporting/education-statistics#Student_Performance" TargetMode="External"/><Relationship Id="rId7" Type="http://schemas.openxmlformats.org/officeDocument/2006/relationships/hyperlink" Target="https://drive.google.com/file/d/1ozk9TaZzeTS89wklQkZ8b5pLqxgvxJfO/view?usp=sharing" TargetMode="External"/><Relationship Id="rId2" Type="http://schemas.openxmlformats.org/officeDocument/2006/relationships/hyperlink" Target="https://drive.google.com/file/d/13owXaTplZizsHXTlbwEfl8BT9h-0E-PC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IZVGTP3OUWBDcpCw4l06Rw0Nzgjd6qRs/view?usp=sharing" TargetMode="External"/><Relationship Id="rId5" Type="http://schemas.openxmlformats.org/officeDocument/2006/relationships/hyperlink" Target="https://datastudio.google.com/u/0/reporting/1DZGWk-eqEWcqa3RZ6L0Dn51fhiBK1_7c/page/KSKqB" TargetMode="External"/><Relationship Id="rId4" Type="http://schemas.openxmlformats.org/officeDocument/2006/relationships/hyperlink" Target="https://fafsa.iowa.gov/" TargetMode="Externa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69F3F-2B84-46DE-AC44-7C6671F50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College &amp; Career Readiness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9B173-D1FB-4521-A730-8D3B4F258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19"/>
            <a:ext cx="7891272" cy="1773141"/>
          </a:xfrm>
        </p:spPr>
        <p:txBody>
          <a:bodyPr>
            <a:normAutofit/>
          </a:bodyPr>
          <a:lstStyle/>
          <a:p>
            <a:r>
              <a:rPr lang="en-US" dirty="0"/>
              <a:t>Nyla Mowery</a:t>
            </a:r>
          </a:p>
          <a:p>
            <a:r>
              <a:rPr lang="en-US" sz="1800" dirty="0"/>
              <a:t>Pronouns: she/her</a:t>
            </a:r>
          </a:p>
          <a:p>
            <a:r>
              <a:rPr lang="en-US" sz="1800" dirty="0"/>
              <a:t>School Counselor, Studebaker Elementary</a:t>
            </a:r>
          </a:p>
          <a:p>
            <a:r>
              <a:rPr lang="en-US" sz="1800" dirty="0"/>
              <a:t>nyla.mowery@dmschools.org</a:t>
            </a:r>
          </a:p>
        </p:txBody>
      </p:sp>
      <p:pic>
        <p:nvPicPr>
          <p:cNvPr id="5" name="Picture 4" descr="A close-up of a child smiling&#10;&#10;Description automatically generated with medium confidence">
            <a:extLst>
              <a:ext uri="{FF2B5EF4-FFF2-40B4-BE49-F238E27FC236}">
                <a16:creationId xmlns:a16="http://schemas.microsoft.com/office/drawing/2014/main" id="{EA2F027E-8383-BA6F-2F56-B951B154F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3652">
            <a:off x="9288764" y="3851131"/>
            <a:ext cx="2100331" cy="26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2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ext, letter, whiteboard&#10;&#10;Description automatically generated">
            <a:extLst>
              <a:ext uri="{FF2B5EF4-FFF2-40B4-BE49-F238E27FC236}">
                <a16:creationId xmlns:a16="http://schemas.microsoft.com/office/drawing/2014/main" id="{6EF47E19-3469-FE58-D50D-090C3FC0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7671" y="1052904"/>
            <a:ext cx="6549437" cy="4912078"/>
          </a:xfrm>
          <a:prstGeom prst="rect">
            <a:avLst/>
          </a:prstGeom>
        </p:spPr>
      </p:pic>
      <p:pic>
        <p:nvPicPr>
          <p:cNvPr id="5" name="Picture 4" descr="Text, letter, timeline&#10;&#10;Description automatically generated">
            <a:extLst>
              <a:ext uri="{FF2B5EF4-FFF2-40B4-BE49-F238E27FC236}">
                <a16:creationId xmlns:a16="http://schemas.microsoft.com/office/drawing/2014/main" id="{2A4E8FAE-8B63-8CB4-DAEE-6F1232A21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719" y="926410"/>
            <a:ext cx="6101096" cy="45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9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564D0464-5918-5871-C79E-8C6D1BA50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 r="2" b="1051"/>
          <a:stretch/>
        </p:blipFill>
        <p:spPr>
          <a:xfrm>
            <a:off x="0" y="0"/>
            <a:ext cx="6066502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02727-54F2-4F63-818F-99119BA21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D2F36-46D9-A5E7-DA03-5859E960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4</a:t>
            </a:r>
            <a:r>
              <a:rPr lang="en-US" sz="4000" baseline="30000" dirty="0"/>
              <a:t>th</a:t>
            </a:r>
            <a:r>
              <a:rPr lang="en-US" sz="4000" dirty="0"/>
              <a:t> Grade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4BA1B-364A-6FD9-248C-9941693B5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US" sz="1800" dirty="0"/>
              <a:t>Read the book “Rosie Revere, Engineer”</a:t>
            </a:r>
          </a:p>
          <a:p>
            <a:r>
              <a:rPr lang="en-US" sz="1800" dirty="0"/>
              <a:t>Wrote their CCR plans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A73C12-F0BE-4AA8-845B-8CE5359D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113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C6A4191C-3788-BDB2-2E90-14FD7D466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59" y="7443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5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4AF36F66-F41F-18E2-4F27-C3929770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68" y="10187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7A827391-235D-B391-A37E-293AE08CB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403488"/>
            <a:ext cx="4755131" cy="6340175"/>
          </a:xfrm>
        </p:spPr>
      </p:pic>
      <p:pic>
        <p:nvPicPr>
          <p:cNvPr id="7" name="Picture 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1ECE87B7-F10C-0FBD-C825-21A8A090D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10" y="403488"/>
            <a:ext cx="4611331" cy="61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9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C79432-29A8-4C2D-9776-7389D10F1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8877D-8B08-8B29-389D-F98A83B2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484632"/>
            <a:ext cx="5168168" cy="2679176"/>
          </a:xfrm>
        </p:spPr>
        <p:txBody>
          <a:bodyPr>
            <a:normAutofit/>
          </a:bodyPr>
          <a:lstStyle/>
          <a:p>
            <a:r>
              <a:rPr lang="en-US" sz="4400" dirty="0"/>
              <a:t>Use Data to Inform ALL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5C20E-5587-AAE6-DE11-33112B77A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93" y="2934268"/>
            <a:ext cx="5168168" cy="2946767"/>
          </a:xfrm>
        </p:spPr>
        <p:txBody>
          <a:bodyPr>
            <a:normAutofit/>
          </a:bodyPr>
          <a:lstStyle/>
          <a:p>
            <a:r>
              <a:rPr lang="en-US" sz="1800" dirty="0"/>
              <a:t>Staff</a:t>
            </a:r>
          </a:p>
          <a:p>
            <a:r>
              <a:rPr lang="en-US" sz="1800" dirty="0"/>
              <a:t>Students</a:t>
            </a:r>
          </a:p>
          <a:p>
            <a:r>
              <a:rPr lang="en-US" sz="1800" dirty="0"/>
              <a:t>Administration</a:t>
            </a:r>
          </a:p>
          <a:p>
            <a:r>
              <a:rPr lang="en-US" sz="1800" dirty="0"/>
              <a:t>Families</a:t>
            </a:r>
          </a:p>
          <a:p>
            <a:r>
              <a:rPr lang="en-US" sz="1800" dirty="0"/>
              <a:t>Community Members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3042E07E-1229-8AEB-A7BE-81B8AF744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02" y="321733"/>
            <a:ext cx="2330500" cy="2842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6AF816-6B19-4B18-A9EE-95E8DA0EC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89" y="321733"/>
            <a:ext cx="3091859" cy="1844147"/>
          </a:xfrm>
          <a:prstGeom prst="rect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12778B-0F64-4374-BBC8-16A53F995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0000" y="3324678"/>
            <a:ext cx="2361497" cy="2777740"/>
          </a:xfrm>
          <a:prstGeom prst="rect">
            <a:avLst/>
          </a:prstGeom>
          <a:blipFill dpi="0"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5459A83-668B-EBED-AEC5-AB33D4C7C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3343" y="2801965"/>
            <a:ext cx="3771945" cy="28289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65571D-4425-4136-AA17-5877C5F07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AC26F22-7825-42FF-BCEE-052BA3EEB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25D8D5-0A37-41E9-9C3D-77BBD957C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40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CDB314E-F258-4196-741D-2BDC39A18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4" y="822881"/>
            <a:ext cx="4953000" cy="5634567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DCAC23AC-4173-683C-1CBF-3BE5EEF10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79" y="484632"/>
            <a:ext cx="4728633" cy="60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8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8EFB881-7E39-D416-C367-BC16EE2F6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14" y="150679"/>
            <a:ext cx="7381628" cy="71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1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9029-E475-4BDA-9CEF-1A1D2371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D9E11-F0C5-4346-BBB9-A738534BA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“Educational Pathways” posters for each staff member</a:t>
            </a:r>
          </a:p>
          <a:p>
            <a:r>
              <a:rPr lang="en-US" dirty="0"/>
              <a:t>Four</a:t>
            </a:r>
            <a:r>
              <a:rPr lang="en-US" b="1" dirty="0"/>
              <a:t>(</a:t>
            </a:r>
            <a:r>
              <a:rPr lang="en-US" b="1" dirty="0" err="1"/>
              <a:t>ish</a:t>
            </a:r>
            <a:r>
              <a:rPr lang="en-US" b="1" dirty="0"/>
              <a:t>) </a:t>
            </a:r>
            <a:r>
              <a:rPr lang="en-US" dirty="0"/>
              <a:t>week unit for CCR using lessons from Iowa College Aid Guidebook</a:t>
            </a:r>
          </a:p>
          <a:p>
            <a:r>
              <a:rPr lang="en-US" strike="sngStrike" dirty="0"/>
              <a:t>Organize a Career Day </a:t>
            </a:r>
          </a:p>
          <a:p>
            <a:r>
              <a:rPr lang="en-US" strike="sngStrike" dirty="0"/>
              <a:t>College Decision Day letters from fifth grade to seniors</a:t>
            </a:r>
          </a:p>
          <a:p>
            <a:r>
              <a:rPr lang="en-US" dirty="0"/>
              <a:t>Purposeful connection on SEL skills to CCR</a:t>
            </a:r>
          </a:p>
          <a:p>
            <a:r>
              <a:rPr lang="en-US" strike="sngStrike" dirty="0"/>
              <a:t>College Going Map</a:t>
            </a:r>
          </a:p>
        </p:txBody>
      </p:sp>
    </p:spTree>
    <p:extLst>
      <p:ext uri="{BB962C8B-B14F-4D97-AF65-F5344CB8AC3E}">
        <p14:creationId xmlns:p14="http://schemas.microsoft.com/office/powerpoint/2010/main" val="405385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96CED-9EB9-4396-ADC1-7701179A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3594B88-E3D9-4915-87C2-0B9BFE557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95" y="420041"/>
            <a:ext cx="8628887" cy="6437959"/>
          </a:xfrm>
        </p:spPr>
      </p:pic>
    </p:spTree>
    <p:extLst>
      <p:ext uri="{BB962C8B-B14F-4D97-AF65-F5344CB8AC3E}">
        <p14:creationId xmlns:p14="http://schemas.microsoft.com/office/powerpoint/2010/main" val="3111258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4E7E-31F0-4ECC-9DB4-C57728506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971BC-978C-4A55-9C72-F9917661A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Eight years teaching experience prior to becoming a school counselor</a:t>
            </a:r>
          </a:p>
          <a:p>
            <a:pPr lvl="1"/>
            <a:r>
              <a:rPr lang="en-US" dirty="0"/>
              <a:t>Preschool, 4</a:t>
            </a:r>
            <a:r>
              <a:rPr lang="en-US" baseline="30000" dirty="0"/>
              <a:t>th</a:t>
            </a:r>
            <a:r>
              <a:rPr lang="en-US" dirty="0"/>
              <a:t> Grade, 5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r>
              <a:rPr lang="en-US" dirty="0"/>
              <a:t>Graduated from Drake’s School Counseling program December 2013</a:t>
            </a:r>
          </a:p>
          <a:p>
            <a:r>
              <a:rPr lang="en-US" dirty="0"/>
              <a:t>Starting 10</a:t>
            </a:r>
            <a:r>
              <a:rPr lang="en-US" baseline="30000" dirty="0"/>
              <a:t>th</a:t>
            </a:r>
            <a:r>
              <a:rPr lang="en-US" dirty="0"/>
              <a:t> year as a school counselor for Des Moines Public Schools</a:t>
            </a:r>
          </a:p>
          <a:p>
            <a:r>
              <a:rPr lang="en-US" dirty="0"/>
              <a:t>Active member for both the Iowa School Counseling Association (ISCA) and the American School Counseling Association (ASCA)</a:t>
            </a:r>
          </a:p>
          <a:p>
            <a:r>
              <a:rPr lang="en-US" dirty="0">
                <a:hlinkClick r:id="rId2"/>
              </a:rPr>
              <a:t>Vice-President of Elementary Schools for the ISCA board</a:t>
            </a:r>
            <a:endParaRPr lang="en-US" dirty="0"/>
          </a:p>
          <a:p>
            <a:r>
              <a:rPr lang="en-US" dirty="0"/>
              <a:t>Currently serving 3</a:t>
            </a:r>
            <a:r>
              <a:rPr lang="en-US" baseline="30000" dirty="0"/>
              <a:t>rd</a:t>
            </a:r>
            <a:r>
              <a:rPr lang="en-US" dirty="0"/>
              <a:t>-5</a:t>
            </a:r>
            <a:r>
              <a:rPr lang="en-US" baseline="30000" dirty="0"/>
              <a:t>th</a:t>
            </a:r>
            <a:r>
              <a:rPr lang="en-US" dirty="0"/>
              <a:t> grade students at Studebaker Elementary</a:t>
            </a:r>
          </a:p>
          <a:p>
            <a:r>
              <a:rPr lang="en-US" dirty="0"/>
              <a:t>Caseload is approximately 275:1</a:t>
            </a: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04FE869-C521-4375-BC32-CF3DF8257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86" y="4146804"/>
            <a:ext cx="2024059" cy="25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xt, letter&#10;&#10;Description automatically generated">
            <a:extLst>
              <a:ext uri="{FF2B5EF4-FFF2-40B4-BE49-F238E27FC236}">
                <a16:creationId xmlns:a16="http://schemas.microsoft.com/office/drawing/2014/main" id="{68A02387-7E79-5E08-4C3F-CF4BE06FA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6" b="2"/>
          <a:stretch/>
        </p:blipFill>
        <p:spPr>
          <a:xfrm rot="5400000">
            <a:off x="-395747" y="395748"/>
            <a:ext cx="6857999" cy="60665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202727-54F2-4F63-818F-99119BA21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21B82-0C7F-403C-B949-6557B6A0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Questions and Discussion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386034-42D3-7E7A-27FC-540D16B6A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3429000"/>
            <a:ext cx="5299585" cy="3171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4"/>
              </a:rPr>
              <a:t>nyla.mowery@dmschools.org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>
                <a:hlinkClick r:id="rId5"/>
              </a:rPr>
              <a:t>Attention!</a:t>
            </a:r>
            <a:endParaRPr lang="en-US" sz="2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A73C12-F0BE-4AA8-845B-8CE5359D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69367E-EAFB-4B65-ACBA-F5D36EE0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A60E8A-7C25-441D-80F6-60E944794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65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9B98-DCB1-4F7B-A621-8D6002B2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Des Moines Public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DA104-6C66-4406-9098-B1A7698A7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district-wide curriculum for elementary school counselors</a:t>
            </a:r>
          </a:p>
          <a:p>
            <a:r>
              <a:rPr lang="en-US" dirty="0"/>
              <a:t>Bank of resources for lessons</a:t>
            </a:r>
          </a:p>
          <a:p>
            <a:r>
              <a:rPr lang="en-US" dirty="0"/>
              <a:t>Mostly counselor created lessons</a:t>
            </a:r>
          </a:p>
          <a:p>
            <a:r>
              <a:rPr lang="en-US" dirty="0"/>
              <a:t>Outdated materials</a:t>
            </a:r>
          </a:p>
          <a:p>
            <a:r>
              <a:rPr lang="en-US" dirty="0"/>
              <a:t>Current plans to rework resource guides</a:t>
            </a:r>
          </a:p>
          <a:p>
            <a:r>
              <a:rPr lang="en-US" dirty="0"/>
              <a:t>Two current elementary based CCR programs</a:t>
            </a:r>
          </a:p>
          <a:p>
            <a:pPr lvl="1"/>
            <a:r>
              <a:rPr lang="en-US" dirty="0">
                <a:hlinkClick r:id="rId2"/>
              </a:rPr>
              <a:t>ISU 4U Promise</a:t>
            </a:r>
            <a:r>
              <a:rPr lang="en-US" dirty="0"/>
              <a:t>– King and Moulton</a:t>
            </a:r>
          </a:p>
          <a:p>
            <a:pPr lvl="1"/>
            <a:r>
              <a:rPr lang="en-US" dirty="0">
                <a:hlinkClick r:id="rId3"/>
              </a:rPr>
              <a:t>By Degrees</a:t>
            </a:r>
            <a:r>
              <a:rPr lang="en-US" dirty="0"/>
              <a:t> (formerly I Have A Dream Foundation) – Findley</a:t>
            </a:r>
          </a:p>
          <a:p>
            <a:r>
              <a:rPr lang="en-US" dirty="0"/>
              <a:t>New Postsecondary Success Standards introduced 2021-2022 school year 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68A98FA-47DF-4580-8C8C-9CC64934C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10" y="5689490"/>
            <a:ext cx="2324630" cy="9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00534B-0C4D-41E2-A360-BF5B9FBD8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154" y="114598"/>
            <a:ext cx="10421692" cy="6628803"/>
          </a:xfrm>
        </p:spPr>
      </p:pic>
    </p:spTree>
    <p:extLst>
      <p:ext uri="{BB962C8B-B14F-4D97-AF65-F5344CB8AC3E}">
        <p14:creationId xmlns:p14="http://schemas.microsoft.com/office/powerpoint/2010/main" val="307897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4D7B-C1E9-4A93-AA3E-867E7415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Years at Studebaker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DBA2E-F8E7-4451-A2E1-A27196EAA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lessons on CCR were taught for two years</a:t>
            </a:r>
          </a:p>
          <a:p>
            <a:pPr lvl="1"/>
            <a:r>
              <a:rPr lang="en-US" dirty="0"/>
              <a:t>COVID-19 shut down in 2020</a:t>
            </a:r>
          </a:p>
          <a:p>
            <a:pPr lvl="1"/>
            <a:r>
              <a:rPr lang="en-US" dirty="0"/>
              <a:t>Schedule limitations in 2021</a:t>
            </a:r>
          </a:p>
          <a:p>
            <a:r>
              <a:rPr lang="en-US" dirty="0"/>
              <a:t>Priority on SEL topics</a:t>
            </a:r>
          </a:p>
          <a:p>
            <a:r>
              <a:rPr lang="en-US" dirty="0"/>
              <a:t>Lessons on growth mindset and other “soft skills” needed for success later in life</a:t>
            </a:r>
          </a:p>
          <a:p>
            <a:r>
              <a:rPr lang="en-US" dirty="0"/>
              <a:t>Previous focus on identifying interests, skills and abilities and exploring career fields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B9037-6ADC-4132-9E44-B50E931D6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14160" r="76808" b="7475"/>
          <a:stretch/>
        </p:blipFill>
        <p:spPr>
          <a:xfrm>
            <a:off x="8092807" y="4510375"/>
            <a:ext cx="2771336" cy="22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6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6B3B8-1409-4CC3-911D-38C7B461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B7891-9C84-421E-85C7-9FF101C7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ISCA Conferences – </a:t>
            </a:r>
            <a:r>
              <a:rPr lang="en-US" dirty="0">
                <a:hlinkClick r:id="rId2"/>
              </a:rPr>
              <a:t>David Ford’s </a:t>
            </a:r>
            <a:r>
              <a:rPr lang="en-US" dirty="0" err="1">
                <a:hlinkClick r:id="rId2"/>
              </a:rPr>
              <a:t>Jamboard</a:t>
            </a:r>
            <a:r>
              <a:rPr lang="en-US" dirty="0">
                <a:hlinkClick r:id="rId2"/>
              </a:rPr>
              <a:t> from 2018</a:t>
            </a:r>
            <a:endParaRPr lang="en-US" dirty="0"/>
          </a:p>
          <a:p>
            <a:r>
              <a:rPr lang="en-US" dirty="0"/>
              <a:t>Recognized the gap in CCR lessons and resources</a:t>
            </a:r>
          </a:p>
          <a:p>
            <a:r>
              <a:rPr lang="en-US" dirty="0"/>
              <a:t>AEA course “College &amp; Career Readiness for K-5 School Counselors &amp; Educators”</a:t>
            </a:r>
          </a:p>
          <a:p>
            <a:pPr lvl="1"/>
            <a:r>
              <a:rPr lang="en-US" dirty="0"/>
              <a:t>Focused on data informed decision making</a:t>
            </a:r>
          </a:p>
          <a:p>
            <a:pPr lvl="1"/>
            <a:r>
              <a:rPr lang="en-US" dirty="0"/>
              <a:t>Offered many resources for CCR lessons</a:t>
            </a:r>
          </a:p>
          <a:p>
            <a:r>
              <a:rPr lang="en-US" dirty="0"/>
              <a:t>Collaboration with co-counselor</a:t>
            </a:r>
          </a:p>
          <a:p>
            <a:r>
              <a:rPr lang="en-US" dirty="0"/>
              <a:t>Self-teaching</a:t>
            </a:r>
          </a:p>
        </p:txBody>
      </p:sp>
      <p:pic>
        <p:nvPicPr>
          <p:cNvPr id="1026" name="Picture 2" descr="Home - AEA Purchasing">
            <a:extLst>
              <a:ext uri="{FF2B5EF4-FFF2-40B4-BE49-F238E27FC236}">
                <a16:creationId xmlns:a16="http://schemas.microsoft.com/office/drawing/2014/main" id="{7A4C4CD5-6E0C-46D0-AD00-7B9BBD8A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57" y="4847082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18EF67A-D179-7F01-28F7-3C4066B7B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01" y="3488654"/>
            <a:ext cx="2476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41C0-2FD6-4206-962E-5E922996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 from AEA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AD0DA-90EE-4515-B28B-B2CE610CC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305B94"/>
                </a:solidFill>
                <a:effectLst/>
                <a:latin typeface="-apple-system"/>
                <a:hlinkClick r:id="rId2"/>
              </a:rPr>
              <a:t>Elementary School Counselor’s Guide: Eight  Components of College &amp; Career Counseling</a:t>
            </a:r>
            <a:r>
              <a:rPr lang="en-US" b="0" i="0" dirty="0">
                <a:solidFill>
                  <a:srgbClr val="373A3C"/>
                </a:solidFill>
                <a:effectLst/>
                <a:latin typeface="-apple-system"/>
              </a:rPr>
              <a:t> </a:t>
            </a:r>
          </a:p>
          <a:p>
            <a:r>
              <a:rPr lang="en-US" b="1" i="0" u="none" strike="noStrike" dirty="0">
                <a:solidFill>
                  <a:srgbClr val="305B94"/>
                </a:solidFill>
                <a:effectLst/>
                <a:latin typeface="-apple-system"/>
                <a:hlinkClick r:id="rId3"/>
              </a:rPr>
              <a:t>Iowa Department of Education - Education Statistics </a:t>
            </a:r>
            <a:endParaRPr 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solidFill>
                  <a:srgbClr val="1D375A"/>
                </a:solidFill>
                <a:effectLst/>
                <a:latin typeface="-apple-system"/>
                <a:hlinkClick r:id="rId4"/>
              </a:rPr>
              <a:t>Iowa’s FAFSA Filing Rates</a:t>
            </a:r>
            <a:endParaRPr lang="en-US" b="0" i="0" dirty="0">
              <a:solidFill>
                <a:srgbClr val="373A3C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05B94"/>
                </a:solidFill>
                <a:effectLst/>
                <a:latin typeface="-apple-system"/>
                <a:hlinkClick r:id="rId5"/>
              </a:rPr>
              <a:t>Iowa Districts' FAFSA Filing Rates - Demographics </a:t>
            </a:r>
            <a:endParaRPr lang="en-US" b="1" i="0" u="none" strike="noStrike" dirty="0">
              <a:solidFill>
                <a:srgbClr val="305B94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sng" dirty="0">
                <a:solidFill>
                  <a:srgbClr val="1D375A"/>
                </a:solidFill>
                <a:effectLst/>
                <a:latin typeface="-apple-system"/>
                <a:hlinkClick r:id="rId6"/>
              </a:rPr>
              <a:t>Iowa College Aid Guidebook</a:t>
            </a:r>
            <a:endParaRPr lang="en-US" b="1" i="0" u="sng" dirty="0">
              <a:solidFill>
                <a:srgbClr val="1D375A"/>
              </a:solidFill>
              <a:effectLst/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u="sng" dirty="0">
                <a:solidFill>
                  <a:srgbClr val="1D375A"/>
                </a:solidFill>
                <a:effectLst/>
                <a:latin typeface="-apple-system"/>
                <a:hlinkClick r:id="rId7"/>
              </a:rPr>
              <a:t>School Counselors Supporting the Career and College </a:t>
            </a:r>
            <a:br>
              <a:rPr lang="en-US" b="1" i="0" u="sng" dirty="0">
                <a:solidFill>
                  <a:srgbClr val="1D375A"/>
                </a:solidFill>
                <a:effectLst/>
                <a:latin typeface="-apple-system"/>
                <a:hlinkClick r:id="rId7"/>
              </a:rPr>
            </a:br>
            <a:r>
              <a:rPr lang="en-US" b="1" i="0" u="sng" dirty="0">
                <a:solidFill>
                  <a:srgbClr val="1D375A"/>
                </a:solidFill>
                <a:effectLst/>
                <a:latin typeface="-apple-system"/>
                <a:hlinkClick r:id="rId7"/>
              </a:rPr>
              <a:t>Preparedness of Students from Poverty: </a:t>
            </a:r>
            <a:br>
              <a:rPr lang="en-US" b="1" i="0" u="sng" dirty="0">
                <a:solidFill>
                  <a:srgbClr val="1D375A"/>
                </a:solidFill>
                <a:effectLst/>
                <a:latin typeface="-apple-system"/>
                <a:hlinkClick r:id="rId7"/>
              </a:rPr>
            </a:br>
            <a:r>
              <a:rPr lang="en-US" b="1" i="0" u="sng" dirty="0">
                <a:solidFill>
                  <a:srgbClr val="1D375A"/>
                </a:solidFill>
                <a:effectLst/>
                <a:latin typeface="-apple-system"/>
                <a:hlinkClick r:id="rId7"/>
              </a:rPr>
              <a:t>Using the CARE Model</a:t>
            </a:r>
            <a:endParaRPr lang="en-US" b="1" i="0" u="sng" dirty="0">
              <a:solidFill>
                <a:srgbClr val="1D375A"/>
              </a:solidFill>
              <a:effectLst/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1D375A"/>
                </a:solidFill>
                <a:latin typeface="-apple-system"/>
                <a:hlinkClick r:id="rId8"/>
              </a:rPr>
              <a:t>Resource List</a:t>
            </a:r>
            <a:endParaRPr lang="en-US" b="1" i="0" dirty="0">
              <a:solidFill>
                <a:srgbClr val="373A3C"/>
              </a:solidFill>
              <a:effectLst/>
              <a:latin typeface="-apple-system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373A3C"/>
              </a:solidFill>
              <a:effectLst/>
              <a:latin typeface="-apple-syste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BA518-A2BB-45AE-BA15-1336806C2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5445" y="2897945"/>
            <a:ext cx="2827165" cy="36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9029-E475-4BDA-9CEF-1A1D2371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D9E11-F0C5-4346-BBB9-A738534BA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“Educational Pathways” posters for each staff member</a:t>
            </a:r>
          </a:p>
          <a:p>
            <a:r>
              <a:rPr lang="en-US" dirty="0"/>
              <a:t>Four week unit for CCR using lessons from Iowa College Aid Guidebook</a:t>
            </a:r>
          </a:p>
          <a:p>
            <a:r>
              <a:rPr lang="en-US" dirty="0"/>
              <a:t>Organize a Career Day </a:t>
            </a:r>
          </a:p>
          <a:p>
            <a:r>
              <a:rPr lang="en-US" dirty="0"/>
              <a:t>College Decision Day letters from fifth grade to seniors</a:t>
            </a:r>
          </a:p>
          <a:p>
            <a:r>
              <a:rPr lang="en-US" dirty="0"/>
              <a:t>Purposeful connection on SEL skills to CCR</a:t>
            </a:r>
          </a:p>
          <a:p>
            <a:r>
              <a:rPr lang="en-US" dirty="0"/>
              <a:t>College Going Map</a:t>
            </a:r>
          </a:p>
        </p:txBody>
      </p:sp>
    </p:spTree>
    <p:extLst>
      <p:ext uri="{BB962C8B-B14F-4D97-AF65-F5344CB8AC3E}">
        <p14:creationId xmlns:p14="http://schemas.microsoft.com/office/powerpoint/2010/main" val="40144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8FCB935-50A6-FE16-D92D-08ABD10E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39" y="12258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6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1440</TotalTime>
  <Words>470</Words>
  <Application>Microsoft Office PowerPoint</Application>
  <PresentationFormat>Widescreen</PresentationFormat>
  <Paragraphs>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-apple-system</vt:lpstr>
      <vt:lpstr>Arial</vt:lpstr>
      <vt:lpstr>Calibri</vt:lpstr>
      <vt:lpstr>Georgia</vt:lpstr>
      <vt:lpstr>Rockwell Extra Bold</vt:lpstr>
      <vt:lpstr>Trebuchet MS</vt:lpstr>
      <vt:lpstr>Wingdings</vt:lpstr>
      <vt:lpstr>Wood Type</vt:lpstr>
      <vt:lpstr>College &amp; Career Readiness</vt:lpstr>
      <vt:lpstr>About Me</vt:lpstr>
      <vt:lpstr>State of Des Moines Public Schools</vt:lpstr>
      <vt:lpstr>PowerPoint Presentation</vt:lpstr>
      <vt:lpstr>Previous Years at Studebaker</vt:lpstr>
      <vt:lpstr>Professional Development</vt:lpstr>
      <vt:lpstr>Take Aways from AEA Class</vt:lpstr>
      <vt:lpstr>Plans for 2022</vt:lpstr>
      <vt:lpstr>PowerPoint Presentation</vt:lpstr>
      <vt:lpstr>PowerPoint Presentation</vt:lpstr>
      <vt:lpstr>4th Grade Reflections</vt:lpstr>
      <vt:lpstr>PowerPoint Presentation</vt:lpstr>
      <vt:lpstr>PowerPoint Presentation</vt:lpstr>
      <vt:lpstr>PowerPoint Presentation</vt:lpstr>
      <vt:lpstr>Use Data to Inform ALL Stakeholders</vt:lpstr>
      <vt:lpstr>PowerPoint Presentation</vt:lpstr>
      <vt:lpstr>PowerPoint Presentation</vt:lpstr>
      <vt:lpstr>Plans for 2022</vt:lpstr>
      <vt:lpstr>PowerPoint Presentation</vt:lpstr>
      <vt:lpstr>Questions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&amp; Career Readiness</dc:title>
  <dc:creator>Mowery, Nyla</dc:creator>
  <cp:lastModifiedBy>Mowery, Nyla</cp:lastModifiedBy>
  <cp:revision>8</cp:revision>
  <dcterms:created xsi:type="dcterms:W3CDTF">2021-05-06T13:00:32Z</dcterms:created>
  <dcterms:modified xsi:type="dcterms:W3CDTF">2022-07-07T22:33:55Z</dcterms:modified>
</cp:coreProperties>
</file>