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5143500" type="screen16x9"/>
  <p:notesSz cx="6858000" cy="9144000"/>
  <p:embeddedFontLst>
    <p:embeddedFont>
      <p:font typeface="Montserrat" pitchFamily="2" charset="77"/>
      <p:regular r:id="rId52"/>
      <p:bold r:id="rId53"/>
      <p:italic r:id="rId54"/>
      <p:boldItalic r:id="rId55"/>
    </p:embeddedFont>
    <p:embeddedFont>
      <p:font typeface="Oswald" pitchFamily="2" charset="77"/>
      <p:regular r:id="rId56"/>
      <p:bold r:id="rId57"/>
    </p:embeddedFont>
    <p:embeddedFont>
      <p:font typeface="Playfair Display" pitchFamily="2" charset="77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438b4858ee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438b4858ee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438b4858ee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438b4858ee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438b4858e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438b4858ee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438b4858ee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438b4858ee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438b4858ee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438b4858ee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438b4858e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438b4858e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438b4858ee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438b4858ee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7a38cd66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7a38cd66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7a38cd669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7a38cd669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7a38cd669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7a38cd669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438b4858ee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438b4858ee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7a38cd669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7a38cd669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7a38cd669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7a38cd669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7a38cd669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7a38cd669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7a38cd669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7a38cd669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7a38cd669a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7a38cd669a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7a38cd669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17a38cd669a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7a38cd669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7a38cd669a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7a38cd669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7a38cd669a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7a38cd669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7a38cd669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7a38cd669a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7a38cd669a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438b4858ee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438b4858ee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7a38cd669a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7a38cd669a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438b4858ee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438b4858ee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438b4858ee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438b4858ee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438b4858ee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438b4858ee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438b4858ee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438b4858ee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438b4858ee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438b4858ee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438b4858ee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438b4858ee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438b4858ee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438b4858ee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438b4858ee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438b4858ee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438b4858ee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1438b4858ee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38b4858ee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38b4858ee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438b4858ee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438b4858ee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438b4858ee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438b4858ee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438b4858ee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438b4858ee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438b4858ee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438b4858ee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45712c0df0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45712c0df0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728869776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728869776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4567dd0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14567dd0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438b4858ee_1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438b4858ee_1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8439c8947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8439c8947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1438b4858ee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1438b4858ee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438b4858e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1438b4858e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438b4858ee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438b4858ee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438b4858ee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438b4858ee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438b4858ee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438b4858ee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438b4858ee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438b4858ee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4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1EyOudsVN-gfG9RxFCbCnQcrLYx0oCbm/vie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Z5tIQ3Jgqjx5GUqr4uD3K7aa3B3g8_Es/vie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ib.com/library/add-item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atownsley@s-tama.k12.ia.us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hyperlink" Target="mailto:grahama@newton.k12.ia.u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Books Make us Stronger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3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23"/>
              <a:t>Using books in your School Counseling program</a:t>
            </a:r>
            <a:endParaRPr sz="4323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By: Allison Graham and Anita Townsley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Considerations for Using Books</a:t>
            </a: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*Find a book matching the needs of the group or individual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*Look for discussion guides and resources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*Encourage students to read, write, draw, and participate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*Incorporate supplemental activities </a:t>
            </a:r>
            <a:endParaRPr/>
          </a:p>
        </p:txBody>
      </p:sp>
      <p:pic>
        <p:nvPicPr>
          <p:cNvPr id="122" name="Google Shape;12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2550" y="2777125"/>
            <a:ext cx="3479524" cy="2167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Books?</a:t>
            </a:r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Books benefit students by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*Identification - connecting to a character or situation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*Awareness/insight - problem/solution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*Release - recognition of emotion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Offers an opportunity for students to realize they are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not alone - sense of connection.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800"/>
              <a:t>ASCA (2019).  Bibliocounseling:  Mental Health Literacy One Story at a Time Retrieved from https://www.schoolcounselor.org/newsletters/september-2019/bibliocounseling-mental-health-literacy-one-story?st=NJ</a:t>
            </a:r>
            <a:endParaRPr sz="800"/>
          </a:p>
        </p:txBody>
      </p:sp>
      <p:pic>
        <p:nvPicPr>
          <p:cNvPr id="129" name="Google Shape;129;p23" descr="readi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775" y="445025"/>
            <a:ext cx="379095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Power of Books - Tik Tok</a:t>
            </a:r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6" name="Google Shape;136;p24" title="The Power of Books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8300" y="118697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Power of Books</a:t>
            </a:r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3" name="Google Shape;143;p25" title="IMG_6550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0750" y="1139875"/>
            <a:ext cx="45720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Books, Books, Books </a:t>
            </a:r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0" name="Google Shape;1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1475" y="1461163"/>
            <a:ext cx="3840826" cy="288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5" y="1343063"/>
            <a:ext cx="2337625" cy="311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to use books?</a:t>
            </a:r>
            <a:endParaRPr/>
          </a:p>
        </p:txBody>
      </p:sp>
      <p:sp>
        <p:nvSpPr>
          <p:cNvPr id="157" name="Google Shape;157;p2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ANYTIME!!!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Whole classroom lessons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Small groups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Individual counseling</a:t>
            </a:r>
            <a:endParaRPr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8000" y="1084725"/>
            <a:ext cx="3531625" cy="353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 Time </a:t>
            </a:r>
            <a:endParaRPr/>
          </a:p>
        </p:txBody>
      </p:sp>
      <p:sp>
        <p:nvSpPr>
          <p:cNvPr id="164" name="Google Shape;164;p28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Students need to interact with a book and I love to have students help me read the story.  Here is an example of one of my favorite stories dealing with the topic of friendship and empathy.  </a:t>
            </a:r>
            <a:endParaRPr/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050" y="2044575"/>
            <a:ext cx="2601725" cy="252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 Aloud: I Am Yoga</a:t>
            </a:r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3063" y="-870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9" name="Google Shape;1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3525" y="24725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900" y="-67025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Allison Graham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Central College grad, Class of ‘05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Earned my Masters from BVU in 2021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2nd year School Counselor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Newton Community School District 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Emerson Hough Elementary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 like dogs, reading, makeup, going to concerts, girls basketball</a:t>
            </a:r>
            <a:endParaRPr/>
          </a:p>
        </p:txBody>
      </p:sp>
      <p:pic>
        <p:nvPicPr>
          <p:cNvPr id="66" name="Google Shape;66;p14" descr="howdy strange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6125" y="116050"/>
            <a:ext cx="379095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575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3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6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5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14" name="Google Shape;2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6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1" name="Google Shape;2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43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825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8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5" name="Google Shape;2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8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9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2" name="Google Shape;2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3575" y="-66975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40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9" name="Google Shape;24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75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4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6" name="Google Shape;25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575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 Stats - Allison</a:t>
            </a:r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K-4 grade level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233 students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12 classrooms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Part of a 6 day cycle specials rotation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Title 1 school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True neighborhood school (no bussing)</a:t>
            </a:r>
            <a:endParaRPr/>
          </a:p>
        </p:txBody>
      </p:sp>
      <p:pic>
        <p:nvPicPr>
          <p:cNvPr id="73" name="Google Shape;73;p15" descr="appl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1550" y="203625"/>
            <a:ext cx="379095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2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63" name="Google Shape;26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1550" y="54710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Julia Cook </a:t>
            </a:r>
            <a:endParaRPr/>
          </a:p>
        </p:txBody>
      </p:sp>
      <p:sp>
        <p:nvSpPr>
          <p:cNvPr id="269" name="Google Shape;269;p43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70" name="Google Shape;27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3800" y="4319771"/>
            <a:ext cx="3485824" cy="7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4763" y="1853725"/>
            <a:ext cx="1685925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3"/>
          <p:cNvSpPr txBox="1"/>
          <p:nvPr/>
        </p:nvSpPr>
        <p:spPr>
          <a:xfrm>
            <a:off x="4098525" y="1606750"/>
            <a:ext cx="41172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A few of our favorites: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Char char="●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Wilma Jean the Worry Machine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Char char="●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Decibella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Char char="●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A Bad Case of Tattle Tale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Char char="●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My Mouth Is  A Volcano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Char char="●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Baditude!  What Do You Do When Your Life Stinks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Char char="●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Bubble Gum Brain:   Ready, Get Mindset, Grow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Char char="●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Bully B.E.A.N.S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Playfair Display"/>
              <a:buChar char="●"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A Flicker of Hope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Books That Deal With Difficult Issues </a:t>
            </a:r>
            <a:endParaRPr/>
          </a:p>
        </p:txBody>
      </p:sp>
      <p:sp>
        <p:nvSpPr>
          <p:cNvPr id="278" name="Google Shape;278;p44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520600" cy="400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n" sz="1090" b="1"/>
              <a:t>Grief</a:t>
            </a:r>
            <a:r>
              <a:rPr lang="en" sz="1090"/>
              <a:t> - Memory Tree (3-7)</a:t>
            </a:r>
            <a:endParaRPr sz="109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090"/>
              <a:t>              The Invisible String (3-14)</a:t>
            </a:r>
            <a:endParaRPr sz="109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090"/>
              <a:t> </a:t>
            </a:r>
            <a:r>
              <a:rPr lang="en" sz="1090" b="1"/>
              <a:t>Bullying</a:t>
            </a:r>
            <a:r>
              <a:rPr lang="en" sz="1090"/>
              <a:t> - Strictly No Elephants (3-7)</a:t>
            </a:r>
            <a:endParaRPr sz="109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090"/>
              <a:t>                    Sticks and Stones (7-11)</a:t>
            </a:r>
            <a:endParaRPr sz="109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090"/>
              <a:t>                   Wonder - (12-14)</a:t>
            </a:r>
            <a:endParaRPr sz="109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090" b="1"/>
              <a:t>Divorce</a:t>
            </a:r>
            <a:r>
              <a:rPr lang="en" sz="1090"/>
              <a:t> - Mom and Dad Blue (3-7)</a:t>
            </a:r>
            <a:endParaRPr sz="109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090"/>
              <a:t>                 Time Traveling With A Hamster (7-11)</a:t>
            </a:r>
            <a:endParaRPr sz="109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090"/>
              <a:t>                   The Thing About Jellyfish (12-14)</a:t>
            </a:r>
            <a:endParaRPr sz="109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090" b="1"/>
              <a:t>Trauma/Self Harm</a:t>
            </a:r>
            <a:r>
              <a:rPr lang="en" sz="1090"/>
              <a:t> - A Terrible Thing Happened (3-7)</a:t>
            </a:r>
            <a:endParaRPr sz="109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090"/>
              <a:t>                                      The Boy Who Built a Wall Around Himself (7-11)</a:t>
            </a:r>
            <a:endParaRPr sz="109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605"/>
              <a:buNone/>
            </a:pPr>
            <a:r>
              <a:rPr lang="en" sz="1090"/>
              <a:t>                                      The List of Real Things (12-14)</a:t>
            </a:r>
            <a:endParaRPr sz="1090"/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605"/>
              <a:buNone/>
            </a:pPr>
            <a:r>
              <a:rPr lang="en" sz="1090" b="1"/>
              <a:t>Anxiety/Worry</a:t>
            </a:r>
            <a:r>
              <a:rPr lang="en" sz="1090"/>
              <a:t> - Wilma Jean and the Worry Machine (3-11)</a:t>
            </a:r>
            <a:endParaRPr sz="1090"/>
          </a:p>
        </p:txBody>
      </p:sp>
      <p:pic>
        <p:nvPicPr>
          <p:cNvPr id="279" name="Google Shape;27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1500" y="445025"/>
            <a:ext cx="3051674" cy="305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Respect</a:t>
            </a:r>
            <a:endParaRPr/>
          </a:p>
        </p:txBody>
      </p:sp>
      <p:sp>
        <p:nvSpPr>
          <p:cNvPr id="285" name="Google Shape;285;p45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Chrysanthemum by Kevin Henkes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Personal Space Camp by Julia Cook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Do Unto Otters by Laura Keller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Lying Up a Storm by Julia Cook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Howard B. Wigglebottom and the Monkey on His Back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Ruthie and the (Not So) Teeny Tiny Lie by Laura Rankin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Lilly’s Purple Plastic Purse by Kevin Henkes</a:t>
            </a:r>
            <a:endParaRPr/>
          </a:p>
        </p:txBody>
      </p:sp>
      <p:pic>
        <p:nvPicPr>
          <p:cNvPr id="286" name="Google Shape;28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8320" y="552150"/>
            <a:ext cx="3335150" cy="26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Responsibility</a:t>
            </a:r>
            <a:endParaRPr/>
          </a:p>
        </p:txBody>
      </p:sp>
      <p:sp>
        <p:nvSpPr>
          <p:cNvPr id="292" name="Google Shape;292;p46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It’s Not My Fault by Julia Cook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Juice Box Bully by Maria Dismondy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Little Red Hen Makes Pizza by Philemoa Sturges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If Eerybody Did That?  Ellen Javernick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Jupiter Storm by Marti Dumas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Hula Hoopin Queen by Thelma Lynne Godin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That Fruit Is Mine by Anuska Allepuz </a:t>
            </a:r>
            <a:endParaRPr/>
          </a:p>
        </p:txBody>
      </p:sp>
      <p:pic>
        <p:nvPicPr>
          <p:cNvPr id="293" name="Google Shape;293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4775" y="192474"/>
            <a:ext cx="3447524" cy="1972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Gratitude</a:t>
            </a:r>
            <a:endParaRPr/>
          </a:p>
        </p:txBody>
      </p:sp>
      <p:sp>
        <p:nvSpPr>
          <p:cNvPr id="299" name="Google Shape;299;p4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Bear Says Thanks by Karma Wilson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Family Under the Bridge by Natalie Savage Carlson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Potato Chip Champ:  Discovering Why Kindness Counts by Maria Dismondy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Paper Kingdom by Helena Ku Rhee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Grow Grateful by Safe Foster </a:t>
            </a:r>
            <a:endParaRPr/>
          </a:p>
        </p:txBody>
      </p:sp>
      <p:pic>
        <p:nvPicPr>
          <p:cNvPr id="300" name="Google Shape;30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6649" y="2637525"/>
            <a:ext cx="3119374" cy="242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Empathy</a:t>
            </a:r>
            <a:endParaRPr/>
          </a:p>
        </p:txBody>
      </p:sp>
      <p:sp>
        <p:nvSpPr>
          <p:cNvPr id="306" name="Google Shape;306;p48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Peanut Butter and Cupcake by Terry Border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Try a Little Kindness by Henry Cole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One Smile by Cindy McKinley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Nugget &amp; Darling by Barbara Joosse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Stand In My Shoes by Bob Sornson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The Invisible Boy by Trudy Ludwig </a:t>
            </a:r>
            <a:endParaRPr/>
          </a:p>
        </p:txBody>
      </p:sp>
      <p:pic>
        <p:nvPicPr>
          <p:cNvPr id="307" name="Google Shape;30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4702" y="2751850"/>
            <a:ext cx="2584574" cy="176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Perseverance </a:t>
            </a:r>
            <a:endParaRPr/>
          </a:p>
        </p:txBody>
      </p:sp>
      <p:sp>
        <p:nvSpPr>
          <p:cNvPr id="313" name="Google Shape;313;p49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Water Princess by Susan Verde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Leo The Late Bloomer by Robert Kraus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Tortoise and the Hare by Jerry Pinkney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Shhh! By Jeanne Willis and Tony Ross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Giraffes Can’t Dance by Giles Andreae </a:t>
            </a:r>
            <a:endParaRPr/>
          </a:p>
        </p:txBody>
      </p:sp>
      <p:pic>
        <p:nvPicPr>
          <p:cNvPr id="314" name="Google Shape;31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9300" y="2617150"/>
            <a:ext cx="2683051" cy="178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Honesty</a:t>
            </a:r>
            <a:endParaRPr/>
          </a:p>
        </p:txBody>
      </p:sp>
      <p:sp>
        <p:nvSpPr>
          <p:cNvPr id="320" name="Google Shape;320;p50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 Many Tamales by Gary Soto/Ed Martinez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Becoming Vanessa by Vanessa Brantley-Newton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Secret Olivia Told Me by N. Joy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The Boy Who Cried Wolf by B.G. Hennessy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Alma and How She Got Her Name by Juana Martinez-Neal</a:t>
            </a:r>
            <a:endParaRPr/>
          </a:p>
        </p:txBody>
      </p:sp>
      <p:pic>
        <p:nvPicPr>
          <p:cNvPr id="321" name="Google Shape;32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2001" y="1017725"/>
            <a:ext cx="3066175" cy="204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Cooperation</a:t>
            </a:r>
            <a:endParaRPr/>
          </a:p>
        </p:txBody>
      </p:sp>
      <p:sp>
        <p:nvSpPr>
          <p:cNvPr id="327" name="Google Shape;327;p5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Teamwork Isn’t my Thing and I Don’t Like To Share by Julia Cook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One by Kathryn Otoshi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Frankie by Mary Sullivan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Noisy Night by Josh Solis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Swimmy by Leo Lionni </a:t>
            </a:r>
            <a:endParaRPr/>
          </a:p>
        </p:txBody>
      </p:sp>
      <p:pic>
        <p:nvPicPr>
          <p:cNvPr id="328" name="Google Shape;32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9021" y="2335875"/>
            <a:ext cx="4270175" cy="285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8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Anita Townsley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North Mahaska Community Schools - New Sharon, Iowa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Central College/Pella, Iowa - BA in Elementary Education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Iowa State University - MS in Professional Studies - School Counseling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44 years in education - 32 years as a school counselor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41 years at South Tama County Schools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2nd year as an adjunct professor for Upper Iowa University - practicum students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 love my family, my dog Denver, traveling, sports - particularly girls basketball and obviously working with students and families. 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 am a farm girl at heart and really enjoy working with cattle.    </a:t>
            </a:r>
            <a:endParaRPr/>
          </a:p>
        </p:txBody>
      </p:sp>
      <p:pic>
        <p:nvPicPr>
          <p:cNvPr id="80" name="Google Shape;80;p16" descr="Bitmoji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6125" y="377450"/>
            <a:ext cx="2292200" cy="229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Courage</a:t>
            </a:r>
            <a:endParaRPr/>
          </a:p>
        </p:txBody>
      </p:sp>
      <p:sp>
        <p:nvSpPr>
          <p:cNvPr id="334" name="Google Shape;334;p52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Don’t Worry Bear by Greg Foley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Be Brave Little One by Marianne Richmond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Scaredy Squirrel by Melanie Watt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Courage by Bernard Waber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Some Things Are Scary by Flomma Pevvy Heide</a:t>
            </a:r>
            <a:endParaRPr/>
          </a:p>
        </p:txBody>
      </p:sp>
      <p:pic>
        <p:nvPicPr>
          <p:cNvPr id="335" name="Google Shape;33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8550" y="2314025"/>
            <a:ext cx="3300099" cy="220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Creativity</a:t>
            </a:r>
            <a:endParaRPr/>
          </a:p>
        </p:txBody>
      </p:sp>
      <p:sp>
        <p:nvSpPr>
          <p:cNvPr id="341" name="Google Shape;341;p53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Dot by Peter H. Reynolds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Beautiful Oops by Barney Saltzberg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Because by Mo Williams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Happy Dreamer by Peter H. Reynolds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When Pencil Met Eraser by Karen Kilpatrick </a:t>
            </a:r>
            <a:endParaRPr/>
          </a:p>
        </p:txBody>
      </p:sp>
      <p:pic>
        <p:nvPicPr>
          <p:cNvPr id="342" name="Google Shape;34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0200" y="1834075"/>
            <a:ext cx="4043801" cy="311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Allison’s Top 5</a:t>
            </a:r>
            <a:endParaRPr/>
          </a:p>
        </p:txBody>
      </p:sp>
      <p:sp>
        <p:nvSpPr>
          <p:cNvPr id="348" name="Google Shape;348;p5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Book With No Pictures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B.J. Novak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Invisible String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Patrice Karst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 Am Human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Susan Verde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Pete the Cat: I love my White Shoes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Eric Litwin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Power of One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Trudy Ludwig</a:t>
            </a:r>
            <a:endParaRPr/>
          </a:p>
        </p:txBody>
      </p:sp>
      <p:pic>
        <p:nvPicPr>
          <p:cNvPr id="349" name="Google Shape;349;p54" descr="The Book with No Pictures (2014, Hardcover) for sale online | eBa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3350" y="143300"/>
            <a:ext cx="1933000" cy="239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4" descr="The Invisible String by Karst, Patrice (9780316486231)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5225" y="143300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4" descr="Paperback Pete the Cat I Love My White Shoes Book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6688" y="2743288"/>
            <a:ext cx="1671638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4" title="The Power of One: Every Act of Kindness Counts: Ludwig, Trudy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1800" y="3646800"/>
            <a:ext cx="1425400" cy="141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5450" y="2920240"/>
            <a:ext cx="1932999" cy="1966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Anita’s Top 5</a:t>
            </a:r>
            <a:endParaRPr/>
          </a:p>
        </p:txBody>
      </p:sp>
      <p:sp>
        <p:nvSpPr>
          <p:cNvPr id="359" name="Google Shape;359;p55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 Peanut Butter and Cupcake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Terry Border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Dot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Peter H. Reynolds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Chrysanthemum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Kevin Henkes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Lilly’s Purple Plastic Purse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Kevin Henkes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The Invisible String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Patrice Karst </a:t>
            </a:r>
            <a:endParaRPr/>
          </a:p>
        </p:txBody>
      </p:sp>
      <p:pic>
        <p:nvPicPr>
          <p:cNvPr id="360" name="Google Shape;360;p55" descr="Peanut Butter &amp; Cupcake - Border, Terry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4425" y="75425"/>
            <a:ext cx="2271656" cy="24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5" descr="The Dot  -     By: Peter Reynolds&#10;    Illustrated By: Peter H. Reynolds&#10;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11900" y="165900"/>
            <a:ext cx="1866375" cy="174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5" title="Chrysanthemum: Henkes, Kevin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01075" y="2699950"/>
            <a:ext cx="1324225" cy="162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55" descr="Lilly's Purple Plastic Purse - 9780688128982 by Kevin Henkes, Kevin Henkes, 9780688128982" title="Lilly's Purple Plastic Purse - 9780688128982 by Kevin Henkes, Kevin Henkes, 97806881289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6625" y="2737650"/>
            <a:ext cx="1517375" cy="187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55" descr="The Invisible String by Karst, Patrice (9780316486231)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5150" y="2021200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6"/>
          <p:cNvSpPr txBox="1">
            <a:spLocks noGrp="1"/>
          </p:cNvSpPr>
          <p:nvPr>
            <p:ph type="title"/>
          </p:nvPr>
        </p:nvSpPr>
        <p:spPr>
          <a:xfrm>
            <a:off x="272275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Mindfulness</a:t>
            </a:r>
            <a:endParaRPr/>
          </a:p>
        </p:txBody>
      </p:sp>
      <p:sp>
        <p:nvSpPr>
          <p:cNvPr id="370" name="Google Shape;370;p56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 Am Peace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Susan Verde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Art by Peter H. Reynolds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2. Moody Cow Meditates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3. Breathing Makes It Better</a:t>
            </a:r>
            <a:endParaRPr/>
          </a:p>
        </p:txBody>
      </p:sp>
      <p:pic>
        <p:nvPicPr>
          <p:cNvPr id="371" name="Google Shape;371;p56" descr="I Am Peace: A Book of Mindfulness by Susan Verd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2571763"/>
            <a:ext cx="2478400" cy="24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87375" y="325425"/>
            <a:ext cx="228600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0200" y="325425"/>
            <a:ext cx="2753250" cy="21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7"/>
          <p:cNvSpPr txBox="1">
            <a:spLocks noGrp="1"/>
          </p:cNvSpPr>
          <p:nvPr>
            <p:ph type="title"/>
          </p:nvPr>
        </p:nvSpPr>
        <p:spPr>
          <a:xfrm>
            <a:off x="272275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Anxiety and Worry</a:t>
            </a:r>
            <a:endParaRPr/>
          </a:p>
        </p:txBody>
      </p:sp>
      <p:sp>
        <p:nvSpPr>
          <p:cNvPr id="379" name="Google Shape;379;p5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Worry Says What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Wilma and the Worry Machine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Way Past Worried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Books and Technology</a:t>
            </a:r>
            <a:endParaRPr/>
          </a:p>
        </p:txBody>
      </p:sp>
      <p:sp>
        <p:nvSpPr>
          <p:cNvPr id="385" name="Google Shape;385;p58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Libbib</a:t>
            </a:r>
            <a:endParaRPr/>
          </a:p>
          <a:p>
            <a:pPr marL="457200" lvl="0" indent="-325755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Excellent site/app to categorize your personal libraries</a:t>
            </a: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https://www.libib.com/library/add-item</a:t>
            </a:r>
            <a:endParaRPr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Novel Effects	</a:t>
            </a:r>
            <a:endParaRPr/>
          </a:p>
          <a:p>
            <a:pPr marL="457200" lvl="0" indent="-325755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App to add some fun to your read aloud experience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YouTube</a:t>
            </a:r>
            <a:endParaRPr/>
          </a:p>
          <a:p>
            <a:pPr marL="457200" lvl="0" indent="-325755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Tons of recorded read alouds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want to hear from you</a:t>
            </a:r>
            <a:endParaRPr/>
          </a:p>
        </p:txBody>
      </p:sp>
      <p:sp>
        <p:nvSpPr>
          <p:cNvPr id="391" name="Google Shape;391;p59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What are some of your favorite books to use with students?</a:t>
            </a:r>
            <a:endParaRPr/>
          </a:p>
        </p:txBody>
      </p:sp>
      <p:pic>
        <p:nvPicPr>
          <p:cNvPr id="392" name="Google Shape;392;p59" descr="readi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1300" y="2186875"/>
            <a:ext cx="2682675" cy="268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Giveaways!</a:t>
            </a:r>
            <a:endParaRPr/>
          </a:p>
        </p:txBody>
      </p:sp>
      <p:sp>
        <p:nvSpPr>
          <p:cNvPr id="398" name="Google Shape;398;p60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us/social media</a:t>
            </a:r>
            <a:endParaRPr/>
          </a:p>
        </p:txBody>
      </p:sp>
      <p:sp>
        <p:nvSpPr>
          <p:cNvPr id="404" name="Google Shape;404;p6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Anita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61111"/>
              <a:buFont typeface="Arial"/>
              <a:buNone/>
            </a:pPr>
            <a:r>
              <a:rPr lang="en" b="1"/>
              <a:t>Email: 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atownsley@s-tama.k12.ia.us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ct val="61111"/>
              <a:buFont typeface="Arial"/>
              <a:buNone/>
            </a:pPr>
            <a:r>
              <a:rPr lang="en" b="1"/>
              <a:t>Phone: </a:t>
            </a:r>
            <a:r>
              <a:rPr lang="en"/>
              <a:t>641-484-3999 Extension 1114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Allison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Email:</a:t>
            </a: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4"/>
              </a:rPr>
              <a:t>grahama@newton.k12.ia.us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TikTok:</a:t>
            </a:r>
            <a:r>
              <a:rPr lang="en"/>
              <a:t> allisongraham08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Instagram: </a:t>
            </a:r>
            <a:r>
              <a:rPr lang="en"/>
              <a:t>allisonmgraham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b="1"/>
              <a:t>Twitter:</a:t>
            </a:r>
            <a:r>
              <a:rPr lang="en"/>
              <a:t> @allisongraham83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b="1"/>
              <a:t>Facebook:</a:t>
            </a:r>
            <a:r>
              <a:rPr lang="en"/>
              <a:t> Emerson Hough School Counseling</a:t>
            </a:r>
            <a:endParaRPr/>
          </a:p>
        </p:txBody>
      </p:sp>
      <p:pic>
        <p:nvPicPr>
          <p:cNvPr id="405" name="Google Shape;405;p61" descr="Bitmoji Imag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1350" y="676275"/>
            <a:ext cx="379095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 Stats for Anita </a:t>
            </a:r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6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Counselor for PS, Kindergarten and First Grade Students at South Tama County Elementary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350 students - 16 classrooms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 meet with each classroom every 5 days.  PS meets weekly for classroom lessons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Small groups run for typically 6 to 8 sessions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Individual sessions are ongoing and as needed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7" name="Google Shape;87;p17" descr="Bitmoji Imag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5475" y="2571750"/>
            <a:ext cx="1941850" cy="194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Harmony the Teddy Bear </a:t>
            </a:r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am known as the Teddy Bear Lady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This is Harmony the bear who has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been with me since 1990 when I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started my school counseling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career.  He loves hugs and our song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is “You Are My Teddy Bear Lady”.  </a:t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2124" y="239675"/>
            <a:ext cx="3559025" cy="474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Objectives: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122652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*Identify ways to incorporate books into classroom instruction, small-group counseling sessions and individual sessions.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*Identify various books to use with a variety of topics </a:t>
            </a:r>
            <a:endParaRPr/>
          </a:p>
        </p:txBody>
      </p:sp>
      <p:pic>
        <p:nvPicPr>
          <p:cNvPr id="101" name="Google Shape;101;p19" descr="Clientmoji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4375" y="2356525"/>
            <a:ext cx="2504525" cy="250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 descr="laptop readi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425" y="3041525"/>
            <a:ext cx="1975950" cy="197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 Takeaways </a:t>
            </a: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That books provide: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*discussion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*advocacy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*education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*awareness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 list of some of our favorite books</a:t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399" y="36950"/>
            <a:ext cx="261595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ASCA Mindsets &amp; Behaviors 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ASCA Mindsets and Behaviors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M1 Belief in development of whole self, including a healthy balance of mental, social/emotional and physical well-being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M2  Self-confidence in ability to succeed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B-SS 1.  Use effective oral and written communication skills and listening skills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B-SS 2.  Create positive and supportive relationships with other students.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B-SS 7.  Use leadership and teamwork skills to work effectively in diverse teams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1368</Words>
  <Application>Microsoft Macintosh PowerPoint</Application>
  <PresentationFormat>On-screen Show (16:9)</PresentationFormat>
  <Paragraphs>225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Oswald</vt:lpstr>
      <vt:lpstr>Montserrat</vt:lpstr>
      <vt:lpstr>Playfair Display</vt:lpstr>
      <vt:lpstr>Arial</vt:lpstr>
      <vt:lpstr>Pop</vt:lpstr>
      <vt:lpstr>Books Make us Stronger</vt:lpstr>
      <vt:lpstr>Introduction</vt:lpstr>
      <vt:lpstr>School Stats - Allison</vt:lpstr>
      <vt:lpstr>Introduction</vt:lpstr>
      <vt:lpstr>School Stats for Anita </vt:lpstr>
      <vt:lpstr>Harmony the Teddy Bear </vt:lpstr>
      <vt:lpstr>Learning Objectives:</vt:lpstr>
      <vt:lpstr>Session Takeaways </vt:lpstr>
      <vt:lpstr>ASCA Mindsets &amp; Behaviors </vt:lpstr>
      <vt:lpstr>Considerations for Using Books</vt:lpstr>
      <vt:lpstr>Why Books?</vt:lpstr>
      <vt:lpstr>The Power of Books - Tik Tok</vt:lpstr>
      <vt:lpstr>The Power of Books</vt:lpstr>
      <vt:lpstr>Books, Books, Books </vt:lpstr>
      <vt:lpstr>When to use books?</vt:lpstr>
      <vt:lpstr>Book Time </vt:lpstr>
      <vt:lpstr>Read Aloud: I Am Yoga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Julia Cook </vt:lpstr>
      <vt:lpstr>Books That Deal With Difficult Issues </vt:lpstr>
      <vt:lpstr>Respect</vt:lpstr>
      <vt:lpstr>Responsibility</vt:lpstr>
      <vt:lpstr>Gratitude</vt:lpstr>
      <vt:lpstr>Empathy</vt:lpstr>
      <vt:lpstr>Perseverance </vt:lpstr>
      <vt:lpstr>Honesty</vt:lpstr>
      <vt:lpstr>Cooperation</vt:lpstr>
      <vt:lpstr>Courage</vt:lpstr>
      <vt:lpstr>Creativity</vt:lpstr>
      <vt:lpstr>Allison’s Top 5</vt:lpstr>
      <vt:lpstr>Anita’s Top 5</vt:lpstr>
      <vt:lpstr>Mindfulness</vt:lpstr>
      <vt:lpstr>Anxiety and Worry</vt:lpstr>
      <vt:lpstr>Books and Technology</vt:lpstr>
      <vt:lpstr>We want to hear from you</vt:lpstr>
      <vt:lpstr>Giveaways!</vt:lpstr>
      <vt:lpstr>Contact us/social media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Books Make us Stronger</dc:title>
  <cp:lastModifiedBy>Lauryn Elliott</cp:lastModifiedBy>
  <cp:revision>1</cp:revision>
  <dcterms:modified xsi:type="dcterms:W3CDTF">2022-11-04T21:54:09Z</dcterms:modified>
</cp:coreProperties>
</file>