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Varela Round"/>
      <p:regular r:id="rId48"/>
    </p:embeddedFont>
    <p:embeddedFont>
      <p:font typeface="Shadows Into Light"/>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VarelaRound-regular.fntdata"/><Relationship Id="rId47" Type="http://schemas.openxmlformats.org/officeDocument/2006/relationships/slide" Target="slides/slide42.xml"/><Relationship Id="rId49" Type="http://schemas.openxmlformats.org/officeDocument/2006/relationships/font" Target="fonts/ShadowsIntoLight-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ecure-media.collegeboard.org/digitalServices/pdf/highered/college-ed-create-college-going-culture.pdf"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bes.com/sites/chrismyers/2018/02/23/how-to-find-your-ikigai-and-transform-your-outlook-on-life-and-business/#358fc3552ed4"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ducateiowa.gov/sites/files/ed/documents/Definition%20of%20College%20and%20Career%20Readiness%20Flyer.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6f8a6e78d8_0_3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6f8a6e78d8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645c076072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645c07607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6f8a6e78d8_0_4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f8a6e78d8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Includes all of your work related to early identification and intervention around grades, attendance, behavior. More specifically, it also includes building a college-going culture-- discussing it, making it VISIBLE in building. More info on that here: </a:t>
            </a:r>
            <a:r>
              <a:rPr lang="en" u="sng">
                <a:solidFill>
                  <a:schemeClr val="dk1"/>
                </a:solidFill>
                <a:hlinkClick r:id="rId2"/>
              </a:rPr>
              <a:t>https://secure-media.collegeboard.org/digitalServices/pdf/highered/college-ed-create-college-going-culture.pdf</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45c07607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45c07607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a:solidFill>
                  <a:schemeClr val="dk1"/>
                </a:solidFill>
              </a:rPr>
              <a:t>All students learn about the pathway from elementary to high school and beyond. Fourth grade curriculum has an additional focus on postsecondary opportunities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3f8804255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3f8804255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SEP elementary buildings work with the high school to create letters from 5th grade students congratulating seniors who stop in the Counseling Office on Decision Day on their big transition. High School students select a letter from the elementary they attended.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3f8804255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3f8804255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Making college-going culture visible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63f8804255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63f8804255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Google Shape;175;g63f8804255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63f8804255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f8a6e78d8_0_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f8a6e78d8_0_3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were logistically unable to coordinate a graduate walk (which I learned about at ISCA last year!), so we did this instead. A 5th grade teacher helped me create it and many teachers reached out to former students.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6f8a6e78d8_0_4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6f8a6e78d8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645c076072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645c076072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Venn Diagram comes from the concept of </a:t>
            </a:r>
            <a:r>
              <a:rPr lang="en" u="sng">
                <a:solidFill>
                  <a:schemeClr val="hlink"/>
                </a:solidFill>
                <a:hlinkClick r:id="rId2"/>
              </a:rPr>
              <a:t>Ikigai</a:t>
            </a:r>
            <a:r>
              <a:rPr lang="en"/>
              <a:t>, a Japanese concept that means “a reason for being.” I learned about this simplified model as an AmeriCorps volunteer for a summer camp with The Power of Hope in Seattle, Washington. When I share this with students, I use myself to model examples of why all 3 are needed for the best fit career. (i.e. - good at napping and interested in it  but no one will pay me for it; good at math and many jobs use math, but I don’t enjoy it; counseling - all three)</a:t>
            </a:r>
            <a:endParaRPr/>
          </a:p>
          <a:p>
            <a:pPr indent="0" lvl="0" marL="0" rtl="0" algn="l">
              <a:spcBef>
                <a:spcPts val="0"/>
              </a:spcBef>
              <a:spcAft>
                <a:spcPts val="0"/>
              </a:spcAft>
              <a:buNone/>
            </a:pPr>
            <a:r>
              <a:rPr lang="en"/>
              <a:t>At SEP, we also use the DMPS model of Career Paths. We have discussed if we need to switch to career clusters, since we use Career Cruising 8-12. However, the simplified version has worked well for us so far.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6f8a6e78d8_0_2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6f8a6e78d8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6f8a6e78d8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6f8a6e78d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63f880425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3f880425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 a year 1 activity. Allowed me to start small.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63f8804255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63f8804255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did a lot of visual displays at Willowbrook that students had an interactive part in. This made their interests and preferences visible to everyone. Many students stopped to look for their own name and that of friends and siblings.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3f880425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63f880425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Each year we selected a new theme for the week and display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3f8804255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3f8804255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wrote some facts about themselves related to their education, career, and previous jobs</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63f880425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63f880425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year our theme and activities centered around the idea that one purpose of work is that it allows us to impact the world in some way. Students were asked to write a sentence that described how they wanted to help the world. Their answers were very thoughtful, and even the youngest learners were able to participate.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3f880425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3f880425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Again, the idea that our work impacts our community. This kindergartener is starting to make connections but maybe doesn’t quite understand Nationwide yet.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3f8804255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3f8804255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 submitted previous jobs they had held before being a teacher. These were grouped into a guess who activities and placed in the lunch hall where students stand for awhile waiting to be dismissed.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63f880425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63f880425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 Your Spark week (see resources in folder) was the result of my observation that many students did not know the definition of a hobby and could not name one even when it was defined. We spent the week focusing on hobbies and interests and had a day when students attended 2 sessions from teachers or guest speakers about hobbies they enjoyed outside of work. Examples were camping, baking, and sports. We had some high school students come to a station to discuss extracurricular opportunities in HS.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63f880425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63f880425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Up to Your Future Week was last year. It was the result of my attendance at ISCA and action planning from Dave Ford’s session, along with the goals I set after looking at our district data in the CCR Academy courses. I wanted to focus on postsecondary education and further explain college, apprenticeships, and other options.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645c07607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645c07607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63f8804255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63f8804255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showed this before but wanted to highlight that we included a part on the website that teachers could use in a class meeting to encourage reflection on what they saw on the website.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6f8a6e78d8_0_3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6f8a6e78d8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45c07607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45c07607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f8a6e78d8_0_4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f8a6e78d8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6f8a6e78d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6f8a6e78d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6f8a6e78d8_0_4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6f8a6e78d8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f8a6e78d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6f8a6e78d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6f8a6e78d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6f8a6e78d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6f8a6e78d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6f8a6e78d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63f8804255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63f8804255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45c07607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45c07607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645c076072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45c076072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6f8a6e78d8_0_1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6f8a6e78d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6f8a6e78d8_0_2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6f8a6e78d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645c07607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645c07607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3f88042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3f88042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u="sng">
                <a:solidFill>
                  <a:schemeClr val="accent5"/>
                </a:solidFill>
                <a:hlinkClick r:id="rId2"/>
              </a:rPr>
              <a:t>https://educateiowa.gov/sites/files/ed/documents/Definition%20of%20College%20and%20Career%20Readiness%20Flyer.pdf</a:t>
            </a:r>
            <a:r>
              <a:rPr lang="en"/>
              <a:t> . Definition looks at individual student level. This presentation is more about school-wide culture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645c07607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645c07607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645c07607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645c07607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a:solidFill>
                  <a:schemeClr val="dk1"/>
                </a:solidFill>
              </a:rPr>
              <a:t>This diagram shows how we built the CCR programming at Willowbrook Elementary over the course of 6 years. *Start small. Use data. Form a committee if you can. Align work K-5 and K-12 if you can.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45c07607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45c07607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yellow" type="title">
  <p:cSld name="TITLE">
    <p:bg>
      <p:bgPr>
        <a:solidFill>
          <a:schemeClr val="accent1"/>
        </a:solidFill>
      </p:bgPr>
    </p:bg>
    <p:spTree>
      <p:nvGrpSpPr>
        <p:cNvPr id="10" name="Shape 10"/>
        <p:cNvGrpSpPr/>
        <p:nvPr/>
      </p:nvGrpSpPr>
      <p:grpSpPr>
        <a:xfrm>
          <a:off x="0" y="0"/>
          <a:ext cx="0" cy="0"/>
          <a:chOff x="0" y="0"/>
          <a:chExt cx="0" cy="0"/>
        </a:xfrm>
      </p:grpSpPr>
      <p:sp>
        <p:nvSpPr>
          <p:cNvPr id="11" name="Google Shape;11;p2"/>
          <p:cNvSpPr txBox="1"/>
          <p:nvPr>
            <p:ph type="ctrTitle"/>
          </p:nvPr>
        </p:nvSpPr>
        <p:spPr>
          <a:xfrm>
            <a:off x="1630650" y="1991813"/>
            <a:ext cx="5882700" cy="1159800"/>
          </a:xfrm>
          <a:prstGeom prst="rect">
            <a:avLst/>
          </a:prstGeom>
        </p:spPr>
        <p:txBody>
          <a:bodyPr anchorCtr="0" anchor="ctr" bIns="91425" lIns="91425" spcFirstLastPara="1" rIns="91425" wrap="square" tIns="91425">
            <a:noAutofit/>
          </a:bodyPr>
          <a:lstStyle>
            <a:lvl1pPr lvl="0" algn="ctr">
              <a:spcBef>
                <a:spcPts val="0"/>
              </a:spcBef>
              <a:spcAft>
                <a:spcPts val="0"/>
              </a:spcAft>
              <a:buClr>
                <a:srgbClr val="FFFFFF"/>
              </a:buClr>
              <a:buSzPts val="5800"/>
              <a:buNone/>
              <a:defRPr sz="5800">
                <a:solidFill>
                  <a:srgbClr val="FFFFFF"/>
                </a:solidFill>
              </a:defRPr>
            </a:lvl1pPr>
            <a:lvl2pPr lvl="1" algn="ctr">
              <a:spcBef>
                <a:spcPts val="0"/>
              </a:spcBef>
              <a:spcAft>
                <a:spcPts val="0"/>
              </a:spcAft>
              <a:buClr>
                <a:srgbClr val="FFFFFF"/>
              </a:buClr>
              <a:buSzPts val="5800"/>
              <a:buNone/>
              <a:defRPr sz="5800">
                <a:solidFill>
                  <a:srgbClr val="FFFFFF"/>
                </a:solidFill>
              </a:defRPr>
            </a:lvl2pPr>
            <a:lvl3pPr lvl="2" algn="ctr">
              <a:spcBef>
                <a:spcPts val="0"/>
              </a:spcBef>
              <a:spcAft>
                <a:spcPts val="0"/>
              </a:spcAft>
              <a:buClr>
                <a:srgbClr val="FFFFFF"/>
              </a:buClr>
              <a:buSzPts val="5800"/>
              <a:buNone/>
              <a:defRPr sz="5800">
                <a:solidFill>
                  <a:srgbClr val="FFFFFF"/>
                </a:solidFill>
              </a:defRPr>
            </a:lvl3pPr>
            <a:lvl4pPr lvl="3" algn="ctr">
              <a:spcBef>
                <a:spcPts val="0"/>
              </a:spcBef>
              <a:spcAft>
                <a:spcPts val="0"/>
              </a:spcAft>
              <a:buClr>
                <a:srgbClr val="FFFFFF"/>
              </a:buClr>
              <a:buSzPts val="5800"/>
              <a:buNone/>
              <a:defRPr sz="5800">
                <a:solidFill>
                  <a:srgbClr val="FFFFFF"/>
                </a:solidFill>
              </a:defRPr>
            </a:lvl4pPr>
            <a:lvl5pPr lvl="4" algn="ctr">
              <a:spcBef>
                <a:spcPts val="0"/>
              </a:spcBef>
              <a:spcAft>
                <a:spcPts val="0"/>
              </a:spcAft>
              <a:buClr>
                <a:srgbClr val="FFFFFF"/>
              </a:buClr>
              <a:buSzPts val="5800"/>
              <a:buNone/>
              <a:defRPr sz="5800">
                <a:solidFill>
                  <a:srgbClr val="FFFFFF"/>
                </a:solidFill>
              </a:defRPr>
            </a:lvl5pPr>
            <a:lvl6pPr lvl="5" algn="ctr">
              <a:spcBef>
                <a:spcPts val="0"/>
              </a:spcBef>
              <a:spcAft>
                <a:spcPts val="0"/>
              </a:spcAft>
              <a:buClr>
                <a:srgbClr val="FFFFFF"/>
              </a:buClr>
              <a:buSzPts val="5800"/>
              <a:buNone/>
              <a:defRPr sz="5800">
                <a:solidFill>
                  <a:srgbClr val="FFFFFF"/>
                </a:solidFill>
              </a:defRPr>
            </a:lvl6pPr>
            <a:lvl7pPr lvl="6" algn="ctr">
              <a:spcBef>
                <a:spcPts val="0"/>
              </a:spcBef>
              <a:spcAft>
                <a:spcPts val="0"/>
              </a:spcAft>
              <a:buClr>
                <a:srgbClr val="FFFFFF"/>
              </a:buClr>
              <a:buSzPts val="5800"/>
              <a:buNone/>
              <a:defRPr sz="5800">
                <a:solidFill>
                  <a:srgbClr val="FFFFFF"/>
                </a:solidFill>
              </a:defRPr>
            </a:lvl7pPr>
            <a:lvl8pPr lvl="7" algn="ctr">
              <a:spcBef>
                <a:spcPts val="0"/>
              </a:spcBef>
              <a:spcAft>
                <a:spcPts val="0"/>
              </a:spcAft>
              <a:buClr>
                <a:srgbClr val="FFFFFF"/>
              </a:buClr>
              <a:buSzPts val="5800"/>
              <a:buNone/>
              <a:defRPr sz="5800">
                <a:solidFill>
                  <a:srgbClr val="FFFFFF"/>
                </a:solidFill>
              </a:defRPr>
            </a:lvl8pPr>
            <a:lvl9pPr lvl="8" algn="ctr">
              <a:spcBef>
                <a:spcPts val="0"/>
              </a:spcBef>
              <a:spcAft>
                <a:spcPts val="0"/>
              </a:spcAft>
              <a:buClr>
                <a:srgbClr val="FFFFFF"/>
              </a:buClr>
              <a:buSzPts val="5800"/>
              <a:buNone/>
              <a:defRPr sz="5800">
                <a:solidFill>
                  <a:srgbClr val="FFFFFF"/>
                </a:solidFill>
              </a:defRPr>
            </a:lvl9pPr>
          </a:lstStyle>
          <a:p/>
        </p:txBody>
      </p:sp>
      <p:sp>
        <p:nvSpPr>
          <p:cNvPr id="12" name="Google Shape;12;p2"/>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54" name="Shape 54"/>
        <p:cNvGrpSpPr/>
        <p:nvPr/>
      </p:nvGrpSpPr>
      <p:grpSpPr>
        <a:xfrm>
          <a:off x="0" y="0"/>
          <a:ext cx="0" cy="0"/>
          <a:chOff x="0" y="0"/>
          <a:chExt cx="0" cy="0"/>
        </a:xfrm>
      </p:grpSpPr>
      <p:sp>
        <p:nvSpPr>
          <p:cNvPr id="55" name="Google Shape;55;p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3" name="Shape 13"/>
        <p:cNvGrpSpPr/>
        <p:nvPr/>
      </p:nvGrpSpPr>
      <p:grpSpPr>
        <a:xfrm>
          <a:off x="0" y="0"/>
          <a:ext cx="0" cy="0"/>
          <a:chOff x="0" y="0"/>
          <a:chExt cx="0" cy="0"/>
        </a:xfrm>
      </p:grpSpPr>
      <p:sp>
        <p:nvSpPr>
          <p:cNvPr id="14" name="Google Shape;14;p3"/>
          <p:cNvSpPr txBox="1"/>
          <p:nvPr>
            <p:ph type="ctrTitle"/>
          </p:nvPr>
        </p:nvSpPr>
        <p:spPr>
          <a:xfrm>
            <a:off x="1650450" y="1524982"/>
            <a:ext cx="58431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4600"/>
              <a:buNone/>
              <a:defRPr sz="4600">
                <a:solidFill>
                  <a:schemeClr val="dk1"/>
                </a:solidFill>
              </a:defRPr>
            </a:lvl1pPr>
            <a:lvl2pPr lvl="1" rtl="0" algn="ctr">
              <a:spcBef>
                <a:spcPts val="0"/>
              </a:spcBef>
              <a:spcAft>
                <a:spcPts val="0"/>
              </a:spcAft>
              <a:buClr>
                <a:schemeClr val="dk1"/>
              </a:buClr>
              <a:buSzPts val="4600"/>
              <a:buNone/>
              <a:defRPr sz="4600">
                <a:solidFill>
                  <a:schemeClr val="dk1"/>
                </a:solidFill>
              </a:defRPr>
            </a:lvl2pPr>
            <a:lvl3pPr lvl="2" rtl="0" algn="ctr">
              <a:spcBef>
                <a:spcPts val="0"/>
              </a:spcBef>
              <a:spcAft>
                <a:spcPts val="0"/>
              </a:spcAft>
              <a:buClr>
                <a:schemeClr val="dk1"/>
              </a:buClr>
              <a:buSzPts val="4600"/>
              <a:buNone/>
              <a:defRPr sz="4600">
                <a:solidFill>
                  <a:schemeClr val="dk1"/>
                </a:solidFill>
              </a:defRPr>
            </a:lvl3pPr>
            <a:lvl4pPr lvl="3" rtl="0" algn="ctr">
              <a:spcBef>
                <a:spcPts val="0"/>
              </a:spcBef>
              <a:spcAft>
                <a:spcPts val="0"/>
              </a:spcAft>
              <a:buClr>
                <a:schemeClr val="dk1"/>
              </a:buClr>
              <a:buSzPts val="4600"/>
              <a:buNone/>
              <a:defRPr sz="4600">
                <a:solidFill>
                  <a:schemeClr val="dk1"/>
                </a:solidFill>
              </a:defRPr>
            </a:lvl4pPr>
            <a:lvl5pPr lvl="4" rtl="0" algn="ctr">
              <a:spcBef>
                <a:spcPts val="0"/>
              </a:spcBef>
              <a:spcAft>
                <a:spcPts val="0"/>
              </a:spcAft>
              <a:buClr>
                <a:schemeClr val="dk1"/>
              </a:buClr>
              <a:buSzPts val="4600"/>
              <a:buNone/>
              <a:defRPr sz="4600">
                <a:solidFill>
                  <a:schemeClr val="dk1"/>
                </a:solidFill>
              </a:defRPr>
            </a:lvl5pPr>
            <a:lvl6pPr lvl="5" rtl="0" algn="ctr">
              <a:spcBef>
                <a:spcPts val="0"/>
              </a:spcBef>
              <a:spcAft>
                <a:spcPts val="0"/>
              </a:spcAft>
              <a:buClr>
                <a:schemeClr val="dk1"/>
              </a:buClr>
              <a:buSzPts val="4600"/>
              <a:buNone/>
              <a:defRPr sz="4600">
                <a:solidFill>
                  <a:schemeClr val="dk1"/>
                </a:solidFill>
              </a:defRPr>
            </a:lvl6pPr>
            <a:lvl7pPr lvl="6" rtl="0" algn="ctr">
              <a:spcBef>
                <a:spcPts val="0"/>
              </a:spcBef>
              <a:spcAft>
                <a:spcPts val="0"/>
              </a:spcAft>
              <a:buClr>
                <a:schemeClr val="dk1"/>
              </a:buClr>
              <a:buSzPts val="4600"/>
              <a:buNone/>
              <a:defRPr sz="4600">
                <a:solidFill>
                  <a:schemeClr val="dk1"/>
                </a:solidFill>
              </a:defRPr>
            </a:lvl7pPr>
            <a:lvl8pPr lvl="7" rtl="0" algn="ctr">
              <a:spcBef>
                <a:spcPts val="0"/>
              </a:spcBef>
              <a:spcAft>
                <a:spcPts val="0"/>
              </a:spcAft>
              <a:buClr>
                <a:schemeClr val="dk1"/>
              </a:buClr>
              <a:buSzPts val="4600"/>
              <a:buNone/>
              <a:defRPr sz="4600">
                <a:solidFill>
                  <a:schemeClr val="dk1"/>
                </a:solidFill>
              </a:defRPr>
            </a:lvl8pPr>
            <a:lvl9pPr lvl="8" rtl="0" algn="ctr">
              <a:spcBef>
                <a:spcPts val="0"/>
              </a:spcBef>
              <a:spcAft>
                <a:spcPts val="0"/>
              </a:spcAft>
              <a:buClr>
                <a:schemeClr val="dk1"/>
              </a:buClr>
              <a:buSzPts val="4600"/>
              <a:buNone/>
              <a:defRPr sz="4600">
                <a:solidFill>
                  <a:schemeClr val="dk1"/>
                </a:solidFill>
              </a:defRPr>
            </a:lvl9pPr>
          </a:lstStyle>
          <a:p/>
        </p:txBody>
      </p:sp>
      <p:sp>
        <p:nvSpPr>
          <p:cNvPr id="15" name="Google Shape;15;p3"/>
          <p:cNvSpPr txBox="1"/>
          <p:nvPr>
            <p:ph idx="1" type="subTitle"/>
          </p:nvPr>
        </p:nvSpPr>
        <p:spPr>
          <a:xfrm>
            <a:off x="1650450" y="2629294"/>
            <a:ext cx="58431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979CB8"/>
              </a:buClr>
              <a:buSzPts val="1800"/>
              <a:buNone/>
              <a:defRPr sz="1800">
                <a:solidFill>
                  <a:srgbClr val="979CB8"/>
                </a:solidFill>
              </a:defRPr>
            </a:lvl1pPr>
            <a:lvl2pPr lvl="1" rtl="0" algn="ctr">
              <a:spcBef>
                <a:spcPts val="0"/>
              </a:spcBef>
              <a:spcAft>
                <a:spcPts val="0"/>
              </a:spcAft>
              <a:buClr>
                <a:srgbClr val="979CB8"/>
              </a:buClr>
              <a:buSzPts val="1800"/>
              <a:buNone/>
              <a:defRPr sz="1800">
                <a:solidFill>
                  <a:srgbClr val="979CB8"/>
                </a:solidFill>
              </a:defRPr>
            </a:lvl2pPr>
            <a:lvl3pPr lvl="2" rtl="0" algn="ctr">
              <a:spcBef>
                <a:spcPts val="0"/>
              </a:spcBef>
              <a:spcAft>
                <a:spcPts val="0"/>
              </a:spcAft>
              <a:buClr>
                <a:srgbClr val="979CB8"/>
              </a:buClr>
              <a:buSzPts val="1800"/>
              <a:buNone/>
              <a:defRPr sz="1800">
                <a:solidFill>
                  <a:srgbClr val="979CB8"/>
                </a:solidFill>
              </a:defRPr>
            </a:lvl3pPr>
            <a:lvl4pPr lvl="3" rtl="0" algn="ctr">
              <a:spcBef>
                <a:spcPts val="0"/>
              </a:spcBef>
              <a:spcAft>
                <a:spcPts val="0"/>
              </a:spcAft>
              <a:buClr>
                <a:srgbClr val="979CB8"/>
              </a:buClr>
              <a:buSzPts val="1800"/>
              <a:buNone/>
              <a:defRPr sz="1800">
                <a:solidFill>
                  <a:srgbClr val="979CB8"/>
                </a:solidFill>
              </a:defRPr>
            </a:lvl4pPr>
            <a:lvl5pPr lvl="4" rtl="0" algn="ctr">
              <a:spcBef>
                <a:spcPts val="0"/>
              </a:spcBef>
              <a:spcAft>
                <a:spcPts val="0"/>
              </a:spcAft>
              <a:buClr>
                <a:srgbClr val="979CB8"/>
              </a:buClr>
              <a:buSzPts val="1800"/>
              <a:buNone/>
              <a:defRPr sz="1800">
                <a:solidFill>
                  <a:srgbClr val="979CB8"/>
                </a:solidFill>
              </a:defRPr>
            </a:lvl5pPr>
            <a:lvl6pPr lvl="5" rtl="0" algn="ctr">
              <a:spcBef>
                <a:spcPts val="0"/>
              </a:spcBef>
              <a:spcAft>
                <a:spcPts val="0"/>
              </a:spcAft>
              <a:buClr>
                <a:srgbClr val="979CB8"/>
              </a:buClr>
              <a:buSzPts val="1800"/>
              <a:buNone/>
              <a:defRPr sz="1800">
                <a:solidFill>
                  <a:srgbClr val="979CB8"/>
                </a:solidFill>
              </a:defRPr>
            </a:lvl6pPr>
            <a:lvl7pPr lvl="6" rtl="0" algn="ctr">
              <a:spcBef>
                <a:spcPts val="0"/>
              </a:spcBef>
              <a:spcAft>
                <a:spcPts val="0"/>
              </a:spcAft>
              <a:buClr>
                <a:srgbClr val="979CB8"/>
              </a:buClr>
              <a:buSzPts val="1800"/>
              <a:buNone/>
              <a:defRPr sz="1800">
                <a:solidFill>
                  <a:srgbClr val="979CB8"/>
                </a:solidFill>
              </a:defRPr>
            </a:lvl7pPr>
            <a:lvl8pPr lvl="7" rtl="0" algn="ctr">
              <a:spcBef>
                <a:spcPts val="0"/>
              </a:spcBef>
              <a:spcAft>
                <a:spcPts val="0"/>
              </a:spcAft>
              <a:buClr>
                <a:srgbClr val="979CB8"/>
              </a:buClr>
              <a:buSzPts val="1800"/>
              <a:buNone/>
              <a:defRPr sz="1800">
                <a:solidFill>
                  <a:srgbClr val="979CB8"/>
                </a:solidFill>
              </a:defRPr>
            </a:lvl8pPr>
            <a:lvl9pPr lvl="8" rtl="0" algn="ctr">
              <a:spcBef>
                <a:spcPts val="0"/>
              </a:spcBef>
              <a:spcAft>
                <a:spcPts val="0"/>
              </a:spcAft>
              <a:buClr>
                <a:srgbClr val="979CB8"/>
              </a:buClr>
              <a:buSzPts val="1800"/>
              <a:buNone/>
              <a:defRPr sz="1800">
                <a:solidFill>
                  <a:srgbClr val="979CB8"/>
                </a:solidFill>
              </a:defRPr>
            </a:lvl9pPr>
          </a:lstStyle>
          <a:p/>
        </p:txBody>
      </p:sp>
      <p:sp>
        <p:nvSpPr>
          <p:cNvPr id="16" name="Google Shape;16;p3"/>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7" name="Shape 17"/>
        <p:cNvGrpSpPr/>
        <p:nvPr/>
      </p:nvGrpSpPr>
      <p:grpSpPr>
        <a:xfrm>
          <a:off x="0" y="0"/>
          <a:ext cx="0" cy="0"/>
          <a:chOff x="0" y="0"/>
          <a:chExt cx="0" cy="0"/>
        </a:xfrm>
      </p:grpSpPr>
      <p:sp>
        <p:nvSpPr>
          <p:cNvPr id="18" name="Google Shape;18;p4"/>
          <p:cNvSpPr txBox="1"/>
          <p:nvPr>
            <p:ph idx="1" type="body"/>
          </p:nvPr>
        </p:nvSpPr>
        <p:spPr>
          <a:xfrm>
            <a:off x="1404600" y="2161800"/>
            <a:ext cx="6334800" cy="819900"/>
          </a:xfrm>
          <a:prstGeom prst="rect">
            <a:avLst/>
          </a:prstGeom>
        </p:spPr>
        <p:txBody>
          <a:bodyPr anchorCtr="0" anchor="t" bIns="91425" lIns="91425" spcFirstLastPara="1" rIns="91425" wrap="square" tIns="91425">
            <a:noAutofit/>
          </a:bodyPr>
          <a:lstStyle>
            <a:lvl1pPr indent="-419100" lvl="0" marL="457200" rtl="0" algn="ctr">
              <a:spcBef>
                <a:spcPts val="600"/>
              </a:spcBef>
              <a:spcAft>
                <a:spcPts val="0"/>
              </a:spcAft>
              <a:buSzPts val="3000"/>
              <a:buFont typeface="Shadows Into Light"/>
              <a:buChar char="▧"/>
              <a:defRPr sz="3000">
                <a:latin typeface="Shadows Into Light"/>
                <a:ea typeface="Shadows Into Light"/>
                <a:cs typeface="Shadows Into Light"/>
                <a:sym typeface="Shadows Into Light"/>
              </a:defRPr>
            </a:lvl1pPr>
            <a:lvl2pPr indent="-419100" lvl="1" marL="9144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2pPr>
            <a:lvl3pPr indent="-419100" lvl="2" marL="13716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3pPr>
            <a:lvl4pPr indent="-419100" lvl="3" marL="18288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4pPr>
            <a:lvl5pPr indent="-419100" lvl="4" marL="22860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5pPr>
            <a:lvl6pPr indent="-419100" lvl="5" marL="27432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6pPr>
            <a:lvl7pPr indent="-419100" lvl="6" marL="32004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7pPr>
            <a:lvl8pPr indent="-419100" lvl="7" marL="3657600" rtl="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8pPr>
            <a:lvl9pPr indent="-419100" lvl="8" marL="4114800" algn="ctr">
              <a:spcBef>
                <a:spcPts val="0"/>
              </a:spcBef>
              <a:spcAft>
                <a:spcPts val="0"/>
              </a:spcAft>
              <a:buSzPts val="3000"/>
              <a:buFont typeface="Shadows Into Light"/>
              <a:buChar char="■"/>
              <a:defRPr sz="3000">
                <a:latin typeface="Shadows Into Light"/>
                <a:ea typeface="Shadows Into Light"/>
                <a:cs typeface="Shadows Into Light"/>
                <a:sym typeface="Shadows Into Light"/>
              </a:defRPr>
            </a:lvl9pPr>
          </a:lstStyle>
          <a:p/>
        </p:txBody>
      </p:sp>
      <p:sp>
        <p:nvSpPr>
          <p:cNvPr id="19" name="Google Shape;19;p4"/>
          <p:cNvSpPr txBox="1"/>
          <p:nvPr/>
        </p:nvSpPr>
        <p:spPr>
          <a:xfrm>
            <a:off x="3593400" y="10861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979CB8"/>
                </a:solidFill>
                <a:latin typeface="Varela Round"/>
                <a:ea typeface="Varela Round"/>
                <a:cs typeface="Varela Round"/>
                <a:sym typeface="Varela Round"/>
              </a:rPr>
              <a:t>“</a:t>
            </a:r>
            <a:endParaRPr sz="9600">
              <a:solidFill>
                <a:srgbClr val="979CB8"/>
              </a:solidFill>
              <a:latin typeface="Varela Round"/>
              <a:ea typeface="Varela Round"/>
              <a:cs typeface="Varela Round"/>
              <a:sym typeface="Varela Round"/>
            </a:endParaRPr>
          </a:p>
        </p:txBody>
      </p:sp>
      <p:sp>
        <p:nvSpPr>
          <p:cNvPr id="20" name="Google Shape;20;p4"/>
          <p:cNvSpPr/>
          <p:nvPr/>
        </p:nvSpPr>
        <p:spPr>
          <a:xfrm>
            <a:off x="4103660" y="1178421"/>
            <a:ext cx="986085" cy="869309"/>
          </a:xfrm>
          <a:custGeom>
            <a:rect b="b" l="l" r="r" t="t"/>
            <a:pathLst>
              <a:path extrusionOk="0" h="52447" w="59251">
                <a:moveTo>
                  <a:pt x="31417" y="954"/>
                </a:moveTo>
                <a:cubicBezTo>
                  <a:pt x="25372" y="537"/>
                  <a:pt x="17283" y="-1744"/>
                  <a:pt x="13340" y="2856"/>
                </a:cubicBezTo>
                <a:cubicBezTo>
                  <a:pt x="3771" y="14019"/>
                  <a:pt x="374" y="37628"/>
                  <a:pt x="11755" y="46938"/>
                </a:cubicBezTo>
                <a:cubicBezTo>
                  <a:pt x="19208" y="53034"/>
                  <a:pt x="30839" y="53180"/>
                  <a:pt x="40297" y="51378"/>
                </a:cubicBezTo>
                <a:cubicBezTo>
                  <a:pt x="46481" y="50200"/>
                  <a:pt x="49934" y="42779"/>
                  <a:pt x="52665" y="37107"/>
                </a:cubicBezTo>
                <a:cubicBezTo>
                  <a:pt x="55247" y="31745"/>
                  <a:pt x="60979" y="25793"/>
                  <a:pt x="58690" y="20299"/>
                </a:cubicBezTo>
                <a:cubicBezTo>
                  <a:pt x="57279" y="16912"/>
                  <a:pt x="53473" y="15077"/>
                  <a:pt x="50445" y="13005"/>
                </a:cubicBezTo>
                <a:cubicBezTo>
                  <a:pt x="41918" y="7171"/>
                  <a:pt x="31006" y="-916"/>
                  <a:pt x="21269" y="2539"/>
                </a:cubicBezTo>
                <a:cubicBezTo>
                  <a:pt x="13737" y="5212"/>
                  <a:pt x="5208" y="9706"/>
                  <a:pt x="2241" y="17127"/>
                </a:cubicBezTo>
                <a:cubicBezTo>
                  <a:pt x="-1025" y="25295"/>
                  <a:pt x="-738" y="36131"/>
                  <a:pt x="4144" y="43449"/>
                </a:cubicBezTo>
              </a:path>
            </a:pathLst>
          </a:custGeom>
          <a:noFill/>
          <a:ln cap="flat" cmpd="sng" w="9525">
            <a:solidFill>
              <a:srgbClr val="979CB8"/>
            </a:solidFill>
            <a:prstDash val="solid"/>
            <a:round/>
            <a:headEnd len="med" w="med" type="none"/>
            <a:tailEnd len="med" w="med" type="none"/>
          </a:ln>
        </p:spPr>
      </p:sp>
      <p:sp>
        <p:nvSpPr>
          <p:cNvPr id="21" name="Google Shape;21;p4"/>
          <p:cNvSpPr/>
          <p:nvPr/>
        </p:nvSpPr>
        <p:spPr>
          <a:xfrm>
            <a:off x="4046425" y="1113850"/>
            <a:ext cx="1051090" cy="976914"/>
          </a:xfrm>
          <a:custGeom>
            <a:rect b="b" l="l" r="r" t="t"/>
            <a:pathLst>
              <a:path extrusionOk="0" h="58939" w="63157">
                <a:moveTo>
                  <a:pt x="20826" y="0"/>
                </a:moveTo>
                <a:cubicBezTo>
                  <a:pt x="13566" y="0"/>
                  <a:pt x="6296" y="7516"/>
                  <a:pt x="4652" y="14588"/>
                </a:cubicBezTo>
                <a:cubicBezTo>
                  <a:pt x="2364" y="24428"/>
                  <a:pt x="5707" y="35897"/>
                  <a:pt x="11629" y="44082"/>
                </a:cubicBezTo>
                <a:cubicBezTo>
                  <a:pt x="17782" y="52587"/>
                  <a:pt x="29173" y="60332"/>
                  <a:pt x="39537" y="58670"/>
                </a:cubicBezTo>
                <a:cubicBezTo>
                  <a:pt x="49203" y="57120"/>
                  <a:pt x="49748" y="56659"/>
                  <a:pt x="57296" y="50424"/>
                </a:cubicBezTo>
                <a:cubicBezTo>
                  <a:pt x="62556" y="46079"/>
                  <a:pt x="64679" y="36600"/>
                  <a:pt x="61736" y="30445"/>
                </a:cubicBezTo>
                <a:cubicBezTo>
                  <a:pt x="58298" y="23257"/>
                  <a:pt x="56273" y="24644"/>
                  <a:pt x="50954" y="18711"/>
                </a:cubicBezTo>
                <a:cubicBezTo>
                  <a:pt x="47260" y="14591"/>
                  <a:pt x="44103" y="9185"/>
                  <a:pt x="38903" y="7294"/>
                </a:cubicBezTo>
                <a:cubicBezTo>
                  <a:pt x="33439" y="5307"/>
                  <a:pt x="26891" y="5218"/>
                  <a:pt x="21460" y="7294"/>
                </a:cubicBezTo>
                <a:cubicBezTo>
                  <a:pt x="9149" y="12001"/>
                  <a:pt x="-3826" y="29029"/>
                  <a:pt x="1164" y="41228"/>
                </a:cubicBezTo>
                <a:cubicBezTo>
                  <a:pt x="8128" y="58254"/>
                  <a:pt x="49341" y="57602"/>
                  <a:pt x="56345" y="40593"/>
                </a:cubicBezTo>
                <a:cubicBezTo>
                  <a:pt x="58882" y="34432"/>
                  <a:pt x="60567" y="26229"/>
                  <a:pt x="56979" y="20614"/>
                </a:cubicBezTo>
                <a:cubicBezTo>
                  <a:pt x="53070" y="14496"/>
                  <a:pt x="47109" y="9628"/>
                  <a:pt x="40806" y="6026"/>
                </a:cubicBezTo>
                <a:cubicBezTo>
                  <a:pt x="32309" y="1170"/>
                  <a:pt x="17818" y="3588"/>
                  <a:pt x="11946" y="11417"/>
                </a:cubicBezTo>
              </a:path>
            </a:pathLst>
          </a:custGeom>
          <a:noFill/>
          <a:ln cap="flat" cmpd="sng" w="9525">
            <a:solidFill>
              <a:srgbClr val="979CB8"/>
            </a:solidFill>
            <a:prstDash val="solid"/>
            <a:round/>
            <a:headEnd len="med" w="med" type="none"/>
            <a:tailEnd len="med" w="med" type="none"/>
          </a:ln>
        </p:spPr>
      </p:sp>
      <p:sp>
        <p:nvSpPr>
          <p:cNvPr id="22" name="Google Shape;22;p4"/>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atin typeface="Shadows Into Light"/>
                <a:ea typeface="Shadows Into Light"/>
                <a:cs typeface="Shadows Into Light"/>
                <a:sym typeface="Shadows Into Light"/>
              </a:defRPr>
            </a:lvl1pPr>
            <a:lvl2pPr lvl="1">
              <a:buNone/>
              <a:defRPr>
                <a:latin typeface="Shadows Into Light"/>
                <a:ea typeface="Shadows Into Light"/>
                <a:cs typeface="Shadows Into Light"/>
                <a:sym typeface="Shadows Into Light"/>
              </a:defRPr>
            </a:lvl2pPr>
            <a:lvl3pPr lvl="2">
              <a:buNone/>
              <a:defRPr>
                <a:latin typeface="Shadows Into Light"/>
                <a:ea typeface="Shadows Into Light"/>
                <a:cs typeface="Shadows Into Light"/>
                <a:sym typeface="Shadows Into Light"/>
              </a:defRPr>
            </a:lvl3pPr>
            <a:lvl4pPr lvl="3">
              <a:buNone/>
              <a:defRPr>
                <a:latin typeface="Shadows Into Light"/>
                <a:ea typeface="Shadows Into Light"/>
                <a:cs typeface="Shadows Into Light"/>
                <a:sym typeface="Shadows Into Light"/>
              </a:defRPr>
            </a:lvl4pPr>
            <a:lvl5pPr lvl="4">
              <a:buNone/>
              <a:defRPr>
                <a:latin typeface="Shadows Into Light"/>
                <a:ea typeface="Shadows Into Light"/>
                <a:cs typeface="Shadows Into Light"/>
                <a:sym typeface="Shadows Into Light"/>
              </a:defRPr>
            </a:lvl5pPr>
            <a:lvl6pPr lvl="5">
              <a:buNone/>
              <a:defRPr>
                <a:latin typeface="Shadows Into Light"/>
                <a:ea typeface="Shadows Into Light"/>
                <a:cs typeface="Shadows Into Light"/>
                <a:sym typeface="Shadows Into Light"/>
              </a:defRPr>
            </a:lvl6pPr>
            <a:lvl7pPr lvl="6">
              <a:buNone/>
              <a:defRPr>
                <a:latin typeface="Shadows Into Light"/>
                <a:ea typeface="Shadows Into Light"/>
                <a:cs typeface="Shadows Into Light"/>
                <a:sym typeface="Shadows Into Light"/>
              </a:defRPr>
            </a:lvl7pPr>
            <a:lvl8pPr lvl="7">
              <a:buNone/>
              <a:defRPr>
                <a:latin typeface="Shadows Into Light"/>
                <a:ea typeface="Shadows Into Light"/>
                <a:cs typeface="Shadows Into Light"/>
                <a:sym typeface="Shadows Into Light"/>
              </a:defRPr>
            </a:lvl8pPr>
            <a:lvl9pPr lvl="8">
              <a:buNone/>
              <a:defRPr>
                <a:latin typeface="Shadows Into Light"/>
                <a:ea typeface="Shadows Into Light"/>
                <a:cs typeface="Shadows Into Light"/>
                <a:sym typeface="Shadows Into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3" name="Shape 23"/>
        <p:cNvGrpSpPr/>
        <p:nvPr/>
      </p:nvGrpSpPr>
      <p:grpSpPr>
        <a:xfrm>
          <a:off x="0" y="0"/>
          <a:ext cx="0" cy="0"/>
          <a:chOff x="0" y="0"/>
          <a:chExt cx="0" cy="0"/>
        </a:xfrm>
      </p:grpSpPr>
      <p:sp>
        <p:nvSpPr>
          <p:cNvPr id="24" name="Google Shape;24;p5"/>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lvl1pPr lvl="0">
              <a:spcBef>
                <a:spcPts val="0"/>
              </a:spcBef>
              <a:spcAft>
                <a:spcPts val="0"/>
              </a:spcAft>
              <a:buClr>
                <a:srgbClr val="979CB8"/>
              </a:buClr>
              <a:buSzPts val="2600"/>
              <a:buNone/>
              <a:defRPr>
                <a:solidFill>
                  <a:srgbClr val="979CB8"/>
                </a:solidFill>
              </a:defRPr>
            </a:lvl1pPr>
            <a:lvl2pPr lvl="1">
              <a:spcBef>
                <a:spcPts val="0"/>
              </a:spcBef>
              <a:spcAft>
                <a:spcPts val="0"/>
              </a:spcAft>
              <a:buClr>
                <a:srgbClr val="979CB8"/>
              </a:buClr>
              <a:buSzPts val="2600"/>
              <a:buNone/>
              <a:defRPr>
                <a:solidFill>
                  <a:srgbClr val="979CB8"/>
                </a:solidFill>
              </a:defRPr>
            </a:lvl2pPr>
            <a:lvl3pPr lvl="2">
              <a:spcBef>
                <a:spcPts val="0"/>
              </a:spcBef>
              <a:spcAft>
                <a:spcPts val="0"/>
              </a:spcAft>
              <a:buClr>
                <a:srgbClr val="979CB8"/>
              </a:buClr>
              <a:buSzPts val="2600"/>
              <a:buNone/>
              <a:defRPr>
                <a:solidFill>
                  <a:srgbClr val="979CB8"/>
                </a:solidFill>
              </a:defRPr>
            </a:lvl3pPr>
            <a:lvl4pPr lvl="3">
              <a:spcBef>
                <a:spcPts val="0"/>
              </a:spcBef>
              <a:spcAft>
                <a:spcPts val="0"/>
              </a:spcAft>
              <a:buClr>
                <a:srgbClr val="979CB8"/>
              </a:buClr>
              <a:buSzPts val="2600"/>
              <a:buNone/>
              <a:defRPr>
                <a:solidFill>
                  <a:srgbClr val="979CB8"/>
                </a:solidFill>
              </a:defRPr>
            </a:lvl4pPr>
            <a:lvl5pPr lvl="4">
              <a:spcBef>
                <a:spcPts val="0"/>
              </a:spcBef>
              <a:spcAft>
                <a:spcPts val="0"/>
              </a:spcAft>
              <a:buClr>
                <a:srgbClr val="979CB8"/>
              </a:buClr>
              <a:buSzPts val="2600"/>
              <a:buNone/>
              <a:defRPr>
                <a:solidFill>
                  <a:srgbClr val="979CB8"/>
                </a:solidFill>
              </a:defRPr>
            </a:lvl5pPr>
            <a:lvl6pPr lvl="5">
              <a:spcBef>
                <a:spcPts val="0"/>
              </a:spcBef>
              <a:spcAft>
                <a:spcPts val="0"/>
              </a:spcAft>
              <a:buClr>
                <a:srgbClr val="979CB8"/>
              </a:buClr>
              <a:buSzPts val="2600"/>
              <a:buNone/>
              <a:defRPr>
                <a:solidFill>
                  <a:srgbClr val="979CB8"/>
                </a:solidFill>
              </a:defRPr>
            </a:lvl6pPr>
            <a:lvl7pPr lvl="6">
              <a:spcBef>
                <a:spcPts val="0"/>
              </a:spcBef>
              <a:spcAft>
                <a:spcPts val="0"/>
              </a:spcAft>
              <a:buClr>
                <a:srgbClr val="979CB8"/>
              </a:buClr>
              <a:buSzPts val="2600"/>
              <a:buNone/>
              <a:defRPr>
                <a:solidFill>
                  <a:srgbClr val="979CB8"/>
                </a:solidFill>
              </a:defRPr>
            </a:lvl7pPr>
            <a:lvl8pPr lvl="7">
              <a:spcBef>
                <a:spcPts val="0"/>
              </a:spcBef>
              <a:spcAft>
                <a:spcPts val="0"/>
              </a:spcAft>
              <a:buClr>
                <a:srgbClr val="979CB8"/>
              </a:buClr>
              <a:buSzPts val="2600"/>
              <a:buNone/>
              <a:defRPr>
                <a:solidFill>
                  <a:srgbClr val="979CB8"/>
                </a:solidFill>
              </a:defRPr>
            </a:lvl8pPr>
            <a:lvl9pPr lvl="8">
              <a:spcBef>
                <a:spcPts val="0"/>
              </a:spcBef>
              <a:spcAft>
                <a:spcPts val="0"/>
              </a:spcAft>
              <a:buClr>
                <a:srgbClr val="979CB8"/>
              </a:buClr>
              <a:buSzPts val="2600"/>
              <a:buNone/>
              <a:defRPr>
                <a:solidFill>
                  <a:srgbClr val="979CB8"/>
                </a:solidFill>
              </a:defRPr>
            </a:lvl9pPr>
          </a:lstStyle>
          <a:p/>
        </p:txBody>
      </p:sp>
      <p:sp>
        <p:nvSpPr>
          <p:cNvPr id="25" name="Google Shape;25;p5"/>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26" name="Google Shape;26;p5"/>
          <p:cNvSpPr/>
          <p:nvPr/>
        </p:nvSpPr>
        <p:spPr>
          <a:xfrm>
            <a:off x="3120675" y="1149938"/>
            <a:ext cx="3060325" cy="11494"/>
          </a:xfrm>
          <a:custGeom>
            <a:rect b="b" l="l" r="r" t="t"/>
            <a:pathLst>
              <a:path extrusionOk="0" h="613" w="122413">
                <a:moveTo>
                  <a:pt x="0" y="317"/>
                </a:moveTo>
                <a:cubicBezTo>
                  <a:pt x="40797" y="1117"/>
                  <a:pt x="81609" y="0"/>
                  <a:pt x="122413" y="0"/>
                </a:cubicBezTo>
              </a:path>
            </a:pathLst>
          </a:custGeom>
          <a:noFill/>
          <a:ln cap="flat" cmpd="sng" w="9525">
            <a:solidFill>
              <a:srgbClr val="979CB8"/>
            </a:solidFill>
            <a:prstDash val="solid"/>
            <a:round/>
            <a:headEnd len="med" w="med" type="none"/>
            <a:tailEnd len="med" w="med" type="none"/>
          </a:ln>
        </p:spPr>
      </p:sp>
      <p:sp>
        <p:nvSpPr>
          <p:cNvPr id="27" name="Google Shape;27;p5"/>
          <p:cNvSpPr/>
          <p:nvPr/>
        </p:nvSpPr>
        <p:spPr>
          <a:xfrm>
            <a:off x="3068250" y="1183294"/>
            <a:ext cx="3226850" cy="11906"/>
          </a:xfrm>
          <a:custGeom>
            <a:rect b="b" l="l" r="r" t="t"/>
            <a:pathLst>
              <a:path extrusionOk="0" h="635" w="129074">
                <a:moveTo>
                  <a:pt x="0" y="0"/>
                </a:moveTo>
                <a:cubicBezTo>
                  <a:pt x="43025" y="0"/>
                  <a:pt x="86049" y="635"/>
                  <a:pt x="129074" y="635"/>
                </a:cubicBezTo>
              </a:path>
            </a:pathLst>
          </a:custGeom>
          <a:noFill/>
          <a:ln cap="flat" cmpd="sng" w="9525">
            <a:solidFill>
              <a:srgbClr val="979CB8"/>
            </a:solidFill>
            <a:prstDash val="solid"/>
            <a:round/>
            <a:headEnd len="med" w="med" type="none"/>
            <a:tailEnd len="med" w="med" type="none"/>
          </a:ln>
        </p:spPr>
      </p:sp>
      <p:sp>
        <p:nvSpPr>
          <p:cNvPr id="28" name="Google Shape;28;p5"/>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9" name="Shape 29"/>
        <p:cNvGrpSpPr/>
        <p:nvPr/>
      </p:nvGrpSpPr>
      <p:grpSpPr>
        <a:xfrm>
          <a:off x="0" y="0"/>
          <a:ext cx="0" cy="0"/>
          <a:chOff x="0" y="0"/>
          <a:chExt cx="0" cy="0"/>
        </a:xfrm>
      </p:grpSpPr>
      <p:sp>
        <p:nvSpPr>
          <p:cNvPr id="30" name="Google Shape;30;p6"/>
          <p:cNvSpPr txBox="1"/>
          <p:nvPr>
            <p:ph idx="1" type="body"/>
          </p:nvPr>
        </p:nvSpPr>
        <p:spPr>
          <a:xfrm>
            <a:off x="1109975" y="1373588"/>
            <a:ext cx="3266400" cy="3086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31" name="Google Shape;31;p6"/>
          <p:cNvSpPr txBox="1"/>
          <p:nvPr>
            <p:ph idx="2" type="body"/>
          </p:nvPr>
        </p:nvSpPr>
        <p:spPr>
          <a:xfrm>
            <a:off x="4915550" y="1373588"/>
            <a:ext cx="3155400" cy="30861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sz="1800"/>
            </a:lvl4pPr>
            <a:lvl5pPr indent="-342900" lvl="4" marL="2286000">
              <a:spcBef>
                <a:spcPts val="0"/>
              </a:spcBef>
              <a:spcAft>
                <a:spcPts val="0"/>
              </a:spcAft>
              <a:buSzPts val="1800"/>
              <a:buChar char="○"/>
              <a:defRPr sz="1800"/>
            </a:lvl5pPr>
            <a:lvl6pPr indent="-342900" lvl="5" marL="2743200">
              <a:spcBef>
                <a:spcPts val="0"/>
              </a:spcBef>
              <a:spcAft>
                <a:spcPts val="0"/>
              </a:spcAft>
              <a:buSzPts val="1800"/>
              <a:buChar char="■"/>
              <a:defRPr sz="1800"/>
            </a:lvl6pPr>
            <a:lvl7pPr indent="-342900" lvl="6" marL="3200400">
              <a:spcBef>
                <a:spcPts val="0"/>
              </a:spcBef>
              <a:spcAft>
                <a:spcPts val="0"/>
              </a:spcAft>
              <a:buSzPts val="1800"/>
              <a:buChar char="●"/>
              <a:defRPr sz="1800"/>
            </a:lvl7pPr>
            <a:lvl8pPr indent="-342900" lvl="7" marL="3657600">
              <a:spcBef>
                <a:spcPts val="0"/>
              </a:spcBef>
              <a:spcAft>
                <a:spcPts val="0"/>
              </a:spcAft>
              <a:buSzPts val="1800"/>
              <a:buChar char="○"/>
              <a:defRPr sz="1800"/>
            </a:lvl8pPr>
            <a:lvl9pPr indent="-342900" lvl="8" marL="4114800">
              <a:spcBef>
                <a:spcPts val="0"/>
              </a:spcBef>
              <a:spcAft>
                <a:spcPts val="0"/>
              </a:spcAft>
              <a:buSzPts val="1800"/>
              <a:buChar char="■"/>
              <a:defRPr sz="1800"/>
            </a:lvl9pPr>
          </a:lstStyle>
          <a:p/>
        </p:txBody>
      </p:sp>
      <p:sp>
        <p:nvSpPr>
          <p:cNvPr id="32" name="Google Shape;32;p6"/>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p:txBody>
      </p:sp>
      <p:sp>
        <p:nvSpPr>
          <p:cNvPr id="33" name="Google Shape;33;p6"/>
          <p:cNvSpPr/>
          <p:nvPr/>
        </p:nvSpPr>
        <p:spPr>
          <a:xfrm>
            <a:off x="3120675" y="1149938"/>
            <a:ext cx="3060325" cy="11494"/>
          </a:xfrm>
          <a:custGeom>
            <a:rect b="b" l="l" r="r" t="t"/>
            <a:pathLst>
              <a:path extrusionOk="0" h="613" w="122413">
                <a:moveTo>
                  <a:pt x="0" y="317"/>
                </a:moveTo>
                <a:cubicBezTo>
                  <a:pt x="40797" y="1117"/>
                  <a:pt x="81609" y="0"/>
                  <a:pt x="122413" y="0"/>
                </a:cubicBezTo>
              </a:path>
            </a:pathLst>
          </a:custGeom>
          <a:noFill/>
          <a:ln cap="flat" cmpd="sng" w="9525">
            <a:solidFill>
              <a:srgbClr val="979CB8"/>
            </a:solidFill>
            <a:prstDash val="solid"/>
            <a:round/>
            <a:headEnd len="med" w="med" type="none"/>
            <a:tailEnd len="med" w="med" type="none"/>
          </a:ln>
        </p:spPr>
      </p:sp>
      <p:sp>
        <p:nvSpPr>
          <p:cNvPr id="34" name="Google Shape;34;p6"/>
          <p:cNvSpPr/>
          <p:nvPr/>
        </p:nvSpPr>
        <p:spPr>
          <a:xfrm>
            <a:off x="3068250" y="1183294"/>
            <a:ext cx="3226850" cy="11906"/>
          </a:xfrm>
          <a:custGeom>
            <a:rect b="b" l="l" r="r" t="t"/>
            <a:pathLst>
              <a:path extrusionOk="0" h="635" w="129074">
                <a:moveTo>
                  <a:pt x="0" y="0"/>
                </a:moveTo>
                <a:cubicBezTo>
                  <a:pt x="43025" y="0"/>
                  <a:pt x="86049" y="635"/>
                  <a:pt x="129074" y="635"/>
                </a:cubicBezTo>
              </a:path>
            </a:pathLst>
          </a:custGeom>
          <a:noFill/>
          <a:ln cap="flat" cmpd="sng" w="9525">
            <a:solidFill>
              <a:srgbClr val="979CB8"/>
            </a:solidFill>
            <a:prstDash val="solid"/>
            <a:round/>
            <a:headEnd len="med" w="med" type="none"/>
            <a:tailEnd len="med" w="med" type="none"/>
          </a:ln>
        </p:spPr>
      </p:sp>
      <p:sp>
        <p:nvSpPr>
          <p:cNvPr id="35" name="Google Shape;35;p6"/>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6" name="Shape 36"/>
        <p:cNvGrpSpPr/>
        <p:nvPr/>
      </p:nvGrpSpPr>
      <p:grpSpPr>
        <a:xfrm>
          <a:off x="0" y="0"/>
          <a:ext cx="0" cy="0"/>
          <a:chOff x="0" y="0"/>
          <a:chExt cx="0" cy="0"/>
        </a:xfrm>
      </p:grpSpPr>
      <p:sp>
        <p:nvSpPr>
          <p:cNvPr id="37" name="Google Shape;37;p7"/>
          <p:cNvSpPr txBox="1"/>
          <p:nvPr>
            <p:ph idx="1" type="body"/>
          </p:nvPr>
        </p:nvSpPr>
        <p:spPr>
          <a:xfrm>
            <a:off x="1014825" y="1427100"/>
            <a:ext cx="2297400" cy="30684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8" name="Google Shape;38;p7"/>
          <p:cNvSpPr txBox="1"/>
          <p:nvPr>
            <p:ph idx="2" type="body"/>
          </p:nvPr>
        </p:nvSpPr>
        <p:spPr>
          <a:xfrm>
            <a:off x="3429925" y="1427100"/>
            <a:ext cx="2297400" cy="30684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39" name="Google Shape;39;p7"/>
          <p:cNvSpPr txBox="1"/>
          <p:nvPr>
            <p:ph idx="3" type="body"/>
          </p:nvPr>
        </p:nvSpPr>
        <p:spPr>
          <a:xfrm>
            <a:off x="5845025" y="1427100"/>
            <a:ext cx="2297400" cy="3068400"/>
          </a:xfrm>
          <a:prstGeom prst="rect">
            <a:avLst/>
          </a:prstGeom>
        </p:spPr>
        <p:txBody>
          <a:bodyPr anchorCtr="0" anchor="t" bIns="91425" lIns="91425" spcFirstLastPara="1" rIns="91425" wrap="square" tIns="91425">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40" name="Google Shape;40;p7"/>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p:txBody>
      </p:sp>
      <p:sp>
        <p:nvSpPr>
          <p:cNvPr id="41" name="Google Shape;41;p7"/>
          <p:cNvSpPr/>
          <p:nvPr/>
        </p:nvSpPr>
        <p:spPr>
          <a:xfrm>
            <a:off x="3120675" y="1149938"/>
            <a:ext cx="3060325" cy="11494"/>
          </a:xfrm>
          <a:custGeom>
            <a:rect b="b" l="l" r="r" t="t"/>
            <a:pathLst>
              <a:path extrusionOk="0" h="613" w="122413">
                <a:moveTo>
                  <a:pt x="0" y="317"/>
                </a:moveTo>
                <a:cubicBezTo>
                  <a:pt x="40797" y="1117"/>
                  <a:pt x="81609" y="0"/>
                  <a:pt x="122413" y="0"/>
                </a:cubicBezTo>
              </a:path>
            </a:pathLst>
          </a:custGeom>
          <a:noFill/>
          <a:ln cap="flat" cmpd="sng" w="9525">
            <a:solidFill>
              <a:srgbClr val="979CB8"/>
            </a:solidFill>
            <a:prstDash val="solid"/>
            <a:round/>
            <a:headEnd len="med" w="med" type="none"/>
            <a:tailEnd len="med" w="med" type="none"/>
          </a:ln>
        </p:spPr>
      </p:sp>
      <p:sp>
        <p:nvSpPr>
          <p:cNvPr id="42" name="Google Shape;42;p7"/>
          <p:cNvSpPr/>
          <p:nvPr/>
        </p:nvSpPr>
        <p:spPr>
          <a:xfrm>
            <a:off x="3068250" y="1183294"/>
            <a:ext cx="3226850" cy="11906"/>
          </a:xfrm>
          <a:custGeom>
            <a:rect b="b" l="l" r="r" t="t"/>
            <a:pathLst>
              <a:path extrusionOk="0" h="635" w="129074">
                <a:moveTo>
                  <a:pt x="0" y="0"/>
                </a:moveTo>
                <a:cubicBezTo>
                  <a:pt x="43025" y="0"/>
                  <a:pt x="86049" y="635"/>
                  <a:pt x="129074" y="635"/>
                </a:cubicBezTo>
              </a:path>
            </a:pathLst>
          </a:custGeom>
          <a:noFill/>
          <a:ln cap="flat" cmpd="sng" w="9525">
            <a:solidFill>
              <a:srgbClr val="979CB8"/>
            </a:solidFill>
            <a:prstDash val="solid"/>
            <a:round/>
            <a:headEnd len="med" w="med" type="none"/>
            <a:tailEnd len="med" w="med" type="none"/>
          </a:ln>
        </p:spPr>
      </p:sp>
      <p:sp>
        <p:nvSpPr>
          <p:cNvPr id="43" name="Google Shape;43;p7"/>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4" name="Shape 44"/>
        <p:cNvGrpSpPr/>
        <p:nvPr/>
      </p:nvGrpSpPr>
      <p:grpSpPr>
        <a:xfrm>
          <a:off x="0" y="0"/>
          <a:ext cx="0" cy="0"/>
          <a:chOff x="0" y="0"/>
          <a:chExt cx="0" cy="0"/>
        </a:xfrm>
      </p:grpSpPr>
      <p:sp>
        <p:nvSpPr>
          <p:cNvPr id="45" name="Google Shape;45;p8"/>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979CB8"/>
              </a:buClr>
              <a:buSzPts val="2600"/>
              <a:buNone/>
              <a:defRPr>
                <a:solidFill>
                  <a:srgbClr val="979CB8"/>
                </a:solidFill>
              </a:defRPr>
            </a:lvl1pPr>
            <a:lvl2pPr lvl="1" rtl="0">
              <a:spcBef>
                <a:spcPts val="0"/>
              </a:spcBef>
              <a:spcAft>
                <a:spcPts val="0"/>
              </a:spcAft>
              <a:buClr>
                <a:srgbClr val="979CB8"/>
              </a:buClr>
              <a:buSzPts val="2600"/>
              <a:buNone/>
              <a:defRPr>
                <a:solidFill>
                  <a:srgbClr val="979CB8"/>
                </a:solidFill>
              </a:defRPr>
            </a:lvl2pPr>
            <a:lvl3pPr lvl="2" rtl="0">
              <a:spcBef>
                <a:spcPts val="0"/>
              </a:spcBef>
              <a:spcAft>
                <a:spcPts val="0"/>
              </a:spcAft>
              <a:buClr>
                <a:srgbClr val="979CB8"/>
              </a:buClr>
              <a:buSzPts val="2600"/>
              <a:buNone/>
              <a:defRPr>
                <a:solidFill>
                  <a:srgbClr val="979CB8"/>
                </a:solidFill>
              </a:defRPr>
            </a:lvl3pPr>
            <a:lvl4pPr lvl="3" rtl="0">
              <a:spcBef>
                <a:spcPts val="0"/>
              </a:spcBef>
              <a:spcAft>
                <a:spcPts val="0"/>
              </a:spcAft>
              <a:buClr>
                <a:srgbClr val="979CB8"/>
              </a:buClr>
              <a:buSzPts val="2600"/>
              <a:buNone/>
              <a:defRPr>
                <a:solidFill>
                  <a:srgbClr val="979CB8"/>
                </a:solidFill>
              </a:defRPr>
            </a:lvl4pPr>
            <a:lvl5pPr lvl="4" rtl="0">
              <a:spcBef>
                <a:spcPts val="0"/>
              </a:spcBef>
              <a:spcAft>
                <a:spcPts val="0"/>
              </a:spcAft>
              <a:buClr>
                <a:srgbClr val="979CB8"/>
              </a:buClr>
              <a:buSzPts val="2600"/>
              <a:buNone/>
              <a:defRPr>
                <a:solidFill>
                  <a:srgbClr val="979CB8"/>
                </a:solidFill>
              </a:defRPr>
            </a:lvl5pPr>
            <a:lvl6pPr lvl="5" rtl="0">
              <a:spcBef>
                <a:spcPts val="0"/>
              </a:spcBef>
              <a:spcAft>
                <a:spcPts val="0"/>
              </a:spcAft>
              <a:buClr>
                <a:srgbClr val="979CB8"/>
              </a:buClr>
              <a:buSzPts val="2600"/>
              <a:buNone/>
              <a:defRPr>
                <a:solidFill>
                  <a:srgbClr val="979CB8"/>
                </a:solidFill>
              </a:defRPr>
            </a:lvl6pPr>
            <a:lvl7pPr lvl="6" rtl="0">
              <a:spcBef>
                <a:spcPts val="0"/>
              </a:spcBef>
              <a:spcAft>
                <a:spcPts val="0"/>
              </a:spcAft>
              <a:buClr>
                <a:srgbClr val="979CB8"/>
              </a:buClr>
              <a:buSzPts val="2600"/>
              <a:buNone/>
              <a:defRPr>
                <a:solidFill>
                  <a:srgbClr val="979CB8"/>
                </a:solidFill>
              </a:defRPr>
            </a:lvl7pPr>
            <a:lvl8pPr lvl="7" rtl="0">
              <a:spcBef>
                <a:spcPts val="0"/>
              </a:spcBef>
              <a:spcAft>
                <a:spcPts val="0"/>
              </a:spcAft>
              <a:buClr>
                <a:srgbClr val="979CB8"/>
              </a:buClr>
              <a:buSzPts val="2600"/>
              <a:buNone/>
              <a:defRPr>
                <a:solidFill>
                  <a:srgbClr val="979CB8"/>
                </a:solidFill>
              </a:defRPr>
            </a:lvl8pPr>
            <a:lvl9pPr lvl="8" rtl="0">
              <a:spcBef>
                <a:spcPts val="0"/>
              </a:spcBef>
              <a:spcAft>
                <a:spcPts val="0"/>
              </a:spcAft>
              <a:buClr>
                <a:srgbClr val="979CB8"/>
              </a:buClr>
              <a:buSzPts val="2600"/>
              <a:buNone/>
              <a:defRPr>
                <a:solidFill>
                  <a:srgbClr val="979CB8"/>
                </a:solidFill>
              </a:defRPr>
            </a:lvl9pPr>
          </a:lstStyle>
          <a:p/>
        </p:txBody>
      </p:sp>
      <p:sp>
        <p:nvSpPr>
          <p:cNvPr id="46" name="Google Shape;46;p8"/>
          <p:cNvSpPr/>
          <p:nvPr/>
        </p:nvSpPr>
        <p:spPr>
          <a:xfrm>
            <a:off x="3120675" y="1149938"/>
            <a:ext cx="3060325" cy="11494"/>
          </a:xfrm>
          <a:custGeom>
            <a:rect b="b" l="l" r="r" t="t"/>
            <a:pathLst>
              <a:path extrusionOk="0" h="613" w="122413">
                <a:moveTo>
                  <a:pt x="0" y="317"/>
                </a:moveTo>
                <a:cubicBezTo>
                  <a:pt x="40797" y="1117"/>
                  <a:pt x="81609" y="0"/>
                  <a:pt x="122413" y="0"/>
                </a:cubicBezTo>
              </a:path>
            </a:pathLst>
          </a:custGeom>
          <a:noFill/>
          <a:ln cap="flat" cmpd="sng" w="9525">
            <a:solidFill>
              <a:srgbClr val="979CB8"/>
            </a:solidFill>
            <a:prstDash val="solid"/>
            <a:round/>
            <a:headEnd len="med" w="med" type="none"/>
            <a:tailEnd len="med" w="med" type="none"/>
          </a:ln>
        </p:spPr>
      </p:sp>
      <p:sp>
        <p:nvSpPr>
          <p:cNvPr id="47" name="Google Shape;47;p8"/>
          <p:cNvSpPr/>
          <p:nvPr/>
        </p:nvSpPr>
        <p:spPr>
          <a:xfrm>
            <a:off x="3068250" y="1183294"/>
            <a:ext cx="3226850" cy="11906"/>
          </a:xfrm>
          <a:custGeom>
            <a:rect b="b" l="l" r="r" t="t"/>
            <a:pathLst>
              <a:path extrusionOk="0" h="635" w="129074">
                <a:moveTo>
                  <a:pt x="0" y="0"/>
                </a:moveTo>
                <a:cubicBezTo>
                  <a:pt x="43025" y="0"/>
                  <a:pt x="86049" y="635"/>
                  <a:pt x="129074" y="635"/>
                </a:cubicBezTo>
              </a:path>
            </a:pathLst>
          </a:custGeom>
          <a:noFill/>
          <a:ln cap="flat" cmpd="sng" w="9525">
            <a:solidFill>
              <a:srgbClr val="979CB8"/>
            </a:solidFill>
            <a:prstDash val="solid"/>
            <a:round/>
            <a:headEnd len="med" w="med" type="none"/>
            <a:tailEnd len="med" w="med" type="none"/>
          </a:ln>
        </p:spPr>
      </p:sp>
      <p:sp>
        <p:nvSpPr>
          <p:cNvPr id="48" name="Google Shape;48;p8"/>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9" name="Shape 49"/>
        <p:cNvGrpSpPr/>
        <p:nvPr/>
      </p:nvGrpSpPr>
      <p:grpSpPr>
        <a:xfrm>
          <a:off x="0" y="0"/>
          <a:ext cx="0" cy="0"/>
          <a:chOff x="0" y="0"/>
          <a:chExt cx="0" cy="0"/>
        </a:xfrm>
      </p:grpSpPr>
      <p:sp>
        <p:nvSpPr>
          <p:cNvPr id="50" name="Google Shape;50;p9"/>
          <p:cNvSpPr txBox="1"/>
          <p:nvPr>
            <p:ph idx="1" type="body"/>
          </p:nvPr>
        </p:nvSpPr>
        <p:spPr>
          <a:xfrm>
            <a:off x="980400" y="4120556"/>
            <a:ext cx="7183200" cy="519600"/>
          </a:xfrm>
          <a:prstGeom prst="rect">
            <a:avLst/>
          </a:prstGeom>
        </p:spPr>
        <p:txBody>
          <a:bodyPr anchorCtr="0" anchor="b" bIns="91425" lIns="91425" spcFirstLastPara="1" rIns="91425" wrap="square" tIns="91425">
            <a:noAutofit/>
          </a:bodyPr>
          <a:lstStyle>
            <a:lvl1pPr indent="-228600" lvl="0" marL="457200" algn="ctr">
              <a:spcBef>
                <a:spcPts val="360"/>
              </a:spcBef>
              <a:spcAft>
                <a:spcPts val="0"/>
              </a:spcAft>
              <a:buClr>
                <a:srgbClr val="979CB8"/>
              </a:buClr>
              <a:buSzPts val="1600"/>
              <a:buNone/>
              <a:defRPr sz="1600">
                <a:solidFill>
                  <a:srgbClr val="979CB8"/>
                </a:solidFill>
              </a:defRPr>
            </a:lvl1pPr>
          </a:lstStyle>
          <a:p/>
        </p:txBody>
      </p:sp>
      <p:sp>
        <p:nvSpPr>
          <p:cNvPr id="51" name="Google Shape;51;p9"/>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solidFill>
                  <a:srgbClr val="979CB8"/>
                </a:solidFill>
              </a:defRPr>
            </a:lvl1pPr>
            <a:lvl2pPr lvl="1">
              <a:buNone/>
              <a:defRPr>
                <a:solidFill>
                  <a:srgbClr val="979CB8"/>
                </a:solidFill>
              </a:defRPr>
            </a:lvl2pPr>
            <a:lvl3pPr lvl="2">
              <a:buNone/>
              <a:defRPr>
                <a:solidFill>
                  <a:srgbClr val="979CB8"/>
                </a:solidFill>
              </a:defRPr>
            </a:lvl3pPr>
            <a:lvl4pPr lvl="3">
              <a:buNone/>
              <a:defRPr>
                <a:solidFill>
                  <a:srgbClr val="979CB8"/>
                </a:solidFill>
              </a:defRPr>
            </a:lvl4pPr>
            <a:lvl5pPr lvl="4">
              <a:buNone/>
              <a:defRPr>
                <a:solidFill>
                  <a:srgbClr val="979CB8"/>
                </a:solidFill>
              </a:defRPr>
            </a:lvl5pPr>
            <a:lvl6pPr lvl="5">
              <a:buNone/>
              <a:defRPr>
                <a:solidFill>
                  <a:srgbClr val="979CB8"/>
                </a:solidFill>
              </a:defRPr>
            </a:lvl6pPr>
            <a:lvl7pPr lvl="6">
              <a:buNone/>
              <a:defRPr>
                <a:solidFill>
                  <a:srgbClr val="979CB8"/>
                </a:solidFill>
              </a:defRPr>
            </a:lvl7pPr>
            <a:lvl8pPr lvl="7">
              <a:buNone/>
              <a:defRPr>
                <a:solidFill>
                  <a:srgbClr val="979CB8"/>
                </a:solidFill>
              </a:defRPr>
            </a:lvl8pPr>
            <a:lvl9pPr lvl="8">
              <a:buNone/>
              <a:defRPr>
                <a:solidFill>
                  <a:srgbClr val="979CB8"/>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2" name="Shape 52"/>
        <p:cNvGrpSpPr/>
        <p:nvPr/>
      </p:nvGrpSpPr>
      <p:grpSpPr>
        <a:xfrm>
          <a:off x="0" y="0"/>
          <a:ext cx="0" cy="0"/>
          <a:chOff x="0" y="0"/>
          <a:chExt cx="0" cy="0"/>
        </a:xfrm>
      </p:grpSpPr>
      <p:sp>
        <p:nvSpPr>
          <p:cNvPr id="53" name="Google Shape;53;p10"/>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a:blip r:embed="rId1">
            <a:alphaModFix/>
          </a:blip>
          <a:stretch>
            <a:fillRect/>
          </a:stretch>
        </p:blipFill>
        <p:spPr>
          <a:xfrm>
            <a:off x="0" y="0"/>
            <a:ext cx="9144000" cy="5143500"/>
          </a:xfrm>
          <a:prstGeom prst="rect">
            <a:avLst/>
          </a:prstGeom>
          <a:noFill/>
          <a:ln>
            <a:noFill/>
          </a:ln>
        </p:spPr>
      </p:pic>
      <p:sp>
        <p:nvSpPr>
          <p:cNvPr id="7" name="Google Shape;7;p1"/>
          <p:cNvSpPr txBox="1"/>
          <p:nvPr>
            <p:ph type="title"/>
          </p:nvPr>
        </p:nvSpPr>
        <p:spPr>
          <a:xfrm>
            <a:off x="824550" y="593531"/>
            <a:ext cx="7547700" cy="682800"/>
          </a:xfrm>
          <a:prstGeom prst="rect">
            <a:avLst/>
          </a:prstGeom>
          <a:noFill/>
          <a:ln>
            <a:noFill/>
          </a:ln>
        </p:spPr>
        <p:txBody>
          <a:bodyPr anchorCtr="0" anchor="b" bIns="91425" lIns="91425" spcFirstLastPara="1" rIns="91425" wrap="square" tIns="91425">
            <a:noAutofit/>
          </a:bodyPr>
          <a:lstStyle>
            <a:lvl1pPr lvl="0"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1pPr>
            <a:lvl2pPr lvl="1"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2pPr>
            <a:lvl3pPr lvl="2"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3pPr>
            <a:lvl4pPr lvl="3"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4pPr>
            <a:lvl5pPr lvl="4"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5pPr>
            <a:lvl6pPr lvl="5"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6pPr>
            <a:lvl7pPr lvl="6"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7pPr>
            <a:lvl8pPr lvl="7"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8pPr>
            <a:lvl9pPr lvl="8" algn="ctr">
              <a:spcBef>
                <a:spcPts val="0"/>
              </a:spcBef>
              <a:spcAft>
                <a:spcPts val="0"/>
              </a:spcAft>
              <a:buClr>
                <a:schemeClr val="dk2"/>
              </a:buClr>
              <a:buSzPts val="2600"/>
              <a:buFont typeface="Shadows Into Light"/>
              <a:buNone/>
              <a:defRPr sz="2600">
                <a:solidFill>
                  <a:schemeClr val="dk2"/>
                </a:solidFill>
                <a:latin typeface="Shadows Into Light"/>
                <a:ea typeface="Shadows Into Light"/>
                <a:cs typeface="Shadows Into Light"/>
                <a:sym typeface="Shadows Into Light"/>
              </a:defRPr>
            </a:lvl9pPr>
          </a:lstStyle>
          <a:p/>
        </p:txBody>
      </p:sp>
      <p:sp>
        <p:nvSpPr>
          <p:cNvPr id="8" name="Google Shape;8;p1"/>
          <p:cNvSpPr txBox="1"/>
          <p:nvPr>
            <p:ph idx="1" type="body"/>
          </p:nvPr>
        </p:nvSpPr>
        <p:spPr>
          <a:xfrm>
            <a:off x="1070325" y="1438988"/>
            <a:ext cx="7056300" cy="3062100"/>
          </a:xfrm>
          <a:prstGeom prst="rect">
            <a:avLst/>
          </a:prstGeom>
          <a:noFill/>
          <a:ln>
            <a:noFill/>
          </a:ln>
        </p:spPr>
        <p:txBody>
          <a:bodyPr anchorCtr="0" anchor="t" bIns="91425" lIns="91425" spcFirstLastPara="1" rIns="91425" wrap="square" tIns="91425">
            <a:noAutofit/>
          </a:bodyPr>
          <a:lstStyle>
            <a:lvl1pPr indent="-381000" lvl="0" marL="457200">
              <a:spcBef>
                <a:spcPts val="60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1pPr>
            <a:lvl2pPr indent="-381000" lvl="1" marL="9144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2pPr>
            <a:lvl3pPr indent="-381000" lvl="2" marL="13716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3pPr>
            <a:lvl4pPr indent="-381000" lvl="3" marL="18288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4pPr>
            <a:lvl5pPr indent="-381000" lvl="4" marL="22860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5pPr>
            <a:lvl6pPr indent="-381000" lvl="5" marL="27432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6pPr>
            <a:lvl7pPr indent="-381000" lvl="6" marL="32004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7pPr>
            <a:lvl8pPr indent="-381000" lvl="7" marL="36576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8pPr>
            <a:lvl9pPr indent="-381000" lvl="8" marL="4114800">
              <a:spcBef>
                <a:spcPts val="0"/>
              </a:spcBef>
              <a:spcAft>
                <a:spcPts val="0"/>
              </a:spcAft>
              <a:buClr>
                <a:schemeClr val="dk1"/>
              </a:buClr>
              <a:buSzPts val="2400"/>
              <a:buFont typeface="Varela Round"/>
              <a:buChar char="■"/>
              <a:defRPr sz="2400">
                <a:solidFill>
                  <a:schemeClr val="dk1"/>
                </a:solidFill>
                <a:latin typeface="Varela Round"/>
                <a:ea typeface="Varela Round"/>
                <a:cs typeface="Varela Round"/>
                <a:sym typeface="Varela Round"/>
              </a:defRPr>
            </a:lvl9pPr>
          </a:lstStyle>
          <a:p/>
        </p:txBody>
      </p:sp>
      <p:sp>
        <p:nvSpPr>
          <p:cNvPr id="9" name="Google Shape;9;p1"/>
          <p:cNvSpPr txBox="1"/>
          <p:nvPr>
            <p:ph idx="12" type="sldNum"/>
          </p:nvPr>
        </p:nvSpPr>
        <p:spPr>
          <a:xfrm>
            <a:off x="4348076" y="4726751"/>
            <a:ext cx="548700" cy="299100"/>
          </a:xfrm>
          <a:prstGeom prst="rect">
            <a:avLst/>
          </a:prstGeom>
          <a:noFill/>
          <a:ln>
            <a:noFill/>
          </a:ln>
        </p:spPr>
        <p:txBody>
          <a:bodyPr anchorCtr="0" anchor="t" bIns="91425" lIns="91425" spcFirstLastPara="1" rIns="91425" wrap="square" tIns="91425">
            <a:noAutofit/>
          </a:bodyPr>
          <a:lstStyle>
            <a:lvl1pPr lvl="0" algn="ctr">
              <a:buNone/>
              <a:defRPr sz="1300">
                <a:solidFill>
                  <a:schemeClr val="dk2"/>
                </a:solidFill>
                <a:latin typeface="Shadows Into Light"/>
                <a:ea typeface="Shadows Into Light"/>
                <a:cs typeface="Shadows Into Light"/>
                <a:sym typeface="Shadows Into Light"/>
              </a:defRPr>
            </a:lvl1pPr>
            <a:lvl2pPr lvl="1" algn="ctr">
              <a:buNone/>
              <a:defRPr sz="1300">
                <a:solidFill>
                  <a:schemeClr val="dk2"/>
                </a:solidFill>
                <a:latin typeface="Shadows Into Light"/>
                <a:ea typeface="Shadows Into Light"/>
                <a:cs typeface="Shadows Into Light"/>
                <a:sym typeface="Shadows Into Light"/>
              </a:defRPr>
            </a:lvl2pPr>
            <a:lvl3pPr lvl="2" algn="ctr">
              <a:buNone/>
              <a:defRPr sz="1300">
                <a:solidFill>
                  <a:schemeClr val="dk2"/>
                </a:solidFill>
                <a:latin typeface="Shadows Into Light"/>
                <a:ea typeface="Shadows Into Light"/>
                <a:cs typeface="Shadows Into Light"/>
                <a:sym typeface="Shadows Into Light"/>
              </a:defRPr>
            </a:lvl3pPr>
            <a:lvl4pPr lvl="3" algn="ctr">
              <a:buNone/>
              <a:defRPr sz="1300">
                <a:solidFill>
                  <a:schemeClr val="dk2"/>
                </a:solidFill>
                <a:latin typeface="Shadows Into Light"/>
                <a:ea typeface="Shadows Into Light"/>
                <a:cs typeface="Shadows Into Light"/>
                <a:sym typeface="Shadows Into Light"/>
              </a:defRPr>
            </a:lvl4pPr>
            <a:lvl5pPr lvl="4" algn="ctr">
              <a:buNone/>
              <a:defRPr sz="1300">
                <a:solidFill>
                  <a:schemeClr val="dk2"/>
                </a:solidFill>
                <a:latin typeface="Shadows Into Light"/>
                <a:ea typeface="Shadows Into Light"/>
                <a:cs typeface="Shadows Into Light"/>
                <a:sym typeface="Shadows Into Light"/>
              </a:defRPr>
            </a:lvl5pPr>
            <a:lvl6pPr lvl="5" algn="ctr">
              <a:buNone/>
              <a:defRPr sz="1300">
                <a:solidFill>
                  <a:schemeClr val="dk2"/>
                </a:solidFill>
                <a:latin typeface="Shadows Into Light"/>
                <a:ea typeface="Shadows Into Light"/>
                <a:cs typeface="Shadows Into Light"/>
                <a:sym typeface="Shadows Into Light"/>
              </a:defRPr>
            </a:lvl6pPr>
            <a:lvl7pPr lvl="6" algn="ctr">
              <a:buNone/>
              <a:defRPr sz="1300">
                <a:solidFill>
                  <a:schemeClr val="dk2"/>
                </a:solidFill>
                <a:latin typeface="Shadows Into Light"/>
                <a:ea typeface="Shadows Into Light"/>
                <a:cs typeface="Shadows Into Light"/>
                <a:sym typeface="Shadows Into Light"/>
              </a:defRPr>
            </a:lvl7pPr>
            <a:lvl8pPr lvl="7" algn="ctr">
              <a:buNone/>
              <a:defRPr sz="1300">
                <a:solidFill>
                  <a:schemeClr val="dk2"/>
                </a:solidFill>
                <a:latin typeface="Shadows Into Light"/>
                <a:ea typeface="Shadows Into Light"/>
                <a:cs typeface="Shadows Into Light"/>
                <a:sym typeface="Shadows Into Light"/>
              </a:defRPr>
            </a:lvl8pPr>
            <a:lvl9pPr lvl="8" algn="ctr">
              <a:buNone/>
              <a:defRPr sz="1300">
                <a:solidFill>
                  <a:schemeClr val="dk2"/>
                </a:solidFill>
                <a:latin typeface="Shadows Into Light"/>
                <a:ea typeface="Shadows Into Light"/>
                <a:cs typeface="Shadows Into Light"/>
                <a:sym typeface="Shadows Into Light"/>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tinyurl.com/ISCA-K-5CCR"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drive.google.com/open?id=17zt8BWA4l-prIng-tLrCmV1iKeCWCYRkXXfsOhDE8ao" TargetMode="External"/><Relationship Id="rId4" Type="http://schemas.openxmlformats.org/officeDocument/2006/relationships/hyperlink" Target="https://docs.google.com/document/d/1Xe6wKXtQMe2nVWBB8haEvmcrhudMPXk4wvtbFGkIOnU/edit" TargetMode="External"/><Relationship Id="rId5" Type="http://schemas.openxmlformats.org/officeDocument/2006/relationships/hyperlink" Target="http://www.collegeday.org/storage/6823/BCEP_15.-FFWD-My-Fantasy-College-6th-Grade-Lesson.pdf" TargetMode="External"/><Relationship Id="rId6"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s://drive.google.com/open?id=16YoTmAxCEc1iCA2hfrlTHOZvhd3rSyVrTxlxvjzpXcI" TargetMode="External"/><Relationship Id="rId4" Type="http://schemas.openxmlformats.org/officeDocument/2006/relationships/image" Target="../media/image36.jpg"/><Relationship Id="rId5"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hyperlink" Target="https://docs.google.com/document/d/1pMU077-zFlk9czVRtplrHWD0oCkGxVW6Dllk27dkDWo/edi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jpg"/><Relationship Id="rId4" Type="http://schemas.openxmlformats.org/officeDocument/2006/relationships/hyperlink" Target="https://docs.google.com/presentation/d/1RScB963TpDD8oJ6fveZAXXb157Bs8sjqQy5GkTjGn4o/edit#slide=id.p" TargetMode="External"/><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hyperlink" Target="https://tinyurl.com/ISCA-K-5CC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1.jpg"/><Relationship Id="rId4" Type="http://schemas.openxmlformats.org/officeDocument/2006/relationships/image" Target="../media/image14.jpg"/><Relationship Id="rId5" Type="http://schemas.openxmlformats.org/officeDocument/2006/relationships/image" Target="../media/image11.jpg"/><Relationship Id="rId6"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35.png"/><Relationship Id="rId5" Type="http://schemas.openxmlformats.org/officeDocument/2006/relationships/image" Target="../media/image15.png"/></Relationships>
</file>

<file path=ppt/slides/_rels/slide23.xml.rels><?xml version="1.0" encoding="UTF-8" standalone="yes"?><Relationships xmlns="http://schemas.openxmlformats.org/package/2006/relationships"><Relationship Id="rId10" Type="http://schemas.openxmlformats.org/officeDocument/2006/relationships/image" Target="../media/image26.jpg"/><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16.jpg"/><Relationship Id="rId9" Type="http://schemas.openxmlformats.org/officeDocument/2006/relationships/image" Target="../media/image33.jpg"/><Relationship Id="rId5" Type="http://schemas.openxmlformats.org/officeDocument/2006/relationships/image" Target="../media/image36.jpg"/><Relationship Id="rId6" Type="http://schemas.openxmlformats.org/officeDocument/2006/relationships/image" Target="../media/image39.jpg"/><Relationship Id="rId7" Type="http://schemas.openxmlformats.org/officeDocument/2006/relationships/image" Target="../media/image23.jpg"/><Relationship Id="rId8" Type="http://schemas.openxmlformats.org/officeDocument/2006/relationships/image" Target="../media/image3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32.jp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s://drive.google.com/open?id=1zY-xnZIPqxFOWZnGifwcpRQhD-_RmxmT" TargetMode="External"/><Relationship Id="rId4" Type="http://schemas.openxmlformats.org/officeDocument/2006/relationships/hyperlink" Target="https://sites.google.com/southeastpolk.org/willowbrook-alumni-stories/home" TargetMode="External"/><Relationship Id="rId5" Type="http://schemas.openxmlformats.org/officeDocument/2006/relationships/image" Target="../media/image37.png"/><Relationship Id="rId6"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hyperlink" Target="https://docs.google.com/document/d/1pce4he1Tx1D1VBLv1TX-4jCnG5OIEAUk-h0bimIt6yY/edit" TargetMode="External"/><Relationship Id="rId10" Type="http://schemas.openxmlformats.org/officeDocument/2006/relationships/hyperlink" Target="https://www.careeronestop.org/Videos/CareerVideos/career-videos.aspx" TargetMode="External"/><Relationship Id="rId13" Type="http://schemas.openxmlformats.org/officeDocument/2006/relationships/hyperlink" Target="https://www.cacareerzone.org/quick" TargetMode="External"/><Relationship Id="rId12" Type="http://schemas.openxmlformats.org/officeDocument/2006/relationships/hyperlink" Target="https://docs.google.com/forms/u/0/d/1j1TElhQ9ZEQ253BaaQ7kHmQ0H_cc3QHv9wlHeRZnZ5o/edit" TargetMode="External"/><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s://docs.google.com/document/d/1-PjEOfFd14J2KVkf1-XKbPSqWnTRuQtmkq9sbE1RdwE/edit" TargetMode="External"/><Relationship Id="rId4" Type="http://schemas.openxmlformats.org/officeDocument/2006/relationships/hyperlink" Target="https://www.teacherspayteachers.com/Product/Community-Helper-Picture-Puzzles-for-Early-Career-Development-2535406" TargetMode="External"/><Relationship Id="rId9" Type="http://schemas.openxmlformats.org/officeDocument/2006/relationships/hyperlink" Target="https://vacareerview.org/k5/check-it/kids-search/index.cfm" TargetMode="External"/><Relationship Id="rId15" Type="http://schemas.openxmlformats.org/officeDocument/2006/relationships/hyperlink" Target="https://www.careersinthemilitary.com/" TargetMode="External"/><Relationship Id="rId14" Type="http://schemas.openxmlformats.org/officeDocument/2006/relationships/hyperlink" Target="https://www.onetonline.org/find/descriptor/browse/Interests/" TargetMode="External"/><Relationship Id="rId17" Type="http://schemas.openxmlformats.org/officeDocument/2006/relationships/hyperlink" Target="https://explorethetrades.org/" TargetMode="External"/><Relationship Id="rId16" Type="http://schemas.openxmlformats.org/officeDocument/2006/relationships/hyperlink" Target="https://www.bls.gov/ooh/military/military-careers.htm" TargetMode="External"/><Relationship Id="rId5" Type="http://schemas.openxmlformats.org/officeDocument/2006/relationships/hyperlink" Target="https://www.teacherspayteachers.com/Product/Exploring-Careers-K-2-Interest-Inventory-980080" TargetMode="External"/><Relationship Id="rId6" Type="http://schemas.openxmlformats.org/officeDocument/2006/relationships/hyperlink" Target="https://www.teacherspayteachers.com/Product/Classroom-Guidance-Lesson-Career-Awareness-Career-Treasure-Hunt-2178111" TargetMode="External"/><Relationship Id="rId7" Type="http://schemas.openxmlformats.org/officeDocument/2006/relationships/hyperlink" Target="https://www1.cfnc.org/Home/Pseudo_Roles/Elementary_School_Student.aspx" TargetMode="External"/><Relationship Id="rId8" Type="http://schemas.openxmlformats.org/officeDocument/2006/relationships/hyperlink" Target="https://docs.google.com/a/southeastpolk.org/document/d/1ry1ry9DUbbunJvCSh4Rnzl_cx7ek8iZ5eBifg1k5gsU/edit"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s://docs.google.com/forms/d/e/1FAIpQLSc3f7lFtIt1Lv_VVqTCWaS9xcVhHp-PjtmvX1K2xV30GKS1yg/viewform?usp=sf_link" TargetMode="External"/><Relationship Id="rId4" Type="http://schemas.openxmlformats.org/officeDocument/2006/relationships/hyperlink" Target="https://www.schoolcounselor.org/asca/media/asca/ASCAU/ASCA-U-Operation-Occupation.pdf" TargetMode="External"/><Relationship Id="rId5"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drive.google.com/open?id=19YSVxLHsTAOJxqYgYaJDBmYzERhP-FvC" TargetMode="External"/><Relationship Id="rId4" Type="http://schemas.openxmlformats.org/officeDocument/2006/relationships/hyperlink" Target="https://docs.google.com/document/d/1VQeZBjJkh-pMM2Y6zN_fmlzme0rvo1Dnk_X3uurbf3w/edit" TargetMode="External"/><Relationship Id="rId5" Type="http://schemas.openxmlformats.org/officeDocument/2006/relationships/hyperlink" Target="https://docs.google.com/document/d/1QV5s_BxUn8ZFj2FjPZiALcrV510e45lI-Dh0FEuOQSc/edi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docs.google.com/document/d/15aVrbRobrqCBbRHlacmZcF7FgdA5SfBLBVCElxbaXMI/edit" TargetMode="External"/><Relationship Id="rId4" Type="http://schemas.openxmlformats.org/officeDocument/2006/relationships/hyperlink" Target="https://docs.google.com/document/d/15aVrbRobrqCBbRHlacmZcF7FgdA5SfBLBVCElxbaXMI/edit" TargetMode="External"/><Relationship Id="rId5"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flipgrid.com/911e8b1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s://secure-media.collegeboard.org/digitalServices/pdf/advocacy/nosca/11b-4383_ES_Counselor_Guide_WEB_120213.pdf" TargetMode="External"/><Relationship Id="rId4" Type="http://schemas.openxmlformats.org/officeDocument/2006/relationships/hyperlink" Target="https://docs.google.com/document/d/16RNiZ9WWT13w0Iy-s5Y-ig7Ab_bluL13jePjSJmRMFo/edi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hyperlink" Target="http://www.slidescarnival.com/" TargetMode="External"/><Relationship Id="rId4" Type="http://schemas.openxmlformats.org/officeDocument/2006/relationships/hyperlink" Target="http://unsplash.com/" TargetMode="External"/><Relationship Id="rId5" Type="http://schemas.openxmlformats.org/officeDocument/2006/relationships/hyperlink" Target="http://www.pixeden.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educateiowa.gov/sites/files/ed/documents/Definition%20of%20College%20and%20Career%20Readiness%20Flyer.pdf" TargetMode="External"/><Relationship Id="rId4" Type="http://schemas.openxmlformats.org/officeDocument/2006/relationships/image" Target="../media/image4.png"/><Relationship Id="rId5"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www.iowacollegeaid.gov/Academy" TargetMode="External"/><Relationship Id="rId4" Type="http://schemas.openxmlformats.org/officeDocument/2006/relationships/hyperlink" Target="https://reports.educateiowa.gov/PostSecondaryReadiness/home/highSchoolDashboard"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secure-media.collegeboard.org/digitalServices/pdf/advocacy/nosca/11b-4383_ES_Counselor_Guide_WEB_120213.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3"/>
          <p:cNvSpPr txBox="1"/>
          <p:nvPr>
            <p:ph type="ctrTitle"/>
          </p:nvPr>
        </p:nvSpPr>
        <p:spPr>
          <a:xfrm>
            <a:off x="1630650" y="1991813"/>
            <a:ext cx="5882700" cy="115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Growing Your K-5 Future Ready Culture</a:t>
            </a:r>
            <a:endParaRPr/>
          </a:p>
        </p:txBody>
      </p:sp>
      <p:sp>
        <p:nvSpPr>
          <p:cNvPr id="66" name="Google Shape;66;p13"/>
          <p:cNvSpPr/>
          <p:nvPr/>
        </p:nvSpPr>
        <p:spPr>
          <a:xfrm flipH="1" rot="-6557377">
            <a:off x="3843803" y="1315092"/>
            <a:ext cx="485692" cy="1133952"/>
          </a:xfrm>
          <a:custGeom>
            <a:rect b="b" l="l" r="r" t="t"/>
            <a:pathLst>
              <a:path extrusionOk="0" h="89819" w="30959">
                <a:moveTo>
                  <a:pt x="0" y="0"/>
                </a:moveTo>
                <a:cubicBezTo>
                  <a:pt x="5134" y="6918"/>
                  <a:pt x="29561" y="26535"/>
                  <a:pt x="30804" y="41505"/>
                </a:cubicBezTo>
                <a:cubicBezTo>
                  <a:pt x="32047" y="56475"/>
                  <a:pt x="11349" y="81767"/>
                  <a:pt x="7458" y="89819"/>
                </a:cubicBezTo>
              </a:path>
            </a:pathLst>
          </a:custGeom>
          <a:noFill/>
          <a:ln cap="flat" cmpd="sng" w="9525">
            <a:solidFill>
              <a:srgbClr val="FFFFFF"/>
            </a:solidFill>
            <a:prstDash val="dash"/>
            <a:round/>
            <a:headEnd len="med" w="med" type="none"/>
            <a:tailEnd len="med" w="med" type="stealth"/>
          </a:ln>
        </p:spPr>
      </p:sp>
      <p:sp>
        <p:nvSpPr>
          <p:cNvPr id="67" name="Google Shape;67;p13"/>
          <p:cNvSpPr/>
          <p:nvPr/>
        </p:nvSpPr>
        <p:spPr>
          <a:xfrm>
            <a:off x="2601750" y="3700494"/>
            <a:ext cx="3153375" cy="25875"/>
          </a:xfrm>
          <a:custGeom>
            <a:rect b="b" l="l" r="r" t="t"/>
            <a:pathLst>
              <a:path extrusionOk="0" h="1380" w="126135">
                <a:moveTo>
                  <a:pt x="0" y="973"/>
                </a:moveTo>
                <a:cubicBezTo>
                  <a:pt x="29075" y="973"/>
                  <a:pt x="58158" y="273"/>
                  <a:pt x="87224" y="973"/>
                </a:cubicBezTo>
                <a:cubicBezTo>
                  <a:pt x="100195" y="1285"/>
                  <a:pt x="113312" y="1974"/>
                  <a:pt x="126135" y="0"/>
                </a:cubicBezTo>
              </a:path>
            </a:pathLst>
          </a:custGeom>
          <a:noFill/>
          <a:ln cap="flat" cmpd="sng" w="9525">
            <a:solidFill>
              <a:srgbClr val="FFFFFF"/>
            </a:solidFill>
            <a:prstDash val="solid"/>
            <a:round/>
            <a:headEnd len="med" w="med" type="none"/>
            <a:tailEnd len="med" w="med" type="none"/>
          </a:ln>
        </p:spPr>
      </p:sp>
      <p:sp>
        <p:nvSpPr>
          <p:cNvPr id="68" name="Google Shape;68;p13"/>
          <p:cNvSpPr/>
          <p:nvPr/>
        </p:nvSpPr>
        <p:spPr>
          <a:xfrm>
            <a:off x="2446275" y="3776683"/>
            <a:ext cx="3177700" cy="31069"/>
          </a:xfrm>
          <a:custGeom>
            <a:rect b="b" l="l" r="r" t="t"/>
            <a:pathLst>
              <a:path extrusionOk="0" h="1657" w="127108">
                <a:moveTo>
                  <a:pt x="0" y="1657"/>
                </a:moveTo>
                <a:cubicBezTo>
                  <a:pt x="42250" y="-1532"/>
                  <a:pt x="84738" y="1008"/>
                  <a:pt x="127108" y="1008"/>
                </a:cubicBezTo>
              </a:path>
            </a:pathLst>
          </a:custGeom>
          <a:noFill/>
          <a:ln cap="flat" cmpd="sng" w="9525">
            <a:solidFill>
              <a:srgbClr val="FFFFFF"/>
            </a:solidFill>
            <a:prstDash val="solid"/>
            <a:round/>
            <a:headEnd len="med" w="med" type="none"/>
            <a:tailEnd len="med" w="med" type="none"/>
          </a:ln>
        </p:spPr>
      </p:sp>
      <p:cxnSp>
        <p:nvCxnSpPr>
          <p:cNvPr id="69" name="Google Shape;69;p13"/>
          <p:cNvCxnSpPr/>
          <p:nvPr/>
        </p:nvCxnSpPr>
        <p:spPr>
          <a:xfrm flipH="1" rot="10800000">
            <a:off x="3927513" y="1508700"/>
            <a:ext cx="291900" cy="407100"/>
          </a:xfrm>
          <a:prstGeom prst="straightConnector1">
            <a:avLst/>
          </a:prstGeom>
          <a:noFill/>
          <a:ln cap="flat" cmpd="sng" w="9525">
            <a:solidFill>
              <a:srgbClr val="FFFFFF"/>
            </a:solidFill>
            <a:prstDash val="dash"/>
            <a:round/>
            <a:headEnd len="med" w="med" type="stealth"/>
            <a:tailEnd len="med" w="med" type="none"/>
          </a:ln>
        </p:spPr>
      </p:cxnSp>
      <p:sp>
        <p:nvSpPr>
          <p:cNvPr id="70" name="Google Shape;70;p13"/>
          <p:cNvSpPr/>
          <p:nvPr/>
        </p:nvSpPr>
        <p:spPr>
          <a:xfrm>
            <a:off x="5919199" y="1366775"/>
            <a:ext cx="1233817" cy="768825"/>
          </a:xfrm>
          <a:custGeom>
            <a:rect b="b" l="l" r="r" t="t"/>
            <a:pathLst>
              <a:path extrusionOk="0" h="41004" w="53808">
                <a:moveTo>
                  <a:pt x="33350" y="2267"/>
                </a:moveTo>
                <a:cubicBezTo>
                  <a:pt x="29864" y="1271"/>
                  <a:pt x="26130" y="-694"/>
                  <a:pt x="22650" y="321"/>
                </a:cubicBezTo>
                <a:cubicBezTo>
                  <a:pt x="10877" y="3755"/>
                  <a:pt x="-4823" y="20013"/>
                  <a:pt x="1573" y="30477"/>
                </a:cubicBezTo>
                <a:cubicBezTo>
                  <a:pt x="7822" y="40701"/>
                  <a:pt x="25332" y="42678"/>
                  <a:pt x="36593" y="38583"/>
                </a:cubicBezTo>
                <a:cubicBezTo>
                  <a:pt x="46488" y="34985"/>
                  <a:pt x="56460" y="21659"/>
                  <a:pt x="53130" y="11670"/>
                </a:cubicBezTo>
                <a:cubicBezTo>
                  <a:pt x="49952" y="2137"/>
                  <a:pt x="34186" y="-1056"/>
                  <a:pt x="24595" y="1943"/>
                </a:cubicBezTo>
                <a:cubicBezTo>
                  <a:pt x="14087" y="5228"/>
                  <a:pt x="2158" y="13742"/>
                  <a:pt x="600" y="24641"/>
                </a:cubicBezTo>
                <a:cubicBezTo>
                  <a:pt x="-77" y="29379"/>
                  <a:pt x="2605" y="35237"/>
                  <a:pt x="6761" y="37611"/>
                </a:cubicBezTo>
                <a:cubicBezTo>
                  <a:pt x="15326" y="42505"/>
                  <a:pt x="29293" y="42316"/>
                  <a:pt x="36268" y="35341"/>
                </a:cubicBezTo>
              </a:path>
            </a:pathLst>
          </a:custGeom>
          <a:noFill/>
          <a:ln cap="flat" cmpd="sng" w="9525">
            <a:solidFill>
              <a:srgbClr val="FFFFFF"/>
            </a:solidFill>
            <a:prstDash val="solid"/>
            <a:round/>
            <a:headEnd len="med" w="med" type="none"/>
            <a:tailEnd len="med" w="med" type="none"/>
          </a:ln>
        </p:spPr>
      </p:sp>
      <p:sp>
        <p:nvSpPr>
          <p:cNvPr id="71" name="Google Shape;71;p13"/>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72" name="Google Shape;72;p13"/>
          <p:cNvSpPr txBox="1"/>
          <p:nvPr>
            <p:ph idx="4294967295" type="subTitle"/>
          </p:nvPr>
        </p:nvSpPr>
        <p:spPr>
          <a:xfrm>
            <a:off x="3657325" y="572375"/>
            <a:ext cx="1930200" cy="794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ISCA 2019</a:t>
            </a:r>
            <a:endParaRPr/>
          </a:p>
          <a:p>
            <a:pPr indent="0" lvl="0" marL="0" rtl="0" algn="l">
              <a:spcBef>
                <a:spcPts val="600"/>
              </a:spcBef>
              <a:spcAft>
                <a:spcPts val="0"/>
              </a:spcAft>
              <a:buNone/>
            </a:pPr>
            <a:r>
              <a:t/>
            </a:r>
            <a:endParaRPr sz="1800"/>
          </a:p>
        </p:txBody>
      </p:sp>
      <p:sp>
        <p:nvSpPr>
          <p:cNvPr id="73" name="Google Shape;73;p13"/>
          <p:cNvSpPr txBox="1"/>
          <p:nvPr/>
        </p:nvSpPr>
        <p:spPr>
          <a:xfrm>
            <a:off x="1189950" y="3932350"/>
            <a:ext cx="6764100" cy="79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Varela Round"/>
                <a:ea typeface="Varela Round"/>
                <a:cs typeface="Varela Round"/>
                <a:sym typeface="Varela Round"/>
              </a:rPr>
              <a:t>Amy Anderson (she/her/hers)</a:t>
            </a:r>
            <a:endParaRPr>
              <a:solidFill>
                <a:schemeClr val="dk1"/>
              </a:solidFill>
              <a:latin typeface="Varela Round"/>
              <a:ea typeface="Varela Round"/>
              <a:cs typeface="Varela Round"/>
              <a:sym typeface="Varela Round"/>
            </a:endParaRPr>
          </a:p>
          <a:p>
            <a:pPr indent="0" lvl="0" marL="0" rtl="0" algn="ctr">
              <a:spcBef>
                <a:spcPts val="0"/>
              </a:spcBef>
              <a:spcAft>
                <a:spcPts val="0"/>
              </a:spcAft>
              <a:buClr>
                <a:schemeClr val="dk1"/>
              </a:buClr>
              <a:buSzPts val="1100"/>
              <a:buFont typeface="Arial"/>
              <a:buNone/>
            </a:pPr>
            <a:r>
              <a:rPr lang="en">
                <a:solidFill>
                  <a:schemeClr val="dk1"/>
                </a:solidFill>
                <a:latin typeface="Varela Round"/>
                <a:ea typeface="Varela Round"/>
                <a:cs typeface="Varela Round"/>
                <a:sym typeface="Varela Round"/>
              </a:rPr>
              <a:t>Southeast Polk PK-12 At-Risk Coordinator</a:t>
            </a:r>
            <a:endParaRPr>
              <a:solidFill>
                <a:schemeClr val="dk1"/>
              </a:solidFill>
              <a:latin typeface="Varela Round"/>
              <a:ea typeface="Varela Round"/>
              <a:cs typeface="Varela Round"/>
              <a:sym typeface="Varela Round"/>
            </a:endParaRPr>
          </a:p>
          <a:p>
            <a:pPr indent="0" lvl="0" marL="0" rtl="0" algn="ctr">
              <a:spcBef>
                <a:spcPts val="0"/>
              </a:spcBef>
              <a:spcAft>
                <a:spcPts val="0"/>
              </a:spcAft>
              <a:buClr>
                <a:schemeClr val="dk1"/>
              </a:buClr>
              <a:buSzPts val="1100"/>
              <a:buFont typeface="Arial"/>
              <a:buNone/>
            </a:pPr>
            <a:r>
              <a:rPr lang="en">
                <a:solidFill>
                  <a:schemeClr val="dk1"/>
                </a:solidFill>
                <a:latin typeface="Varela Round"/>
                <a:ea typeface="Varela Round"/>
                <a:cs typeface="Varela Round"/>
                <a:sym typeface="Varela Round"/>
              </a:rPr>
              <a:t>amy.anderson@southeastpolk.org</a:t>
            </a:r>
            <a:endParaRPr>
              <a:solidFill>
                <a:schemeClr val="dk1"/>
              </a:solidFill>
              <a:latin typeface="Varela Round"/>
              <a:ea typeface="Varela Round"/>
              <a:cs typeface="Varela Round"/>
              <a:sym typeface="Varela Round"/>
            </a:endParaRPr>
          </a:p>
        </p:txBody>
      </p:sp>
      <p:sp>
        <p:nvSpPr>
          <p:cNvPr id="74" name="Google Shape;74;p13"/>
          <p:cNvSpPr/>
          <p:nvPr/>
        </p:nvSpPr>
        <p:spPr>
          <a:xfrm>
            <a:off x="1267128" y="2241854"/>
            <a:ext cx="1009152" cy="1099038"/>
          </a:xfrm>
          <a:custGeom>
            <a:rect b="b" l="l" r="r" t="t"/>
            <a:pathLst>
              <a:path extrusionOk="0" h="19345" w="1920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3"/>
          <p:cNvSpPr txBox="1"/>
          <p:nvPr/>
        </p:nvSpPr>
        <p:spPr>
          <a:xfrm>
            <a:off x="6002550" y="4601100"/>
            <a:ext cx="3084900" cy="45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hlink"/>
                </a:solidFill>
                <a:latin typeface="Varela Round"/>
                <a:ea typeface="Varela Round"/>
                <a:cs typeface="Varela Round"/>
                <a:sym typeface="Varela Round"/>
                <a:hlinkClick r:id="rId3"/>
              </a:rPr>
              <a:t>https://tinyurl.com/ISCA-K-5CCR</a:t>
            </a:r>
            <a:endParaRPr b="1">
              <a:solidFill>
                <a:schemeClr val="dk1"/>
              </a:solidFill>
              <a:latin typeface="Varela Round"/>
              <a:ea typeface="Varela Round"/>
              <a:cs typeface="Varela Round"/>
              <a:sym typeface="Varela Rou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2"/>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Share out</a:t>
            </a:r>
            <a:endParaRPr/>
          </a:p>
        </p:txBody>
      </p:sp>
      <p:sp>
        <p:nvSpPr>
          <p:cNvPr id="136" name="Google Shape;136;p22"/>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sz="1800"/>
              <a:t>Turn and talk to a neighbor about your current practices</a:t>
            </a:r>
            <a:endParaRPr sz="1800"/>
          </a:p>
          <a:p>
            <a:pPr indent="-342900" lvl="0" marL="457200" rtl="0" algn="l">
              <a:spcBef>
                <a:spcPts val="0"/>
              </a:spcBef>
              <a:spcAft>
                <a:spcPts val="0"/>
              </a:spcAft>
              <a:buSzPts val="1800"/>
              <a:buChar char="▧"/>
            </a:pPr>
            <a:r>
              <a:rPr lang="en" sz="1800"/>
              <a:t>Capture new ideas on your handout</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140" name="Shape 140"/>
        <p:cNvGrpSpPr/>
        <p:nvPr/>
      </p:nvGrpSpPr>
      <p:grpSpPr>
        <a:xfrm>
          <a:off x="0" y="0"/>
          <a:ext cx="0" cy="0"/>
          <a:chOff x="0" y="0"/>
          <a:chExt cx="0" cy="0"/>
        </a:xfrm>
      </p:grpSpPr>
      <p:sp>
        <p:nvSpPr>
          <p:cNvPr id="141" name="Google Shape;141;p23"/>
          <p:cNvSpPr txBox="1"/>
          <p:nvPr>
            <p:ph idx="4294967295" type="ctrTitle"/>
          </p:nvPr>
        </p:nvSpPr>
        <p:spPr>
          <a:xfrm>
            <a:off x="1108013" y="2163102"/>
            <a:ext cx="6676500" cy="12489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chemeClr val="lt1"/>
                </a:solidFill>
              </a:rPr>
              <a:t>College Aspirations</a:t>
            </a:r>
            <a:endParaRPr b="1" sz="6000">
              <a:solidFill>
                <a:schemeClr val="lt1"/>
              </a:solidFill>
            </a:endParaRPr>
          </a:p>
        </p:txBody>
      </p:sp>
      <p:sp>
        <p:nvSpPr>
          <p:cNvPr id="142" name="Google Shape;142;p23"/>
          <p:cNvSpPr/>
          <p:nvPr/>
        </p:nvSpPr>
        <p:spPr>
          <a:xfrm>
            <a:off x="1214648" y="1583625"/>
            <a:ext cx="6463219" cy="2304438"/>
          </a:xfrm>
          <a:custGeom>
            <a:rect b="b" l="l" r="r" t="t"/>
            <a:pathLst>
              <a:path extrusionOk="0" h="68610" w="193177">
                <a:moveTo>
                  <a:pt x="0" y="9488"/>
                </a:moveTo>
                <a:cubicBezTo>
                  <a:pt x="1258" y="19869"/>
                  <a:pt x="3068" y="30192"/>
                  <a:pt x="3891" y="40616"/>
                </a:cubicBezTo>
                <a:cubicBezTo>
                  <a:pt x="4487" y="48159"/>
                  <a:pt x="182" y="56547"/>
                  <a:pt x="3567" y="63314"/>
                </a:cubicBezTo>
                <a:cubicBezTo>
                  <a:pt x="4874" y="65926"/>
                  <a:pt x="9402" y="63638"/>
                  <a:pt x="12322" y="63638"/>
                </a:cubicBezTo>
                <a:cubicBezTo>
                  <a:pt x="21833" y="63638"/>
                  <a:pt x="31346" y="63485"/>
                  <a:pt x="40856" y="63638"/>
                </a:cubicBezTo>
                <a:cubicBezTo>
                  <a:pt x="63900" y="64009"/>
                  <a:pt x="86876" y="66657"/>
                  <a:pt x="109922" y="66881"/>
                </a:cubicBezTo>
                <a:cubicBezTo>
                  <a:pt x="127332" y="67050"/>
                  <a:pt x="144724" y="68044"/>
                  <a:pt x="162128" y="68502"/>
                </a:cubicBezTo>
                <a:cubicBezTo>
                  <a:pt x="170351" y="68718"/>
                  <a:pt x="178584" y="67998"/>
                  <a:pt x="186771" y="67205"/>
                </a:cubicBezTo>
                <a:cubicBezTo>
                  <a:pt x="188311" y="67056"/>
                  <a:pt x="191162" y="67772"/>
                  <a:pt x="191311" y="66232"/>
                </a:cubicBezTo>
                <a:cubicBezTo>
                  <a:pt x="192717" y="51707"/>
                  <a:pt x="189692" y="37019"/>
                  <a:pt x="190662" y="22458"/>
                </a:cubicBezTo>
                <a:cubicBezTo>
                  <a:pt x="191115" y="15664"/>
                  <a:pt x="196037" y="6211"/>
                  <a:pt x="190662" y="2030"/>
                </a:cubicBezTo>
                <a:cubicBezTo>
                  <a:pt x="185541" y="-1954"/>
                  <a:pt x="177696" y="1381"/>
                  <a:pt x="171207" y="1381"/>
                </a:cubicBezTo>
                <a:cubicBezTo>
                  <a:pt x="155624" y="1381"/>
                  <a:pt x="140081" y="2960"/>
                  <a:pt x="124514" y="3651"/>
                </a:cubicBezTo>
                <a:cubicBezTo>
                  <a:pt x="83458" y="5474"/>
                  <a:pt x="42393" y="7866"/>
                  <a:pt x="1297" y="7866"/>
                </a:cubicBezTo>
              </a:path>
            </a:pathLst>
          </a:custGeom>
          <a:noFill/>
          <a:ln cap="flat" cmpd="sng" w="9525">
            <a:solidFill>
              <a:srgbClr val="505670"/>
            </a:solidFill>
            <a:prstDash val="solid"/>
            <a:round/>
            <a:headEnd len="med" w="med" type="none"/>
            <a:tailEnd len="med" w="med" type="none"/>
          </a:ln>
        </p:spPr>
      </p:sp>
      <p:sp>
        <p:nvSpPr>
          <p:cNvPr id="143" name="Google Shape;143;p23"/>
          <p:cNvSpPr/>
          <p:nvPr/>
        </p:nvSpPr>
        <p:spPr>
          <a:xfrm>
            <a:off x="974724" y="1604575"/>
            <a:ext cx="6957950" cy="2365941"/>
          </a:xfrm>
          <a:custGeom>
            <a:rect b="b" l="l" r="r" t="t"/>
            <a:pathLst>
              <a:path extrusionOk="0" h="70773" w="195778">
                <a:moveTo>
                  <a:pt x="2270" y="3507"/>
                </a:moveTo>
                <a:cubicBezTo>
                  <a:pt x="4760" y="17456"/>
                  <a:pt x="5300" y="31885"/>
                  <a:pt x="3891" y="45984"/>
                </a:cubicBezTo>
                <a:cubicBezTo>
                  <a:pt x="3385" y="51043"/>
                  <a:pt x="3634" y="56154"/>
                  <a:pt x="3243" y="61224"/>
                </a:cubicBezTo>
                <a:cubicBezTo>
                  <a:pt x="3118" y="62844"/>
                  <a:pt x="1635" y="65090"/>
                  <a:pt x="2918" y="66088"/>
                </a:cubicBezTo>
                <a:cubicBezTo>
                  <a:pt x="6851" y="69147"/>
                  <a:pt x="12877" y="66553"/>
                  <a:pt x="17834" y="67061"/>
                </a:cubicBezTo>
                <a:cubicBezTo>
                  <a:pt x="22382" y="67527"/>
                  <a:pt x="26883" y="68542"/>
                  <a:pt x="31453" y="68682"/>
                </a:cubicBezTo>
                <a:cubicBezTo>
                  <a:pt x="56843" y="69463"/>
                  <a:pt x="82251" y="69655"/>
                  <a:pt x="107653" y="69655"/>
                </a:cubicBezTo>
                <a:cubicBezTo>
                  <a:pt x="127324" y="69655"/>
                  <a:pt x="146996" y="69655"/>
                  <a:pt x="166667" y="69655"/>
                </a:cubicBezTo>
                <a:cubicBezTo>
                  <a:pt x="175872" y="69655"/>
                  <a:pt x="192100" y="74141"/>
                  <a:pt x="193905" y="65115"/>
                </a:cubicBezTo>
                <a:cubicBezTo>
                  <a:pt x="196535" y="51962"/>
                  <a:pt x="195526" y="38321"/>
                  <a:pt x="195526" y="24908"/>
                </a:cubicBezTo>
                <a:cubicBezTo>
                  <a:pt x="195526" y="19055"/>
                  <a:pt x="194229" y="13251"/>
                  <a:pt x="194229" y="7398"/>
                </a:cubicBezTo>
                <a:cubicBezTo>
                  <a:pt x="194229" y="5105"/>
                  <a:pt x="195533" y="856"/>
                  <a:pt x="193256" y="588"/>
                </a:cubicBezTo>
                <a:cubicBezTo>
                  <a:pt x="171487" y="-1973"/>
                  <a:pt x="149636" y="5100"/>
                  <a:pt x="127757" y="6425"/>
                </a:cubicBezTo>
                <a:cubicBezTo>
                  <a:pt x="85244" y="8999"/>
                  <a:pt x="42525" y="6003"/>
                  <a:pt x="0" y="8371"/>
                </a:cubicBezTo>
              </a:path>
            </a:pathLst>
          </a:custGeom>
          <a:noFill/>
          <a:ln cap="flat" cmpd="sng" w="9525">
            <a:solidFill>
              <a:srgbClr val="505670"/>
            </a:solidFill>
            <a:prstDash val="solid"/>
            <a:round/>
            <a:headEnd len="med" w="med" type="none"/>
            <a:tailEnd len="med" w="med" type="none"/>
          </a:ln>
        </p:spPr>
      </p:sp>
      <p:sp>
        <p:nvSpPr>
          <p:cNvPr id="144" name="Google Shape;144;p23"/>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4"/>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Curriculum (College Aspirations)</a:t>
            </a:r>
            <a:endParaRPr/>
          </a:p>
        </p:txBody>
      </p:sp>
      <p:sp>
        <p:nvSpPr>
          <p:cNvPr id="150" name="Google Shape;150;p24"/>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100">
                <a:solidFill>
                  <a:srgbClr val="222222"/>
                </a:solidFill>
                <a:highlight>
                  <a:srgbClr val="FFFFFF"/>
                </a:highlight>
              </a:rPr>
              <a:t>All grades</a:t>
            </a:r>
            <a:endParaRPr sz="1100">
              <a:solidFill>
                <a:srgbClr val="222222"/>
              </a:solidFill>
              <a:highlight>
                <a:srgbClr val="FFFFFF"/>
              </a:highlight>
            </a:endParaRPr>
          </a:p>
          <a:p>
            <a:pPr indent="-298450" lvl="0" marL="457200" rtl="0" algn="l">
              <a:spcBef>
                <a:spcPts val="600"/>
              </a:spcBef>
              <a:spcAft>
                <a:spcPts val="0"/>
              </a:spcAft>
              <a:buClr>
                <a:srgbClr val="222222"/>
              </a:buClr>
              <a:buSzPts val="1100"/>
              <a:buChar char="▧"/>
            </a:pPr>
            <a:r>
              <a:rPr lang="en" sz="1100">
                <a:solidFill>
                  <a:srgbClr val="222222"/>
                </a:solidFill>
                <a:highlight>
                  <a:schemeClr val="lt1"/>
                </a:highlight>
              </a:rPr>
              <a:t>Pathway from elementary to high school and beyond</a:t>
            </a:r>
            <a:endParaRPr sz="1100">
              <a:solidFill>
                <a:srgbClr val="222222"/>
              </a:solidFill>
              <a:highlight>
                <a:schemeClr val="lt1"/>
              </a:highlight>
            </a:endParaRPr>
          </a:p>
          <a:p>
            <a:pPr indent="-298450" lvl="0" marL="457200" rtl="0" algn="l">
              <a:spcBef>
                <a:spcPts val="0"/>
              </a:spcBef>
              <a:spcAft>
                <a:spcPts val="0"/>
              </a:spcAft>
              <a:buClr>
                <a:srgbClr val="222222"/>
              </a:buClr>
              <a:buSzPts val="1100"/>
              <a:buChar char="▧"/>
            </a:pPr>
            <a:r>
              <a:rPr lang="en" sz="1100" u="sng">
                <a:solidFill>
                  <a:schemeClr val="accent5"/>
                </a:solidFill>
                <a:highlight>
                  <a:schemeClr val="lt1"/>
                </a:highlight>
                <a:hlinkClick r:id="rId3"/>
              </a:rPr>
              <a:t>Counselor Presentation</a:t>
            </a:r>
            <a:endParaRPr sz="1100">
              <a:solidFill>
                <a:srgbClr val="222222"/>
              </a:solidFill>
              <a:highlight>
                <a:schemeClr val="lt1"/>
              </a:highlight>
            </a:endParaRPr>
          </a:p>
          <a:p>
            <a:pPr indent="0" lvl="0" marL="0" rtl="0" algn="l">
              <a:spcBef>
                <a:spcPts val="600"/>
              </a:spcBef>
              <a:spcAft>
                <a:spcPts val="0"/>
              </a:spcAft>
              <a:buNone/>
            </a:pPr>
            <a:r>
              <a:rPr lang="en" sz="1100">
                <a:solidFill>
                  <a:srgbClr val="222222"/>
                </a:solidFill>
                <a:highlight>
                  <a:srgbClr val="FFFFFF"/>
                </a:highlight>
              </a:rPr>
              <a:t>Grade 4</a:t>
            </a:r>
            <a:endParaRPr sz="1100">
              <a:solidFill>
                <a:srgbClr val="222222"/>
              </a:solidFill>
              <a:highlight>
                <a:srgbClr val="FFFFFF"/>
              </a:highlight>
            </a:endParaRPr>
          </a:p>
          <a:p>
            <a:pPr indent="-298450" lvl="0" marL="457200" rtl="0" algn="l">
              <a:spcBef>
                <a:spcPts val="600"/>
              </a:spcBef>
              <a:spcAft>
                <a:spcPts val="0"/>
              </a:spcAft>
              <a:buClr>
                <a:srgbClr val="222222"/>
              </a:buClr>
              <a:buSzPts val="1100"/>
              <a:buChar char="▧"/>
            </a:pPr>
            <a:r>
              <a:rPr lang="en" sz="1100">
                <a:solidFill>
                  <a:srgbClr val="222222"/>
                </a:solidFill>
                <a:highlight>
                  <a:srgbClr val="FFFFFF"/>
                </a:highlight>
              </a:rPr>
              <a:t>Academic vocabulary: college, apprenticeship</a:t>
            </a:r>
            <a:endParaRPr sz="1100">
              <a:solidFill>
                <a:srgbClr val="222222"/>
              </a:solidFill>
              <a:highlight>
                <a:srgbClr val="FFFFFF"/>
              </a:highlight>
            </a:endParaRPr>
          </a:p>
          <a:p>
            <a:pPr indent="-298450" lvl="0" marL="457200" rtl="0" algn="l">
              <a:spcBef>
                <a:spcPts val="0"/>
              </a:spcBef>
              <a:spcAft>
                <a:spcPts val="0"/>
              </a:spcAft>
              <a:buClr>
                <a:srgbClr val="222222"/>
              </a:buClr>
              <a:buSzPts val="1100"/>
              <a:buChar char="▧"/>
            </a:pPr>
            <a:r>
              <a:rPr lang="en" sz="1100">
                <a:solidFill>
                  <a:srgbClr val="222222"/>
                </a:solidFill>
                <a:highlight>
                  <a:srgbClr val="FFFFFF"/>
                </a:highlight>
              </a:rPr>
              <a:t>Virtual college tours +</a:t>
            </a:r>
            <a:r>
              <a:rPr lang="en" sz="1100" u="sng">
                <a:solidFill>
                  <a:schemeClr val="hlink"/>
                </a:solidFill>
                <a:highlight>
                  <a:srgbClr val="FFFFFF"/>
                </a:highlight>
                <a:hlinkClick r:id="rId4"/>
              </a:rPr>
              <a:t> scavenger hunt</a:t>
            </a:r>
            <a:endParaRPr/>
          </a:p>
          <a:p>
            <a:pPr indent="-298450" lvl="0" marL="457200" rtl="0" algn="l">
              <a:spcBef>
                <a:spcPts val="0"/>
              </a:spcBef>
              <a:spcAft>
                <a:spcPts val="0"/>
              </a:spcAft>
              <a:buClr>
                <a:srgbClr val="222222"/>
              </a:buClr>
              <a:buSzPts val="1100"/>
              <a:buChar char="▧"/>
            </a:pPr>
            <a:r>
              <a:rPr lang="en" sz="1100" u="sng">
                <a:solidFill>
                  <a:schemeClr val="hlink"/>
                </a:solidFill>
                <a:highlight>
                  <a:srgbClr val="FFFFFF"/>
                </a:highlight>
                <a:hlinkClick r:id="rId5"/>
              </a:rPr>
              <a:t>Fantasy College Project</a:t>
            </a:r>
            <a:endParaRPr sz="1100">
              <a:solidFill>
                <a:srgbClr val="222222"/>
              </a:solidFill>
              <a:highlight>
                <a:srgbClr val="FFFFFF"/>
              </a:highlight>
            </a:endParaRPr>
          </a:p>
          <a:p>
            <a:pPr indent="0" lvl="0" marL="0" rtl="0" algn="l">
              <a:spcBef>
                <a:spcPts val="600"/>
              </a:spcBef>
              <a:spcAft>
                <a:spcPts val="0"/>
              </a:spcAft>
              <a:buNone/>
            </a:pPr>
            <a:r>
              <a:t/>
            </a:r>
            <a:endParaRPr sz="1100">
              <a:solidFill>
                <a:srgbClr val="222222"/>
              </a:solidFill>
              <a:highlight>
                <a:srgbClr val="FFFFFF"/>
              </a:highlight>
            </a:endParaRPr>
          </a:p>
          <a:p>
            <a:pPr indent="0" lvl="0" marL="0" rtl="0" algn="l">
              <a:spcBef>
                <a:spcPts val="600"/>
              </a:spcBef>
              <a:spcAft>
                <a:spcPts val="0"/>
              </a:spcAft>
              <a:buNone/>
            </a:pPr>
            <a:r>
              <a:t/>
            </a:r>
            <a:endParaRPr sz="1100">
              <a:solidFill>
                <a:srgbClr val="222222"/>
              </a:solidFill>
              <a:highlight>
                <a:srgbClr val="FFFFFF"/>
              </a:highlight>
            </a:endParaRPr>
          </a:p>
          <a:p>
            <a:pPr indent="0" lvl="0" marL="0" rtl="0" algn="l">
              <a:spcBef>
                <a:spcPts val="600"/>
              </a:spcBef>
              <a:spcAft>
                <a:spcPts val="0"/>
              </a:spcAft>
              <a:buNone/>
            </a:pPr>
            <a:r>
              <a:t/>
            </a:r>
            <a:endParaRPr sz="1100">
              <a:solidFill>
                <a:srgbClr val="222222"/>
              </a:solidFill>
              <a:highlight>
                <a:srgbClr val="FFFFFF"/>
              </a:highlight>
            </a:endParaRPr>
          </a:p>
        </p:txBody>
      </p:sp>
      <p:pic>
        <p:nvPicPr>
          <p:cNvPr id="151" name="Google Shape;151;p24"/>
          <p:cNvPicPr preferRelativeResize="0"/>
          <p:nvPr/>
        </p:nvPicPr>
        <p:blipFill>
          <a:blip r:embed="rId6">
            <a:alphaModFix/>
          </a:blip>
          <a:stretch>
            <a:fillRect/>
          </a:stretch>
        </p:blipFill>
        <p:spPr>
          <a:xfrm>
            <a:off x="4765400" y="2181875"/>
            <a:ext cx="3614525" cy="2710901"/>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55" name="Shape 155"/>
        <p:cNvGrpSpPr/>
        <p:nvPr/>
      </p:nvGrpSpPr>
      <p:grpSpPr>
        <a:xfrm>
          <a:off x="0" y="0"/>
          <a:ext cx="0" cy="0"/>
          <a:chOff x="0" y="0"/>
          <a:chExt cx="0" cy="0"/>
        </a:xfrm>
      </p:grpSpPr>
      <p:sp>
        <p:nvSpPr>
          <p:cNvPr id="156" name="Google Shape;156;p25"/>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000">
                <a:solidFill>
                  <a:srgbClr val="FFFFFF"/>
                </a:solidFill>
              </a:rPr>
              <a:t>Decision Day</a:t>
            </a:r>
            <a:r>
              <a:rPr lang="en">
                <a:solidFill>
                  <a:srgbClr val="FFFFFF"/>
                </a:solidFill>
              </a:rPr>
              <a:t> </a:t>
            </a:r>
            <a:r>
              <a:rPr lang="en"/>
              <a:t>(</a:t>
            </a:r>
            <a:r>
              <a:rPr lang="en" u="sng">
                <a:solidFill>
                  <a:schemeClr val="hlink"/>
                </a:solidFill>
                <a:hlinkClick r:id="rId3"/>
              </a:rPr>
              <a:t>5th Grade Letters to Seniors</a:t>
            </a:r>
            <a:r>
              <a:rPr lang="en"/>
              <a:t>)</a:t>
            </a:r>
            <a:endParaRPr/>
          </a:p>
        </p:txBody>
      </p:sp>
      <p:pic>
        <p:nvPicPr>
          <p:cNvPr id="157" name="Google Shape;157;p25"/>
          <p:cNvPicPr preferRelativeResize="0"/>
          <p:nvPr/>
        </p:nvPicPr>
        <p:blipFill>
          <a:blip r:embed="rId4">
            <a:alphaModFix/>
          </a:blip>
          <a:stretch>
            <a:fillRect/>
          </a:stretch>
        </p:blipFill>
        <p:spPr>
          <a:xfrm>
            <a:off x="4766900" y="1569338"/>
            <a:ext cx="3695877" cy="2771900"/>
          </a:xfrm>
          <a:prstGeom prst="rect">
            <a:avLst/>
          </a:prstGeom>
          <a:noFill/>
          <a:ln cap="flat" cmpd="sng" w="38100">
            <a:solidFill>
              <a:schemeClr val="dk2"/>
            </a:solidFill>
            <a:prstDash val="solid"/>
            <a:round/>
            <a:headEnd len="sm" w="sm" type="none"/>
            <a:tailEnd len="sm" w="sm" type="none"/>
          </a:ln>
        </p:spPr>
      </p:pic>
      <p:pic>
        <p:nvPicPr>
          <p:cNvPr id="158" name="Google Shape;158;p25"/>
          <p:cNvPicPr preferRelativeResize="0"/>
          <p:nvPr/>
        </p:nvPicPr>
        <p:blipFill>
          <a:blip r:embed="rId5">
            <a:alphaModFix/>
          </a:blip>
          <a:stretch>
            <a:fillRect/>
          </a:stretch>
        </p:blipFill>
        <p:spPr>
          <a:xfrm>
            <a:off x="1559075" y="1307925"/>
            <a:ext cx="2392274" cy="3189724"/>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6"/>
          <p:cNvPicPr preferRelativeResize="0"/>
          <p:nvPr/>
        </p:nvPicPr>
        <p:blipFill rotWithShape="1">
          <a:blip r:embed="rId3">
            <a:alphaModFix/>
          </a:blip>
          <a:srcRect b="4517" l="12456" r="15247" t="7072"/>
          <a:stretch/>
        </p:blipFill>
        <p:spPr>
          <a:xfrm rot="60000">
            <a:off x="488584" y="210877"/>
            <a:ext cx="2827981" cy="4603972"/>
          </a:xfrm>
          <a:prstGeom prst="rect">
            <a:avLst/>
          </a:prstGeom>
          <a:noFill/>
          <a:ln cap="flat" cmpd="sng" w="38100">
            <a:solidFill>
              <a:schemeClr val="dk1"/>
            </a:solidFill>
            <a:prstDash val="solid"/>
            <a:round/>
            <a:headEnd len="sm" w="sm" type="none"/>
            <a:tailEnd len="sm" w="sm" type="none"/>
          </a:ln>
        </p:spPr>
      </p:pic>
      <p:pic>
        <p:nvPicPr>
          <p:cNvPr id="164" name="Google Shape;164;p26"/>
          <p:cNvPicPr preferRelativeResize="0"/>
          <p:nvPr/>
        </p:nvPicPr>
        <p:blipFill>
          <a:blip r:embed="rId4">
            <a:alphaModFix/>
          </a:blip>
          <a:stretch>
            <a:fillRect/>
          </a:stretch>
        </p:blipFill>
        <p:spPr>
          <a:xfrm>
            <a:off x="3650908" y="939675"/>
            <a:ext cx="5093269" cy="3825930"/>
          </a:xfrm>
          <a:prstGeom prst="rect">
            <a:avLst/>
          </a:prstGeom>
          <a:noFill/>
          <a:ln cap="flat" cmpd="sng" w="38100">
            <a:solidFill>
              <a:schemeClr val="dk2"/>
            </a:solidFill>
            <a:prstDash val="solid"/>
            <a:round/>
            <a:headEnd len="sm" w="sm" type="none"/>
            <a:tailEnd len="sm" w="sm" type="none"/>
          </a:ln>
        </p:spPr>
      </p:pic>
      <p:sp>
        <p:nvSpPr>
          <p:cNvPr id="165" name="Google Shape;165;p26"/>
          <p:cNvSpPr txBox="1"/>
          <p:nvPr/>
        </p:nvSpPr>
        <p:spPr>
          <a:xfrm>
            <a:off x="1282125" y="4801675"/>
            <a:ext cx="1462200" cy="3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u="sng">
                <a:solidFill>
                  <a:schemeClr val="hlink"/>
                </a:solidFill>
                <a:highlight>
                  <a:schemeClr val="accent5"/>
                </a:highlight>
                <a:latin typeface="Varela Round"/>
                <a:ea typeface="Varela Round"/>
                <a:cs typeface="Varela Round"/>
                <a:sym typeface="Varela Round"/>
                <a:hlinkClick r:id="rId5"/>
              </a:rPr>
              <a:t>Poster template</a:t>
            </a:r>
            <a:endParaRPr b="1" sz="1100">
              <a:highlight>
                <a:schemeClr val="accent5"/>
              </a:highlight>
              <a:latin typeface="Varela Round"/>
              <a:ea typeface="Varela Round"/>
              <a:cs typeface="Varela Round"/>
              <a:sym typeface="Varela Round"/>
            </a:endParaRPr>
          </a:p>
        </p:txBody>
      </p:sp>
      <p:sp>
        <p:nvSpPr>
          <p:cNvPr id="166" name="Google Shape;166;p26"/>
          <p:cNvSpPr txBox="1"/>
          <p:nvPr/>
        </p:nvSpPr>
        <p:spPr>
          <a:xfrm>
            <a:off x="3763900" y="209950"/>
            <a:ext cx="4581300" cy="4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3"/>
                </a:solidFill>
                <a:latin typeface="Shadows Into Light"/>
                <a:ea typeface="Shadows Into Light"/>
                <a:cs typeface="Shadows Into Light"/>
                <a:sym typeface="Shadows Into Light"/>
              </a:rPr>
              <a:t>College-Going Culture - Make it visible!</a:t>
            </a:r>
            <a:endParaRPr b="1" sz="2400">
              <a:solidFill>
                <a:schemeClr val="accent3"/>
              </a:solidFill>
              <a:latin typeface="Shadows Into Light"/>
              <a:ea typeface="Shadows Into Light"/>
              <a:cs typeface="Shadows Into Light"/>
              <a:sym typeface="Shadows Into Light"/>
            </a:endParaRPr>
          </a:p>
          <a:p>
            <a:pPr indent="0" lvl="0" marL="0" rtl="0" algn="l">
              <a:spcBef>
                <a:spcPts val="0"/>
              </a:spcBef>
              <a:spcAft>
                <a:spcPts val="0"/>
              </a:spcAft>
              <a:buNone/>
            </a:pPr>
            <a:r>
              <a:t/>
            </a:r>
            <a:endParaRPr>
              <a:solidFill>
                <a:schemeClr val="accent3"/>
              </a:solidFill>
              <a:latin typeface="Varela Round"/>
              <a:ea typeface="Varela Round"/>
              <a:cs typeface="Varela Round"/>
              <a:sym typeface="Varela Rou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pic>
        <p:nvPicPr>
          <p:cNvPr id="171" name="Google Shape;171;p27"/>
          <p:cNvPicPr preferRelativeResize="0"/>
          <p:nvPr/>
        </p:nvPicPr>
        <p:blipFill rotWithShape="1">
          <a:blip r:embed="rId3">
            <a:alphaModFix/>
          </a:blip>
          <a:srcRect b="16219" l="0" r="0" t="0"/>
          <a:stretch/>
        </p:blipFill>
        <p:spPr>
          <a:xfrm>
            <a:off x="542300" y="504888"/>
            <a:ext cx="3634701" cy="4053876"/>
          </a:xfrm>
          <a:prstGeom prst="rect">
            <a:avLst/>
          </a:prstGeom>
          <a:noFill/>
          <a:ln>
            <a:noFill/>
          </a:ln>
        </p:spPr>
      </p:pic>
      <p:pic>
        <p:nvPicPr>
          <p:cNvPr id="172" name="Google Shape;172;p27"/>
          <p:cNvPicPr preferRelativeResize="0"/>
          <p:nvPr/>
        </p:nvPicPr>
        <p:blipFill>
          <a:blip r:embed="rId4">
            <a:alphaModFix/>
          </a:blip>
          <a:stretch>
            <a:fillRect/>
          </a:stretch>
        </p:blipFill>
        <p:spPr>
          <a:xfrm>
            <a:off x="6445025" y="1113877"/>
            <a:ext cx="1576200" cy="3077499"/>
          </a:xfrm>
          <a:prstGeom prst="rect">
            <a:avLst/>
          </a:prstGeom>
          <a:noFill/>
          <a:ln>
            <a:noFill/>
          </a:ln>
        </p:spPr>
      </p:pic>
      <p:sp>
        <p:nvSpPr>
          <p:cNvPr id="173" name="Google Shape;173;p27"/>
          <p:cNvSpPr txBox="1"/>
          <p:nvPr/>
        </p:nvSpPr>
        <p:spPr>
          <a:xfrm>
            <a:off x="4461200" y="284925"/>
            <a:ext cx="4581300" cy="46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1"/>
                </a:solidFill>
                <a:latin typeface="Shadows Into Light"/>
                <a:ea typeface="Shadows Into Light"/>
                <a:cs typeface="Shadows Into Light"/>
                <a:sym typeface="Shadows Into Light"/>
              </a:rPr>
              <a:t>College-Going Culture - Make it visible!</a:t>
            </a:r>
            <a:endParaRPr b="1" sz="2400">
              <a:solidFill>
                <a:schemeClr val="accent1"/>
              </a:solidFill>
              <a:latin typeface="Shadows Into Light"/>
              <a:ea typeface="Shadows Into Light"/>
              <a:cs typeface="Shadows Into Light"/>
              <a:sym typeface="Shadows Into Light"/>
            </a:endParaRPr>
          </a:p>
          <a:p>
            <a:pPr indent="0" lvl="0" marL="0" rtl="0" algn="l">
              <a:spcBef>
                <a:spcPts val="0"/>
              </a:spcBef>
              <a:spcAft>
                <a:spcPts val="0"/>
              </a:spcAft>
              <a:buNone/>
            </a:pPr>
            <a:r>
              <a:t/>
            </a:r>
            <a:endParaRPr>
              <a:solidFill>
                <a:schemeClr val="accent3"/>
              </a:solidFill>
              <a:latin typeface="Varela Round"/>
              <a:ea typeface="Varela Round"/>
              <a:cs typeface="Varela Round"/>
              <a:sym typeface="Varela Rou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pic>
        <p:nvPicPr>
          <p:cNvPr id="178" name="Google Shape;178;p28"/>
          <p:cNvPicPr preferRelativeResize="0"/>
          <p:nvPr/>
        </p:nvPicPr>
        <p:blipFill rotWithShape="1">
          <a:blip r:embed="rId3">
            <a:alphaModFix/>
          </a:blip>
          <a:srcRect b="17503" l="17115" r="0" t="9503"/>
          <a:stretch/>
        </p:blipFill>
        <p:spPr>
          <a:xfrm>
            <a:off x="2141625" y="1151750"/>
            <a:ext cx="5055701" cy="3339450"/>
          </a:xfrm>
          <a:prstGeom prst="rect">
            <a:avLst/>
          </a:prstGeom>
          <a:noFill/>
          <a:ln cap="flat" cmpd="sng" w="76200">
            <a:solidFill>
              <a:schemeClr val="accent4"/>
            </a:solidFill>
            <a:prstDash val="solid"/>
            <a:round/>
            <a:headEnd len="sm" w="sm" type="none"/>
            <a:tailEnd len="sm" w="sm" type="none"/>
          </a:ln>
        </p:spPr>
      </p:pic>
      <p:sp>
        <p:nvSpPr>
          <p:cNvPr id="179" name="Google Shape;179;p28"/>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Teacher College Bar Graph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Alumni Stories Website</a:t>
            </a:r>
            <a:endParaRPr/>
          </a:p>
        </p:txBody>
      </p:sp>
      <p:pic>
        <p:nvPicPr>
          <p:cNvPr id="185" name="Google Shape;185;p29"/>
          <p:cNvPicPr preferRelativeResize="0"/>
          <p:nvPr/>
        </p:nvPicPr>
        <p:blipFill>
          <a:blip r:embed="rId3">
            <a:alphaModFix/>
          </a:blip>
          <a:stretch>
            <a:fillRect/>
          </a:stretch>
        </p:blipFill>
        <p:spPr>
          <a:xfrm>
            <a:off x="1689025" y="1369455"/>
            <a:ext cx="5845250" cy="2956800"/>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189" name="Shape 189"/>
        <p:cNvGrpSpPr/>
        <p:nvPr/>
      </p:nvGrpSpPr>
      <p:grpSpPr>
        <a:xfrm>
          <a:off x="0" y="0"/>
          <a:ext cx="0" cy="0"/>
          <a:chOff x="0" y="0"/>
          <a:chExt cx="0" cy="0"/>
        </a:xfrm>
      </p:grpSpPr>
      <p:sp>
        <p:nvSpPr>
          <p:cNvPr id="190" name="Google Shape;190;p30"/>
          <p:cNvSpPr txBox="1"/>
          <p:nvPr>
            <p:ph idx="4294967295" type="ctrTitle"/>
          </p:nvPr>
        </p:nvSpPr>
        <p:spPr>
          <a:xfrm>
            <a:off x="1233750" y="1839104"/>
            <a:ext cx="6676500" cy="19815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chemeClr val="lt1"/>
                </a:solidFill>
              </a:rPr>
              <a:t>College &amp; Career Exploration</a:t>
            </a:r>
            <a:endParaRPr b="1" sz="6000">
              <a:solidFill>
                <a:schemeClr val="lt1"/>
              </a:solidFill>
            </a:endParaRPr>
          </a:p>
        </p:txBody>
      </p:sp>
      <p:sp>
        <p:nvSpPr>
          <p:cNvPr id="191" name="Google Shape;191;p30"/>
          <p:cNvSpPr/>
          <p:nvPr/>
        </p:nvSpPr>
        <p:spPr>
          <a:xfrm>
            <a:off x="1214648" y="1583625"/>
            <a:ext cx="6463219" cy="2304438"/>
          </a:xfrm>
          <a:custGeom>
            <a:rect b="b" l="l" r="r" t="t"/>
            <a:pathLst>
              <a:path extrusionOk="0" h="68610" w="193177">
                <a:moveTo>
                  <a:pt x="0" y="9488"/>
                </a:moveTo>
                <a:cubicBezTo>
                  <a:pt x="1258" y="19869"/>
                  <a:pt x="3068" y="30192"/>
                  <a:pt x="3891" y="40616"/>
                </a:cubicBezTo>
                <a:cubicBezTo>
                  <a:pt x="4487" y="48159"/>
                  <a:pt x="182" y="56547"/>
                  <a:pt x="3567" y="63314"/>
                </a:cubicBezTo>
                <a:cubicBezTo>
                  <a:pt x="4874" y="65926"/>
                  <a:pt x="9402" y="63638"/>
                  <a:pt x="12322" y="63638"/>
                </a:cubicBezTo>
                <a:cubicBezTo>
                  <a:pt x="21833" y="63638"/>
                  <a:pt x="31346" y="63485"/>
                  <a:pt x="40856" y="63638"/>
                </a:cubicBezTo>
                <a:cubicBezTo>
                  <a:pt x="63900" y="64009"/>
                  <a:pt x="86876" y="66657"/>
                  <a:pt x="109922" y="66881"/>
                </a:cubicBezTo>
                <a:cubicBezTo>
                  <a:pt x="127332" y="67050"/>
                  <a:pt x="144724" y="68044"/>
                  <a:pt x="162128" y="68502"/>
                </a:cubicBezTo>
                <a:cubicBezTo>
                  <a:pt x="170351" y="68718"/>
                  <a:pt x="178584" y="67998"/>
                  <a:pt x="186771" y="67205"/>
                </a:cubicBezTo>
                <a:cubicBezTo>
                  <a:pt x="188311" y="67056"/>
                  <a:pt x="191162" y="67772"/>
                  <a:pt x="191311" y="66232"/>
                </a:cubicBezTo>
                <a:cubicBezTo>
                  <a:pt x="192717" y="51707"/>
                  <a:pt x="189692" y="37019"/>
                  <a:pt x="190662" y="22458"/>
                </a:cubicBezTo>
                <a:cubicBezTo>
                  <a:pt x="191115" y="15664"/>
                  <a:pt x="196037" y="6211"/>
                  <a:pt x="190662" y="2030"/>
                </a:cubicBezTo>
                <a:cubicBezTo>
                  <a:pt x="185541" y="-1954"/>
                  <a:pt x="177696" y="1381"/>
                  <a:pt x="171207" y="1381"/>
                </a:cubicBezTo>
                <a:cubicBezTo>
                  <a:pt x="155624" y="1381"/>
                  <a:pt x="140081" y="2960"/>
                  <a:pt x="124514" y="3651"/>
                </a:cubicBezTo>
                <a:cubicBezTo>
                  <a:pt x="83458" y="5474"/>
                  <a:pt x="42393" y="7866"/>
                  <a:pt x="1297" y="7866"/>
                </a:cubicBezTo>
              </a:path>
            </a:pathLst>
          </a:custGeom>
          <a:noFill/>
          <a:ln cap="flat" cmpd="sng" w="9525">
            <a:solidFill>
              <a:srgbClr val="505670"/>
            </a:solidFill>
            <a:prstDash val="solid"/>
            <a:round/>
            <a:headEnd len="med" w="med" type="none"/>
            <a:tailEnd len="med" w="med" type="none"/>
          </a:ln>
        </p:spPr>
      </p:sp>
      <p:sp>
        <p:nvSpPr>
          <p:cNvPr id="192" name="Google Shape;192;p30"/>
          <p:cNvSpPr/>
          <p:nvPr/>
        </p:nvSpPr>
        <p:spPr>
          <a:xfrm>
            <a:off x="974724" y="1604575"/>
            <a:ext cx="6957950" cy="2365941"/>
          </a:xfrm>
          <a:custGeom>
            <a:rect b="b" l="l" r="r" t="t"/>
            <a:pathLst>
              <a:path extrusionOk="0" h="70773" w="195778">
                <a:moveTo>
                  <a:pt x="2270" y="3507"/>
                </a:moveTo>
                <a:cubicBezTo>
                  <a:pt x="4760" y="17456"/>
                  <a:pt x="5300" y="31885"/>
                  <a:pt x="3891" y="45984"/>
                </a:cubicBezTo>
                <a:cubicBezTo>
                  <a:pt x="3385" y="51043"/>
                  <a:pt x="3634" y="56154"/>
                  <a:pt x="3243" y="61224"/>
                </a:cubicBezTo>
                <a:cubicBezTo>
                  <a:pt x="3118" y="62844"/>
                  <a:pt x="1635" y="65090"/>
                  <a:pt x="2918" y="66088"/>
                </a:cubicBezTo>
                <a:cubicBezTo>
                  <a:pt x="6851" y="69147"/>
                  <a:pt x="12877" y="66553"/>
                  <a:pt x="17834" y="67061"/>
                </a:cubicBezTo>
                <a:cubicBezTo>
                  <a:pt x="22382" y="67527"/>
                  <a:pt x="26883" y="68542"/>
                  <a:pt x="31453" y="68682"/>
                </a:cubicBezTo>
                <a:cubicBezTo>
                  <a:pt x="56843" y="69463"/>
                  <a:pt x="82251" y="69655"/>
                  <a:pt x="107653" y="69655"/>
                </a:cubicBezTo>
                <a:cubicBezTo>
                  <a:pt x="127324" y="69655"/>
                  <a:pt x="146996" y="69655"/>
                  <a:pt x="166667" y="69655"/>
                </a:cubicBezTo>
                <a:cubicBezTo>
                  <a:pt x="175872" y="69655"/>
                  <a:pt x="192100" y="74141"/>
                  <a:pt x="193905" y="65115"/>
                </a:cubicBezTo>
                <a:cubicBezTo>
                  <a:pt x="196535" y="51962"/>
                  <a:pt x="195526" y="38321"/>
                  <a:pt x="195526" y="24908"/>
                </a:cubicBezTo>
                <a:cubicBezTo>
                  <a:pt x="195526" y="19055"/>
                  <a:pt x="194229" y="13251"/>
                  <a:pt x="194229" y="7398"/>
                </a:cubicBezTo>
                <a:cubicBezTo>
                  <a:pt x="194229" y="5105"/>
                  <a:pt x="195533" y="856"/>
                  <a:pt x="193256" y="588"/>
                </a:cubicBezTo>
                <a:cubicBezTo>
                  <a:pt x="171487" y="-1973"/>
                  <a:pt x="149636" y="5100"/>
                  <a:pt x="127757" y="6425"/>
                </a:cubicBezTo>
                <a:cubicBezTo>
                  <a:pt x="85244" y="8999"/>
                  <a:pt x="42525" y="6003"/>
                  <a:pt x="0" y="8371"/>
                </a:cubicBezTo>
              </a:path>
            </a:pathLst>
          </a:custGeom>
          <a:noFill/>
          <a:ln cap="flat" cmpd="sng" w="9525">
            <a:solidFill>
              <a:srgbClr val="505670"/>
            </a:solidFill>
            <a:prstDash val="solid"/>
            <a:round/>
            <a:headEnd len="med" w="med" type="none"/>
            <a:tailEnd len="med" w="med" type="none"/>
          </a:ln>
        </p:spPr>
      </p:sp>
      <p:sp>
        <p:nvSpPr>
          <p:cNvPr id="193" name="Google Shape;193;p30"/>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1"/>
        </a:solidFill>
      </p:bgPr>
    </p:bg>
    <p:spTree>
      <p:nvGrpSpPr>
        <p:cNvPr id="197" name="Shape 197"/>
        <p:cNvGrpSpPr/>
        <p:nvPr/>
      </p:nvGrpSpPr>
      <p:grpSpPr>
        <a:xfrm>
          <a:off x="0" y="0"/>
          <a:ext cx="0" cy="0"/>
          <a:chOff x="0" y="0"/>
          <a:chExt cx="0" cy="0"/>
        </a:xfrm>
      </p:grpSpPr>
      <p:sp>
        <p:nvSpPr>
          <p:cNvPr id="198" name="Google Shape;198;p31"/>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t>Curriculum Framework (K-5)</a:t>
            </a:r>
            <a:endParaRPr b="1"/>
          </a:p>
        </p:txBody>
      </p:sp>
      <p:pic>
        <p:nvPicPr>
          <p:cNvPr id="199" name="Google Shape;199;p31"/>
          <p:cNvPicPr preferRelativeResize="0"/>
          <p:nvPr/>
        </p:nvPicPr>
        <p:blipFill rotWithShape="1">
          <a:blip r:embed="rId3">
            <a:alphaModFix/>
          </a:blip>
          <a:srcRect b="26452" l="6380" r="27912" t="6831"/>
          <a:stretch/>
        </p:blipFill>
        <p:spPr>
          <a:xfrm>
            <a:off x="452825" y="1331325"/>
            <a:ext cx="4593974" cy="3498276"/>
          </a:xfrm>
          <a:prstGeom prst="rect">
            <a:avLst/>
          </a:prstGeom>
          <a:noFill/>
          <a:ln cap="flat" cmpd="sng" w="38100">
            <a:solidFill>
              <a:schemeClr val="dk2"/>
            </a:solidFill>
            <a:prstDash val="solid"/>
            <a:round/>
            <a:headEnd len="sm" w="sm" type="none"/>
            <a:tailEnd len="sm" w="sm" type="none"/>
          </a:ln>
        </p:spPr>
      </p:pic>
      <p:sp>
        <p:nvSpPr>
          <p:cNvPr id="200" name="Google Shape;200;p31"/>
          <p:cNvSpPr txBox="1"/>
          <p:nvPr/>
        </p:nvSpPr>
        <p:spPr>
          <a:xfrm>
            <a:off x="5398425" y="1331325"/>
            <a:ext cx="2871600" cy="218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Varela Round"/>
                <a:ea typeface="Varela Round"/>
                <a:cs typeface="Varela Round"/>
                <a:sym typeface="Varela Round"/>
              </a:rPr>
              <a:t>Career Paths</a:t>
            </a:r>
            <a:endParaRPr>
              <a:solidFill>
                <a:schemeClr val="dk2"/>
              </a:solidFill>
              <a:latin typeface="Varela Round"/>
              <a:ea typeface="Varela Round"/>
              <a:cs typeface="Varela Round"/>
              <a:sym typeface="Varela Round"/>
            </a:endParaRPr>
          </a:p>
          <a:p>
            <a:pPr indent="0" lvl="0" marL="0" rtl="0" algn="l">
              <a:spcBef>
                <a:spcPts val="0"/>
              </a:spcBef>
              <a:spcAft>
                <a:spcPts val="0"/>
              </a:spcAft>
              <a:buNone/>
            </a:pPr>
            <a:r>
              <a:rPr lang="en">
                <a:solidFill>
                  <a:schemeClr val="dk2"/>
                </a:solidFill>
                <a:latin typeface="Varela Round"/>
                <a:ea typeface="Varela Round"/>
                <a:cs typeface="Varela Round"/>
                <a:sym typeface="Varela Round"/>
              </a:rPr>
              <a:t>-simplified version of clusters</a:t>
            </a:r>
            <a:endParaRPr>
              <a:solidFill>
                <a:schemeClr val="dk2"/>
              </a:solidFill>
              <a:latin typeface="Varela Round"/>
              <a:ea typeface="Varela Round"/>
              <a:cs typeface="Varela Round"/>
              <a:sym typeface="Varela Round"/>
            </a:endParaRPr>
          </a:p>
          <a:p>
            <a:pPr indent="0" lvl="0" marL="0" rtl="0" algn="l">
              <a:spcBef>
                <a:spcPts val="0"/>
              </a:spcBef>
              <a:spcAft>
                <a:spcPts val="0"/>
              </a:spcAft>
              <a:buNone/>
            </a:pPr>
            <a:r>
              <a:rPr lang="en">
                <a:solidFill>
                  <a:schemeClr val="dk2"/>
                </a:solidFill>
                <a:latin typeface="Varela Round"/>
                <a:ea typeface="Varela Round"/>
                <a:cs typeface="Varela Round"/>
                <a:sym typeface="Varela Round"/>
              </a:rPr>
              <a:t>-borrowed from DMPS model</a:t>
            </a:r>
            <a:endParaRPr>
              <a:solidFill>
                <a:schemeClr val="dk2"/>
              </a:solidFill>
              <a:latin typeface="Varela Round"/>
              <a:ea typeface="Varela Round"/>
              <a:cs typeface="Varela Round"/>
              <a:sym typeface="Varela Round"/>
            </a:endParaRPr>
          </a:p>
          <a:p>
            <a:pPr indent="0" lvl="0" marL="0" rtl="0" algn="l">
              <a:spcBef>
                <a:spcPts val="0"/>
              </a:spcBef>
              <a:spcAft>
                <a:spcPts val="0"/>
              </a:spcAft>
              <a:buNone/>
            </a:pPr>
            <a:r>
              <a:rPr lang="en">
                <a:solidFill>
                  <a:schemeClr val="dk2"/>
                </a:solidFill>
                <a:latin typeface="Varela Round"/>
                <a:ea typeface="Varela Round"/>
                <a:cs typeface="Varela Round"/>
                <a:sym typeface="Varela Round"/>
              </a:rPr>
              <a:t>-</a:t>
            </a:r>
            <a:r>
              <a:rPr lang="en" u="sng">
                <a:solidFill>
                  <a:schemeClr val="dk1"/>
                </a:solidFill>
                <a:latin typeface="Varela Round"/>
                <a:ea typeface="Varela Round"/>
                <a:cs typeface="Varela Round"/>
                <a:sym typeface="Varela Round"/>
                <a:hlinkClick r:id="rId4"/>
              </a:rPr>
              <a:t>Presentation</a:t>
            </a:r>
            <a:r>
              <a:rPr lang="en">
                <a:solidFill>
                  <a:schemeClr val="dk1"/>
                </a:solidFill>
                <a:latin typeface="Varela Round"/>
                <a:ea typeface="Varela Round"/>
                <a:cs typeface="Varela Round"/>
                <a:sym typeface="Varela Round"/>
              </a:rPr>
              <a:t> </a:t>
            </a:r>
            <a:r>
              <a:rPr lang="en">
                <a:solidFill>
                  <a:schemeClr val="dk2"/>
                </a:solidFill>
                <a:latin typeface="Varela Round"/>
                <a:ea typeface="Varela Round"/>
                <a:cs typeface="Varela Round"/>
                <a:sym typeface="Varela Round"/>
              </a:rPr>
              <a:t>used grades 2-4</a:t>
            </a:r>
            <a:endParaRPr>
              <a:solidFill>
                <a:schemeClr val="dk2"/>
              </a:solidFill>
              <a:latin typeface="Varela Round"/>
              <a:ea typeface="Varela Round"/>
              <a:cs typeface="Varela Round"/>
              <a:sym typeface="Varela Round"/>
            </a:endParaRPr>
          </a:p>
        </p:txBody>
      </p:sp>
      <p:pic>
        <p:nvPicPr>
          <p:cNvPr id="201" name="Google Shape;201;p31"/>
          <p:cNvPicPr preferRelativeResize="0"/>
          <p:nvPr/>
        </p:nvPicPr>
        <p:blipFill>
          <a:blip r:embed="rId5">
            <a:alphaModFix/>
          </a:blip>
          <a:stretch>
            <a:fillRect/>
          </a:stretch>
        </p:blipFill>
        <p:spPr>
          <a:xfrm>
            <a:off x="5218546" y="2331850"/>
            <a:ext cx="3051475" cy="1624075"/>
          </a:xfrm>
          <a:prstGeom prst="rect">
            <a:avLst/>
          </a:prstGeom>
          <a:noFill/>
          <a:ln cap="flat" cmpd="sng" w="38100">
            <a:solidFill>
              <a:schemeClr val="dk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3"/>
        </a:solidFill>
      </p:bgPr>
    </p:bg>
    <p:spTree>
      <p:nvGrpSpPr>
        <p:cNvPr id="79" name="Shape 79"/>
        <p:cNvGrpSpPr/>
        <p:nvPr/>
      </p:nvGrpSpPr>
      <p:grpSpPr>
        <a:xfrm>
          <a:off x="0" y="0"/>
          <a:ext cx="0" cy="0"/>
          <a:chOff x="0" y="0"/>
          <a:chExt cx="0" cy="0"/>
        </a:xfrm>
      </p:grpSpPr>
      <p:sp>
        <p:nvSpPr>
          <p:cNvPr id="80" name="Google Shape;80;p14"/>
          <p:cNvSpPr/>
          <p:nvPr/>
        </p:nvSpPr>
        <p:spPr>
          <a:xfrm>
            <a:off x="2137213" y="1108525"/>
            <a:ext cx="4869584" cy="3618225"/>
          </a:xfrm>
          <a:custGeom>
            <a:rect b="b" l="l" r="r" t="t"/>
            <a:pathLst>
              <a:path extrusionOk="0" h="111665" w="143434">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979CB8">
              <a:alpha val="1538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4"/>
          <p:cNvSpPr/>
          <p:nvPr/>
        </p:nvSpPr>
        <p:spPr>
          <a:xfrm>
            <a:off x="2312525" y="2197650"/>
            <a:ext cx="4488000" cy="74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u="sng">
                <a:solidFill>
                  <a:schemeClr val="hlink"/>
                </a:solidFill>
                <a:latin typeface="Varela Round"/>
                <a:ea typeface="Varela Round"/>
                <a:cs typeface="Varela Round"/>
                <a:sym typeface="Varela Round"/>
                <a:hlinkClick r:id="rId3"/>
              </a:rPr>
              <a:t>https://tinyurl.com/ISCA-K-5CCR</a:t>
            </a:r>
            <a:endParaRPr b="1" sz="2100">
              <a:solidFill>
                <a:schemeClr val="dk1"/>
              </a:solidFill>
              <a:latin typeface="Varela Round"/>
              <a:ea typeface="Varela Round"/>
              <a:cs typeface="Varela Round"/>
              <a:sym typeface="Varela Round"/>
            </a:endParaRPr>
          </a:p>
          <a:p>
            <a:pPr indent="0" lvl="0" marL="0" rtl="0" algn="ctr">
              <a:spcBef>
                <a:spcPts val="0"/>
              </a:spcBef>
              <a:spcAft>
                <a:spcPts val="0"/>
              </a:spcAft>
              <a:buNone/>
            </a:pPr>
            <a:r>
              <a:t/>
            </a:r>
            <a:endParaRPr sz="1000">
              <a:solidFill>
                <a:schemeClr val="lt1"/>
              </a:solidFill>
              <a:latin typeface="Varela Round"/>
              <a:ea typeface="Varela Round"/>
              <a:cs typeface="Varela Round"/>
              <a:sym typeface="Varela Round"/>
            </a:endParaRPr>
          </a:p>
        </p:txBody>
      </p:sp>
      <p:sp>
        <p:nvSpPr>
          <p:cNvPr id="82" name="Google Shape;82;p14"/>
          <p:cNvSpPr txBox="1"/>
          <p:nvPr>
            <p:ph idx="4294967295" type="body"/>
          </p:nvPr>
        </p:nvSpPr>
        <p:spPr>
          <a:xfrm rot="-429070">
            <a:off x="222406" y="1223140"/>
            <a:ext cx="7663412" cy="875003"/>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3000">
                <a:solidFill>
                  <a:srgbClr val="FFFFFF"/>
                </a:solidFill>
                <a:latin typeface="Shadows Into Light"/>
                <a:ea typeface="Shadows Into Light"/>
                <a:cs typeface="Shadows Into Light"/>
                <a:sym typeface="Shadows Into Light"/>
              </a:rPr>
              <a:t>Presentation &amp; Resource Folder at</a:t>
            </a:r>
            <a:endParaRPr b="1" sz="3000">
              <a:solidFill>
                <a:srgbClr val="FFFFFF"/>
              </a:solidFill>
              <a:latin typeface="Shadows Into Light"/>
              <a:ea typeface="Shadows Into Light"/>
              <a:cs typeface="Shadows Into Light"/>
              <a:sym typeface="Shadows Into Light"/>
            </a:endParaRPr>
          </a:p>
          <a:p>
            <a:pPr indent="0" lvl="0" marL="0" rtl="0" algn="ctr">
              <a:spcBef>
                <a:spcPts val="600"/>
              </a:spcBef>
              <a:spcAft>
                <a:spcPts val="0"/>
              </a:spcAft>
              <a:buNone/>
            </a:pPr>
            <a:r>
              <a:t/>
            </a:r>
            <a:endParaRPr sz="1400">
              <a:solidFill>
                <a:srgbClr val="FFFFFF"/>
              </a:solidFill>
            </a:endParaRPr>
          </a:p>
        </p:txBody>
      </p:sp>
      <p:sp>
        <p:nvSpPr>
          <p:cNvPr id="83" name="Google Shape;83;p14"/>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Career Speakers</a:t>
            </a:r>
            <a:endParaRPr/>
          </a:p>
        </p:txBody>
      </p:sp>
      <p:sp>
        <p:nvSpPr>
          <p:cNvPr id="207" name="Google Shape;207;p32"/>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317500" lvl="0" marL="457200" rtl="0" algn="l">
              <a:spcBef>
                <a:spcPts val="600"/>
              </a:spcBef>
              <a:spcAft>
                <a:spcPts val="0"/>
              </a:spcAft>
              <a:buSzPts val="1400"/>
              <a:buChar char="▧"/>
            </a:pPr>
            <a:r>
              <a:rPr lang="en" sz="1400"/>
              <a:t>Year 1- none</a:t>
            </a:r>
            <a:endParaRPr sz="1400"/>
          </a:p>
          <a:p>
            <a:pPr indent="-317500" lvl="0" marL="457200" rtl="0" algn="l">
              <a:spcBef>
                <a:spcPts val="0"/>
              </a:spcBef>
              <a:spcAft>
                <a:spcPts val="0"/>
              </a:spcAft>
              <a:buSzPts val="1400"/>
              <a:buChar char="▧"/>
            </a:pPr>
            <a:r>
              <a:rPr lang="en" sz="1400"/>
              <a:t>Year 2- Career Cafe (5th only, 6 career speakers- 1 per path)</a:t>
            </a:r>
            <a:endParaRPr sz="1400"/>
          </a:p>
          <a:p>
            <a:pPr indent="-317500" lvl="0" marL="457200" rtl="0" algn="l">
              <a:spcBef>
                <a:spcPts val="0"/>
              </a:spcBef>
              <a:spcAft>
                <a:spcPts val="0"/>
              </a:spcAft>
              <a:buSzPts val="1400"/>
              <a:buChar char="▧"/>
            </a:pPr>
            <a:r>
              <a:rPr lang="en" sz="1400"/>
              <a:t>Year 3 &amp; 4 - Each grade level invited speakers</a:t>
            </a:r>
            <a:endParaRPr sz="1400"/>
          </a:p>
          <a:p>
            <a:pPr indent="-317500" lvl="0" marL="457200" rtl="0" algn="l">
              <a:spcBef>
                <a:spcPts val="0"/>
              </a:spcBef>
              <a:spcAft>
                <a:spcPts val="0"/>
              </a:spcAft>
              <a:buSzPts val="1400"/>
              <a:buChar char="▧"/>
            </a:pPr>
            <a:r>
              <a:rPr lang="en" sz="1400"/>
              <a:t>Year 5 - Guest speakers on hobbies</a:t>
            </a:r>
            <a:endParaRPr sz="1400"/>
          </a:p>
          <a:p>
            <a:pPr indent="-317500" lvl="0" marL="457200" rtl="0" algn="l">
              <a:spcBef>
                <a:spcPts val="0"/>
              </a:spcBef>
              <a:spcAft>
                <a:spcPts val="0"/>
              </a:spcAft>
              <a:buSzPts val="1400"/>
              <a:buChar char="▧"/>
            </a:pPr>
            <a:r>
              <a:rPr lang="en" sz="1400"/>
              <a:t>Year 6 - Alumni website + speakers on trades</a:t>
            </a:r>
            <a:endParaRPr sz="1400"/>
          </a:p>
          <a:p>
            <a:pPr indent="0" lvl="0" marL="457200" rtl="0" algn="l">
              <a:spcBef>
                <a:spcPts val="600"/>
              </a:spcBef>
              <a:spcAft>
                <a:spcPts val="0"/>
              </a:spcAft>
              <a:buNone/>
            </a:pPr>
            <a:r>
              <a:t/>
            </a:r>
            <a:endParaRPr/>
          </a:p>
        </p:txBody>
      </p:sp>
      <p:pic>
        <p:nvPicPr>
          <p:cNvPr id="208" name="Google Shape;208;p32"/>
          <p:cNvPicPr preferRelativeResize="0"/>
          <p:nvPr/>
        </p:nvPicPr>
        <p:blipFill rotWithShape="1">
          <a:blip r:embed="rId3">
            <a:alphaModFix/>
          </a:blip>
          <a:srcRect b="11387" l="0" r="0" t="20095"/>
          <a:stretch/>
        </p:blipFill>
        <p:spPr>
          <a:xfrm>
            <a:off x="5849575" y="2154308"/>
            <a:ext cx="2337025" cy="284674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3"/>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000"/>
              <a:t>Career Cafe (5th) </a:t>
            </a:r>
            <a:endParaRPr sz="3000"/>
          </a:p>
        </p:txBody>
      </p:sp>
      <p:pic>
        <p:nvPicPr>
          <p:cNvPr id="214" name="Google Shape;214;p33"/>
          <p:cNvPicPr preferRelativeResize="0"/>
          <p:nvPr/>
        </p:nvPicPr>
        <p:blipFill rotWithShape="1">
          <a:blip r:embed="rId3">
            <a:alphaModFix/>
          </a:blip>
          <a:srcRect b="0" l="0" r="22221" t="0"/>
          <a:stretch/>
        </p:blipFill>
        <p:spPr>
          <a:xfrm>
            <a:off x="287650" y="92650"/>
            <a:ext cx="2509051" cy="2419349"/>
          </a:xfrm>
          <a:prstGeom prst="rect">
            <a:avLst/>
          </a:prstGeom>
          <a:noFill/>
          <a:ln cap="flat" cmpd="sng" w="38100">
            <a:solidFill>
              <a:schemeClr val="dk2"/>
            </a:solidFill>
            <a:prstDash val="solid"/>
            <a:round/>
            <a:headEnd len="sm" w="sm" type="none"/>
            <a:tailEnd len="sm" w="sm" type="none"/>
          </a:ln>
        </p:spPr>
      </p:pic>
      <p:pic>
        <p:nvPicPr>
          <p:cNvPr id="215" name="Google Shape;215;p33"/>
          <p:cNvPicPr preferRelativeResize="0"/>
          <p:nvPr/>
        </p:nvPicPr>
        <p:blipFill>
          <a:blip r:embed="rId4">
            <a:alphaModFix/>
          </a:blip>
          <a:stretch>
            <a:fillRect/>
          </a:stretch>
        </p:blipFill>
        <p:spPr>
          <a:xfrm>
            <a:off x="6147350" y="764625"/>
            <a:ext cx="2749200" cy="2061900"/>
          </a:xfrm>
          <a:prstGeom prst="rect">
            <a:avLst/>
          </a:prstGeom>
          <a:noFill/>
          <a:ln cap="flat" cmpd="sng" w="38100">
            <a:solidFill>
              <a:schemeClr val="dk2"/>
            </a:solidFill>
            <a:prstDash val="solid"/>
            <a:round/>
            <a:headEnd len="sm" w="sm" type="none"/>
            <a:tailEnd len="sm" w="sm" type="none"/>
          </a:ln>
        </p:spPr>
      </p:pic>
      <p:pic>
        <p:nvPicPr>
          <p:cNvPr id="216" name="Google Shape;216;p33"/>
          <p:cNvPicPr preferRelativeResize="0"/>
          <p:nvPr/>
        </p:nvPicPr>
        <p:blipFill>
          <a:blip r:embed="rId5">
            <a:alphaModFix/>
          </a:blip>
          <a:stretch>
            <a:fillRect/>
          </a:stretch>
        </p:blipFill>
        <p:spPr>
          <a:xfrm>
            <a:off x="4312350" y="2978300"/>
            <a:ext cx="2600650" cy="1950500"/>
          </a:xfrm>
          <a:prstGeom prst="rect">
            <a:avLst/>
          </a:prstGeom>
          <a:noFill/>
          <a:ln cap="flat" cmpd="sng" w="38100">
            <a:solidFill>
              <a:schemeClr val="dk2"/>
            </a:solidFill>
            <a:prstDash val="solid"/>
            <a:round/>
            <a:headEnd len="sm" w="sm" type="none"/>
            <a:tailEnd len="sm" w="sm" type="none"/>
          </a:ln>
        </p:spPr>
      </p:pic>
      <p:pic>
        <p:nvPicPr>
          <p:cNvPr id="217" name="Google Shape;217;p33"/>
          <p:cNvPicPr preferRelativeResize="0"/>
          <p:nvPr/>
        </p:nvPicPr>
        <p:blipFill>
          <a:blip r:embed="rId6">
            <a:alphaModFix/>
          </a:blip>
          <a:stretch>
            <a:fillRect/>
          </a:stretch>
        </p:blipFill>
        <p:spPr>
          <a:xfrm>
            <a:off x="753100" y="2826525"/>
            <a:ext cx="2913000" cy="2184750"/>
          </a:xfrm>
          <a:prstGeom prst="rect">
            <a:avLst/>
          </a:prstGeom>
          <a:noFill/>
          <a:ln cap="flat" cmpd="sng" w="38100">
            <a:solidFill>
              <a:schemeClr val="dk2"/>
            </a:solidFill>
            <a:prstDash val="solid"/>
            <a:round/>
            <a:headEnd len="sm" w="sm" type="none"/>
            <a:tailEnd len="sm" w="sm" type="none"/>
          </a:ln>
        </p:spPr>
      </p:pic>
      <p:sp>
        <p:nvSpPr>
          <p:cNvPr id="218" name="Google Shape;218;p33"/>
          <p:cNvSpPr txBox="1"/>
          <p:nvPr/>
        </p:nvSpPr>
        <p:spPr>
          <a:xfrm>
            <a:off x="3715425" y="1154650"/>
            <a:ext cx="1894500" cy="161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Varela Round"/>
                <a:ea typeface="Varela Round"/>
                <a:cs typeface="Varela Round"/>
                <a:sym typeface="Varela Round"/>
              </a:rPr>
              <a:t>5th grade students selected their top 2 career paths and were invited to lunch with a guest speaker from that path.</a:t>
            </a:r>
            <a:endParaRPr>
              <a:solidFill>
                <a:schemeClr val="accent4"/>
              </a:solidFill>
              <a:latin typeface="Varela Round"/>
              <a:ea typeface="Varela Round"/>
              <a:cs typeface="Varela Round"/>
              <a:sym typeface="Varela Rou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22" name="Shape 222"/>
        <p:cNvGrpSpPr/>
        <p:nvPr/>
      </p:nvGrpSpPr>
      <p:grpSpPr>
        <a:xfrm>
          <a:off x="0" y="0"/>
          <a:ext cx="0" cy="0"/>
          <a:chOff x="0" y="0"/>
          <a:chExt cx="0" cy="0"/>
        </a:xfrm>
      </p:grpSpPr>
      <p:pic>
        <p:nvPicPr>
          <p:cNvPr id="223" name="Google Shape;223;p34"/>
          <p:cNvPicPr preferRelativeResize="0"/>
          <p:nvPr/>
        </p:nvPicPr>
        <p:blipFill rotWithShape="1">
          <a:blip r:embed="rId3">
            <a:alphaModFix/>
          </a:blip>
          <a:srcRect b="8650" l="0" r="0" t="16065"/>
          <a:stretch/>
        </p:blipFill>
        <p:spPr>
          <a:xfrm>
            <a:off x="2870050" y="764738"/>
            <a:ext cx="3403875" cy="3411399"/>
          </a:xfrm>
          <a:prstGeom prst="rect">
            <a:avLst/>
          </a:prstGeom>
          <a:noFill/>
          <a:ln>
            <a:noFill/>
          </a:ln>
        </p:spPr>
      </p:pic>
      <p:pic>
        <p:nvPicPr>
          <p:cNvPr id="224" name="Google Shape;224;p34"/>
          <p:cNvPicPr preferRelativeResize="0"/>
          <p:nvPr/>
        </p:nvPicPr>
        <p:blipFill rotWithShape="1">
          <a:blip r:embed="rId4">
            <a:alphaModFix/>
          </a:blip>
          <a:srcRect b="4886" l="0" r="0" t="11009"/>
          <a:stretch/>
        </p:blipFill>
        <p:spPr>
          <a:xfrm>
            <a:off x="-127013" y="792625"/>
            <a:ext cx="2997062" cy="3355625"/>
          </a:xfrm>
          <a:prstGeom prst="rect">
            <a:avLst/>
          </a:prstGeom>
          <a:noFill/>
          <a:ln>
            <a:noFill/>
          </a:ln>
        </p:spPr>
      </p:pic>
      <p:pic>
        <p:nvPicPr>
          <p:cNvPr id="225" name="Google Shape;225;p34"/>
          <p:cNvPicPr preferRelativeResize="0"/>
          <p:nvPr/>
        </p:nvPicPr>
        <p:blipFill rotWithShape="1">
          <a:blip r:embed="rId5">
            <a:alphaModFix/>
          </a:blip>
          <a:srcRect b="3355" l="0" r="0" t="11487"/>
          <a:stretch/>
        </p:blipFill>
        <p:spPr>
          <a:xfrm>
            <a:off x="6248875" y="866050"/>
            <a:ext cx="2895125" cy="328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35"/>
          <p:cNvPicPr preferRelativeResize="0"/>
          <p:nvPr/>
        </p:nvPicPr>
        <p:blipFill>
          <a:blip r:embed="rId3">
            <a:alphaModFix/>
          </a:blip>
          <a:stretch>
            <a:fillRect/>
          </a:stretch>
        </p:blipFill>
        <p:spPr>
          <a:xfrm>
            <a:off x="152400" y="152400"/>
            <a:ext cx="2721770" cy="4838702"/>
          </a:xfrm>
          <a:prstGeom prst="rect">
            <a:avLst/>
          </a:prstGeom>
          <a:noFill/>
          <a:ln>
            <a:noFill/>
          </a:ln>
        </p:spPr>
      </p:pic>
      <p:pic>
        <p:nvPicPr>
          <p:cNvPr id="231" name="Google Shape;231;p35"/>
          <p:cNvPicPr preferRelativeResize="0"/>
          <p:nvPr/>
        </p:nvPicPr>
        <p:blipFill>
          <a:blip r:embed="rId4">
            <a:alphaModFix/>
          </a:blip>
          <a:stretch>
            <a:fillRect/>
          </a:stretch>
        </p:blipFill>
        <p:spPr>
          <a:xfrm>
            <a:off x="3026570" y="152400"/>
            <a:ext cx="2721770" cy="4838702"/>
          </a:xfrm>
          <a:prstGeom prst="rect">
            <a:avLst/>
          </a:prstGeom>
          <a:noFill/>
          <a:ln>
            <a:noFill/>
          </a:ln>
        </p:spPr>
      </p:pic>
      <p:pic>
        <p:nvPicPr>
          <p:cNvPr id="232" name="Google Shape;232;p35"/>
          <p:cNvPicPr preferRelativeResize="0"/>
          <p:nvPr/>
        </p:nvPicPr>
        <p:blipFill>
          <a:blip r:embed="rId5">
            <a:alphaModFix/>
          </a:blip>
          <a:stretch>
            <a:fillRect/>
          </a:stretch>
        </p:blipFill>
        <p:spPr>
          <a:xfrm>
            <a:off x="5900740" y="152400"/>
            <a:ext cx="3090862" cy="2318147"/>
          </a:xfrm>
          <a:prstGeom prst="rect">
            <a:avLst/>
          </a:prstGeom>
          <a:noFill/>
          <a:ln>
            <a:noFill/>
          </a:ln>
        </p:spPr>
      </p:pic>
      <p:pic>
        <p:nvPicPr>
          <p:cNvPr id="233" name="Google Shape;233;p35"/>
          <p:cNvPicPr preferRelativeResize="0"/>
          <p:nvPr/>
        </p:nvPicPr>
        <p:blipFill>
          <a:blip r:embed="rId6">
            <a:alphaModFix/>
          </a:blip>
          <a:stretch>
            <a:fillRect/>
          </a:stretch>
        </p:blipFill>
        <p:spPr>
          <a:xfrm>
            <a:off x="5900740" y="2622947"/>
            <a:ext cx="3090862" cy="2318147"/>
          </a:xfrm>
          <a:prstGeom prst="rect">
            <a:avLst/>
          </a:prstGeom>
          <a:noFill/>
          <a:ln>
            <a:noFill/>
          </a:ln>
        </p:spPr>
      </p:pic>
      <p:pic>
        <p:nvPicPr>
          <p:cNvPr id="234" name="Google Shape;234;p35"/>
          <p:cNvPicPr preferRelativeResize="0"/>
          <p:nvPr/>
        </p:nvPicPr>
        <p:blipFill>
          <a:blip r:embed="rId7">
            <a:alphaModFix/>
          </a:blip>
          <a:stretch>
            <a:fillRect/>
          </a:stretch>
        </p:blipFill>
        <p:spPr>
          <a:xfrm>
            <a:off x="2771287" y="0"/>
            <a:ext cx="3601455" cy="5143501"/>
          </a:xfrm>
          <a:prstGeom prst="rect">
            <a:avLst/>
          </a:prstGeom>
          <a:noFill/>
          <a:ln>
            <a:noFill/>
          </a:ln>
        </p:spPr>
      </p:pic>
      <p:pic>
        <p:nvPicPr>
          <p:cNvPr id="235" name="Google Shape;235;p35"/>
          <p:cNvPicPr preferRelativeResize="0"/>
          <p:nvPr/>
        </p:nvPicPr>
        <p:blipFill>
          <a:blip r:embed="rId8">
            <a:alphaModFix/>
          </a:blip>
          <a:stretch>
            <a:fillRect/>
          </a:stretch>
        </p:blipFill>
        <p:spPr>
          <a:xfrm>
            <a:off x="0" y="0"/>
            <a:ext cx="9144003" cy="5143501"/>
          </a:xfrm>
          <a:prstGeom prst="rect">
            <a:avLst/>
          </a:prstGeom>
          <a:noFill/>
          <a:ln>
            <a:noFill/>
          </a:ln>
        </p:spPr>
      </p:pic>
      <p:pic>
        <p:nvPicPr>
          <p:cNvPr id="236" name="Google Shape;236;p35"/>
          <p:cNvPicPr preferRelativeResize="0"/>
          <p:nvPr/>
        </p:nvPicPr>
        <p:blipFill>
          <a:blip r:embed="rId9">
            <a:alphaModFix/>
          </a:blip>
          <a:stretch>
            <a:fillRect/>
          </a:stretch>
        </p:blipFill>
        <p:spPr>
          <a:xfrm>
            <a:off x="0" y="0"/>
            <a:ext cx="9144003" cy="5143501"/>
          </a:xfrm>
          <a:prstGeom prst="rect">
            <a:avLst/>
          </a:prstGeom>
          <a:noFill/>
          <a:ln>
            <a:noFill/>
          </a:ln>
        </p:spPr>
      </p:pic>
      <p:pic>
        <p:nvPicPr>
          <p:cNvPr id="237" name="Google Shape;237;p35"/>
          <p:cNvPicPr preferRelativeResize="0"/>
          <p:nvPr/>
        </p:nvPicPr>
        <p:blipFill>
          <a:blip r:embed="rId10">
            <a:alphaModFix/>
          </a:blip>
          <a:stretch>
            <a:fillRect/>
          </a:stretch>
        </p:blipFill>
        <p:spPr>
          <a:xfrm>
            <a:off x="3760" y="0"/>
            <a:ext cx="9136481" cy="51437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41" name="Shape 241"/>
        <p:cNvGrpSpPr/>
        <p:nvPr/>
      </p:nvGrpSpPr>
      <p:grpSpPr>
        <a:xfrm>
          <a:off x="0" y="0"/>
          <a:ext cx="0" cy="0"/>
          <a:chOff x="0" y="0"/>
          <a:chExt cx="0" cy="0"/>
        </a:xfrm>
      </p:grpSpPr>
      <p:pic>
        <p:nvPicPr>
          <p:cNvPr id="242" name="Google Shape;242;p36"/>
          <p:cNvPicPr preferRelativeResize="0"/>
          <p:nvPr/>
        </p:nvPicPr>
        <p:blipFill>
          <a:blip r:embed="rId3">
            <a:alphaModFix/>
          </a:blip>
          <a:stretch>
            <a:fillRect/>
          </a:stretch>
        </p:blipFill>
        <p:spPr>
          <a:xfrm>
            <a:off x="149975" y="122475"/>
            <a:ext cx="6200675" cy="4898550"/>
          </a:xfrm>
          <a:prstGeom prst="rect">
            <a:avLst/>
          </a:prstGeom>
          <a:noFill/>
          <a:ln cap="flat" cmpd="sng" w="38100">
            <a:solidFill>
              <a:schemeClr val="dk2"/>
            </a:solidFill>
            <a:prstDash val="solid"/>
            <a:round/>
            <a:headEnd len="sm" w="sm" type="none"/>
            <a:tailEnd len="sm" w="sm" type="none"/>
          </a:ln>
        </p:spPr>
      </p:pic>
      <p:pic>
        <p:nvPicPr>
          <p:cNvPr id="243" name="Google Shape;243;p36"/>
          <p:cNvPicPr preferRelativeResize="0"/>
          <p:nvPr/>
        </p:nvPicPr>
        <p:blipFill>
          <a:blip r:embed="rId4">
            <a:alphaModFix/>
          </a:blip>
          <a:stretch>
            <a:fillRect/>
          </a:stretch>
        </p:blipFill>
        <p:spPr>
          <a:xfrm>
            <a:off x="5104050" y="3092976"/>
            <a:ext cx="3821076" cy="18156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247" name="Shape 247"/>
        <p:cNvGrpSpPr/>
        <p:nvPr/>
      </p:nvGrpSpPr>
      <p:grpSpPr>
        <a:xfrm>
          <a:off x="0" y="0"/>
          <a:ext cx="0" cy="0"/>
          <a:chOff x="0" y="0"/>
          <a:chExt cx="0" cy="0"/>
        </a:xfrm>
      </p:grpSpPr>
      <p:pic>
        <p:nvPicPr>
          <p:cNvPr id="248" name="Google Shape;248;p37"/>
          <p:cNvPicPr preferRelativeResize="0"/>
          <p:nvPr/>
        </p:nvPicPr>
        <p:blipFill>
          <a:blip r:embed="rId3">
            <a:alphaModFix/>
          </a:blip>
          <a:stretch>
            <a:fillRect/>
          </a:stretch>
        </p:blipFill>
        <p:spPr>
          <a:xfrm>
            <a:off x="747225" y="647975"/>
            <a:ext cx="6453473" cy="3630076"/>
          </a:xfrm>
          <a:prstGeom prst="rect">
            <a:avLst/>
          </a:prstGeom>
          <a:noFill/>
          <a:ln cap="flat" cmpd="sng" w="38100">
            <a:solidFill>
              <a:schemeClr val="dk2"/>
            </a:solidFill>
            <a:prstDash val="solid"/>
            <a:round/>
            <a:headEnd len="sm" w="sm" type="none"/>
            <a:tailEnd len="sm" w="sm" type="none"/>
          </a:ln>
        </p:spPr>
      </p:pic>
      <p:pic>
        <p:nvPicPr>
          <p:cNvPr id="249" name="Google Shape;249;p37"/>
          <p:cNvPicPr preferRelativeResize="0"/>
          <p:nvPr/>
        </p:nvPicPr>
        <p:blipFill>
          <a:blip r:embed="rId4">
            <a:alphaModFix/>
          </a:blip>
          <a:stretch>
            <a:fillRect/>
          </a:stretch>
        </p:blipFill>
        <p:spPr>
          <a:xfrm>
            <a:off x="4905950" y="3450025"/>
            <a:ext cx="4113900" cy="149127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b="12113" l="0" r="0" t="7558"/>
          <a:stretch/>
        </p:blipFill>
        <p:spPr>
          <a:xfrm>
            <a:off x="2560325" y="74863"/>
            <a:ext cx="3494250" cy="4993775"/>
          </a:xfrm>
          <a:prstGeom prst="rect">
            <a:avLst/>
          </a:prstGeom>
          <a:noFill/>
          <a:ln cap="flat" cmpd="sng" w="76200">
            <a:solidFill>
              <a:schemeClr val="accent3"/>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39"/>
          <p:cNvPicPr preferRelativeResize="0"/>
          <p:nvPr/>
        </p:nvPicPr>
        <p:blipFill>
          <a:blip r:embed="rId3">
            <a:alphaModFix/>
          </a:blip>
          <a:stretch>
            <a:fillRect/>
          </a:stretch>
        </p:blipFill>
        <p:spPr>
          <a:xfrm>
            <a:off x="152400" y="128925"/>
            <a:ext cx="7009675" cy="3504850"/>
          </a:xfrm>
          <a:prstGeom prst="rect">
            <a:avLst/>
          </a:prstGeom>
          <a:noFill/>
          <a:ln cap="flat" cmpd="sng" w="38100">
            <a:solidFill>
              <a:schemeClr val="dk2"/>
            </a:solidFill>
            <a:prstDash val="solid"/>
            <a:round/>
            <a:headEnd len="sm" w="sm" type="none"/>
            <a:tailEnd len="sm" w="sm" type="none"/>
          </a:ln>
        </p:spPr>
      </p:pic>
      <p:pic>
        <p:nvPicPr>
          <p:cNvPr id="260" name="Google Shape;260;p39"/>
          <p:cNvPicPr preferRelativeResize="0"/>
          <p:nvPr/>
        </p:nvPicPr>
        <p:blipFill>
          <a:blip r:embed="rId4">
            <a:alphaModFix/>
          </a:blip>
          <a:stretch>
            <a:fillRect/>
          </a:stretch>
        </p:blipFill>
        <p:spPr>
          <a:xfrm>
            <a:off x="6176625" y="2127600"/>
            <a:ext cx="2563410" cy="27813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64" name="Shape 264"/>
        <p:cNvGrpSpPr/>
        <p:nvPr/>
      </p:nvGrpSpPr>
      <p:grpSpPr>
        <a:xfrm>
          <a:off x="0" y="0"/>
          <a:ext cx="0" cy="0"/>
          <a:chOff x="0" y="0"/>
          <a:chExt cx="0" cy="0"/>
        </a:xfrm>
      </p:grpSpPr>
      <p:pic>
        <p:nvPicPr>
          <p:cNvPr id="265" name="Google Shape;265;p40"/>
          <p:cNvPicPr preferRelativeResize="0"/>
          <p:nvPr/>
        </p:nvPicPr>
        <p:blipFill rotWithShape="1">
          <a:blip r:embed="rId3">
            <a:alphaModFix/>
          </a:blip>
          <a:srcRect b="33475" l="2610" r="0" t="16953"/>
          <a:stretch/>
        </p:blipFill>
        <p:spPr>
          <a:xfrm>
            <a:off x="1353125" y="494850"/>
            <a:ext cx="6275150" cy="4258775"/>
          </a:xfrm>
          <a:prstGeom prst="rect">
            <a:avLst/>
          </a:prstGeom>
          <a:noFill/>
          <a:ln cap="flat" cmpd="sng" w="38100">
            <a:solidFill>
              <a:schemeClr val="accent6"/>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pic>
        <p:nvPicPr>
          <p:cNvPr id="270" name="Google Shape;270;p41"/>
          <p:cNvPicPr preferRelativeResize="0"/>
          <p:nvPr/>
        </p:nvPicPr>
        <p:blipFill rotWithShape="1">
          <a:blip r:embed="rId3">
            <a:alphaModFix/>
          </a:blip>
          <a:srcRect b="0" l="15023" r="0" t="0"/>
          <a:stretch/>
        </p:blipFill>
        <p:spPr>
          <a:xfrm>
            <a:off x="822625" y="121150"/>
            <a:ext cx="7309799" cy="48387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5"/>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Introduction</a:t>
            </a:r>
            <a:endParaRPr/>
          </a:p>
        </p:txBody>
      </p:sp>
      <p:sp>
        <p:nvSpPr>
          <p:cNvPr id="89" name="Google Shape;89;p15"/>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a:t>My Background</a:t>
            </a:r>
            <a:endParaRPr/>
          </a:p>
          <a:p>
            <a:pPr indent="-342900" lvl="1" marL="914400" rtl="0" algn="l">
              <a:spcBef>
                <a:spcPts val="0"/>
              </a:spcBef>
              <a:spcAft>
                <a:spcPts val="0"/>
              </a:spcAft>
              <a:buSzPts val="1800"/>
              <a:buChar char="○"/>
            </a:pPr>
            <a:r>
              <a:rPr lang="en" sz="1800"/>
              <a:t>Counselor for </a:t>
            </a:r>
            <a:r>
              <a:rPr lang="en" sz="1800"/>
              <a:t>10 years at middle school &amp; K-5 level</a:t>
            </a:r>
            <a:endParaRPr sz="1800"/>
          </a:p>
          <a:p>
            <a:pPr indent="-342900" lvl="1" marL="914400" rtl="0" algn="l">
              <a:spcBef>
                <a:spcPts val="0"/>
              </a:spcBef>
              <a:spcAft>
                <a:spcPts val="0"/>
              </a:spcAft>
              <a:buSzPts val="1800"/>
              <a:buChar char="○"/>
            </a:pPr>
            <a:r>
              <a:rPr lang="en" sz="1800"/>
              <a:t>Current role: PK-12 At-Risk Coordinator</a:t>
            </a:r>
            <a:endParaRPr sz="1800"/>
          </a:p>
          <a:p>
            <a:pPr indent="-381000" lvl="0" marL="457200" rtl="0" algn="l">
              <a:spcBef>
                <a:spcPts val="0"/>
              </a:spcBef>
              <a:spcAft>
                <a:spcPts val="0"/>
              </a:spcAft>
              <a:buSzPts val="2400"/>
              <a:buChar char="▧"/>
            </a:pPr>
            <a:r>
              <a:rPr lang="en"/>
              <a:t>Why I’m Here</a:t>
            </a:r>
            <a:endParaRPr/>
          </a:p>
          <a:p>
            <a:pPr indent="-342900" lvl="1" marL="914400" rtl="0" algn="l">
              <a:spcBef>
                <a:spcPts val="0"/>
              </a:spcBef>
              <a:spcAft>
                <a:spcPts val="0"/>
              </a:spcAft>
              <a:buSzPts val="1800"/>
              <a:buChar char="○"/>
            </a:pPr>
            <a:r>
              <a:rPr lang="en" sz="1800"/>
              <a:t>Iowa CCR Academy Courses through Iowa College Aid</a:t>
            </a:r>
            <a:endParaRPr sz="1800"/>
          </a:p>
          <a:p>
            <a:pPr indent="-342900" lvl="1" marL="914400" rtl="0" algn="l">
              <a:spcBef>
                <a:spcPts val="0"/>
              </a:spcBef>
              <a:spcAft>
                <a:spcPts val="0"/>
              </a:spcAft>
              <a:buSzPts val="1800"/>
              <a:buChar char="○"/>
            </a:pPr>
            <a:r>
              <a:rPr lang="en" sz="1800"/>
              <a:t>Mentorship from Dave Ford &amp; Sue Schirmer</a:t>
            </a:r>
            <a:endParaRPr sz="1800"/>
          </a:p>
          <a:p>
            <a:pPr indent="-342900" lvl="1" marL="914400" rtl="0" algn="l">
              <a:spcBef>
                <a:spcPts val="0"/>
              </a:spcBef>
              <a:spcAft>
                <a:spcPts val="0"/>
              </a:spcAft>
              <a:buSzPts val="1800"/>
              <a:buChar char="○"/>
            </a:pPr>
            <a:r>
              <a:rPr lang="en" sz="1800"/>
              <a:t>Amazing K-5 Counseling PLC at Southeast Polk</a:t>
            </a:r>
            <a:endParaRPr sz="1800"/>
          </a:p>
          <a:p>
            <a:pPr indent="-342900" lvl="2" marL="1371600" rtl="0" algn="l">
              <a:spcBef>
                <a:spcPts val="0"/>
              </a:spcBef>
              <a:spcAft>
                <a:spcPts val="0"/>
              </a:spcAft>
              <a:buSzPts val="1800"/>
              <a:buChar char="■"/>
            </a:pPr>
            <a:r>
              <a:rPr lang="en" sz="1800"/>
              <a:t>Summer curriculum work identifying priority standards and objectives</a:t>
            </a:r>
            <a:endParaRPr sz="1800"/>
          </a:p>
          <a:p>
            <a:pPr indent="-342900" lvl="1" marL="914400" rtl="0" algn="l">
              <a:spcBef>
                <a:spcPts val="0"/>
              </a:spcBef>
              <a:spcAft>
                <a:spcPts val="0"/>
              </a:spcAft>
              <a:buSzPts val="1800"/>
              <a:buChar char="○"/>
            </a:pPr>
            <a:r>
              <a:rPr lang="en" sz="1800"/>
              <a:t>Supportive administration</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98125" y="134925"/>
            <a:ext cx="40557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Step Up to Your Future</a:t>
            </a:r>
            <a:endParaRPr/>
          </a:p>
        </p:txBody>
      </p:sp>
      <p:sp>
        <p:nvSpPr>
          <p:cNvPr id="276" name="Google Shape;276;p42"/>
          <p:cNvSpPr txBox="1"/>
          <p:nvPr>
            <p:ph idx="1" type="body"/>
          </p:nvPr>
        </p:nvSpPr>
        <p:spPr>
          <a:xfrm>
            <a:off x="311700" y="1152475"/>
            <a:ext cx="4741800" cy="341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100" u="sng">
                <a:solidFill>
                  <a:schemeClr val="hlink"/>
                </a:solidFill>
                <a:highlight>
                  <a:srgbClr val="FFFFFF"/>
                </a:highlight>
                <a:hlinkClick r:id="rId4"/>
              </a:rPr>
              <a:t>Alumni Stories website</a:t>
            </a:r>
            <a:r>
              <a:rPr lang="en" sz="1100">
                <a:solidFill>
                  <a:srgbClr val="222222"/>
                </a:solidFill>
                <a:highlight>
                  <a:srgbClr val="FFFFFF"/>
                </a:highlight>
              </a:rPr>
              <a:t> (embedded resources for exploration &amp; family conversations) </a:t>
            </a:r>
            <a:endParaRPr sz="1100">
              <a:solidFill>
                <a:srgbClr val="222222"/>
              </a:solidFill>
              <a:highlight>
                <a:srgbClr val="FFFFFF"/>
              </a:highlight>
            </a:endParaRPr>
          </a:p>
          <a:p>
            <a:pPr indent="0" lvl="0" marL="0" rtl="0" algn="l">
              <a:spcBef>
                <a:spcPts val="600"/>
              </a:spcBef>
              <a:spcAft>
                <a:spcPts val="0"/>
              </a:spcAft>
              <a:buNone/>
            </a:pPr>
            <a:r>
              <a:t/>
            </a:r>
            <a:endParaRPr sz="1100">
              <a:solidFill>
                <a:srgbClr val="222222"/>
              </a:solidFill>
              <a:highlight>
                <a:srgbClr val="FFFFFF"/>
              </a:highlight>
            </a:endParaRPr>
          </a:p>
          <a:p>
            <a:pPr indent="0" lvl="0" marL="0" rtl="0" algn="l">
              <a:spcBef>
                <a:spcPts val="600"/>
              </a:spcBef>
              <a:spcAft>
                <a:spcPts val="0"/>
              </a:spcAft>
              <a:buNone/>
            </a:pPr>
            <a:r>
              <a:t/>
            </a:r>
            <a:endParaRPr sz="1100">
              <a:solidFill>
                <a:srgbClr val="222222"/>
              </a:solidFill>
              <a:highlight>
                <a:srgbClr val="FFFFFF"/>
              </a:highlight>
            </a:endParaRPr>
          </a:p>
          <a:p>
            <a:pPr indent="0" lvl="0" marL="0" rtl="0" algn="l">
              <a:spcBef>
                <a:spcPts val="600"/>
              </a:spcBef>
              <a:spcAft>
                <a:spcPts val="0"/>
              </a:spcAft>
              <a:buNone/>
            </a:pPr>
            <a:r>
              <a:t/>
            </a:r>
            <a:endParaRPr sz="1100">
              <a:solidFill>
                <a:srgbClr val="222222"/>
              </a:solidFill>
              <a:highlight>
                <a:srgbClr val="FFFFFF"/>
              </a:highlight>
            </a:endParaRPr>
          </a:p>
        </p:txBody>
      </p:sp>
      <p:pic>
        <p:nvPicPr>
          <p:cNvPr id="277" name="Google Shape;277;p42"/>
          <p:cNvPicPr preferRelativeResize="0"/>
          <p:nvPr/>
        </p:nvPicPr>
        <p:blipFill>
          <a:blip r:embed="rId5">
            <a:alphaModFix/>
          </a:blip>
          <a:stretch>
            <a:fillRect/>
          </a:stretch>
        </p:blipFill>
        <p:spPr>
          <a:xfrm>
            <a:off x="481900" y="1861850"/>
            <a:ext cx="4144176" cy="2096322"/>
          </a:xfrm>
          <a:prstGeom prst="rect">
            <a:avLst/>
          </a:prstGeom>
          <a:noFill/>
          <a:ln cap="flat" cmpd="sng" w="38100">
            <a:solidFill>
              <a:schemeClr val="dk2"/>
            </a:solidFill>
            <a:prstDash val="solid"/>
            <a:round/>
            <a:headEnd len="sm" w="sm" type="none"/>
            <a:tailEnd len="sm" w="sm" type="none"/>
          </a:ln>
        </p:spPr>
      </p:pic>
      <p:pic>
        <p:nvPicPr>
          <p:cNvPr id="278" name="Google Shape;278;p42"/>
          <p:cNvPicPr preferRelativeResize="0"/>
          <p:nvPr/>
        </p:nvPicPr>
        <p:blipFill rotWithShape="1">
          <a:blip r:embed="rId6">
            <a:alphaModFix/>
          </a:blip>
          <a:srcRect b="0" l="0" r="0" t="921"/>
          <a:stretch/>
        </p:blipFill>
        <p:spPr>
          <a:xfrm>
            <a:off x="5053500" y="101700"/>
            <a:ext cx="3524001" cy="4986476"/>
          </a:xfrm>
          <a:prstGeom prst="rect">
            <a:avLst/>
          </a:prstGeom>
          <a:noFill/>
          <a:ln cap="flat" cmpd="sng" w="38100">
            <a:solidFill>
              <a:schemeClr val="dk1"/>
            </a:solidFill>
            <a:prstDash val="solid"/>
            <a:round/>
            <a:headEnd len="sm" w="sm" type="none"/>
            <a:tailEnd len="sm" w="sm" type="none"/>
          </a:ln>
        </p:spPr>
      </p:pic>
      <p:sp>
        <p:nvSpPr>
          <p:cNvPr id="279" name="Google Shape;279;p42"/>
          <p:cNvSpPr/>
          <p:nvPr/>
        </p:nvSpPr>
        <p:spPr>
          <a:xfrm rot="-207495">
            <a:off x="5058006" y="2819842"/>
            <a:ext cx="989702" cy="180324"/>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2"/>
          <p:cNvSpPr/>
          <p:nvPr/>
        </p:nvSpPr>
        <p:spPr>
          <a:xfrm>
            <a:off x="6540500" y="3170525"/>
            <a:ext cx="989700" cy="1803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4"/>
        </a:solidFill>
      </p:bgPr>
    </p:bg>
    <p:spTree>
      <p:nvGrpSpPr>
        <p:cNvPr id="284" name="Shape 284"/>
        <p:cNvGrpSpPr/>
        <p:nvPr/>
      </p:nvGrpSpPr>
      <p:grpSpPr>
        <a:xfrm>
          <a:off x="0" y="0"/>
          <a:ext cx="0" cy="0"/>
          <a:chOff x="0" y="0"/>
          <a:chExt cx="0" cy="0"/>
        </a:xfrm>
      </p:grpSpPr>
      <p:sp>
        <p:nvSpPr>
          <p:cNvPr id="285" name="Google Shape;285;p43"/>
          <p:cNvSpPr txBox="1"/>
          <p:nvPr>
            <p:ph idx="4294967295" type="ctrTitle"/>
          </p:nvPr>
        </p:nvSpPr>
        <p:spPr>
          <a:xfrm>
            <a:off x="1233750" y="1839104"/>
            <a:ext cx="6676500" cy="19815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chemeClr val="lt1"/>
                </a:solidFill>
              </a:rPr>
              <a:t>College &amp; Career Assessments</a:t>
            </a:r>
            <a:endParaRPr b="1" sz="6000">
              <a:solidFill>
                <a:schemeClr val="lt1"/>
              </a:solidFill>
            </a:endParaRPr>
          </a:p>
        </p:txBody>
      </p:sp>
      <p:sp>
        <p:nvSpPr>
          <p:cNvPr id="286" name="Google Shape;286;p43"/>
          <p:cNvSpPr/>
          <p:nvPr/>
        </p:nvSpPr>
        <p:spPr>
          <a:xfrm>
            <a:off x="1214648" y="1583625"/>
            <a:ext cx="6463219" cy="2304438"/>
          </a:xfrm>
          <a:custGeom>
            <a:rect b="b" l="l" r="r" t="t"/>
            <a:pathLst>
              <a:path extrusionOk="0" h="68610" w="193177">
                <a:moveTo>
                  <a:pt x="0" y="9488"/>
                </a:moveTo>
                <a:cubicBezTo>
                  <a:pt x="1258" y="19869"/>
                  <a:pt x="3068" y="30192"/>
                  <a:pt x="3891" y="40616"/>
                </a:cubicBezTo>
                <a:cubicBezTo>
                  <a:pt x="4487" y="48159"/>
                  <a:pt x="182" y="56547"/>
                  <a:pt x="3567" y="63314"/>
                </a:cubicBezTo>
                <a:cubicBezTo>
                  <a:pt x="4874" y="65926"/>
                  <a:pt x="9402" y="63638"/>
                  <a:pt x="12322" y="63638"/>
                </a:cubicBezTo>
                <a:cubicBezTo>
                  <a:pt x="21833" y="63638"/>
                  <a:pt x="31346" y="63485"/>
                  <a:pt x="40856" y="63638"/>
                </a:cubicBezTo>
                <a:cubicBezTo>
                  <a:pt x="63900" y="64009"/>
                  <a:pt x="86876" y="66657"/>
                  <a:pt x="109922" y="66881"/>
                </a:cubicBezTo>
                <a:cubicBezTo>
                  <a:pt x="127332" y="67050"/>
                  <a:pt x="144724" y="68044"/>
                  <a:pt x="162128" y="68502"/>
                </a:cubicBezTo>
                <a:cubicBezTo>
                  <a:pt x="170351" y="68718"/>
                  <a:pt x="178584" y="67998"/>
                  <a:pt x="186771" y="67205"/>
                </a:cubicBezTo>
                <a:cubicBezTo>
                  <a:pt x="188311" y="67056"/>
                  <a:pt x="191162" y="67772"/>
                  <a:pt x="191311" y="66232"/>
                </a:cubicBezTo>
                <a:cubicBezTo>
                  <a:pt x="192717" y="51707"/>
                  <a:pt x="189692" y="37019"/>
                  <a:pt x="190662" y="22458"/>
                </a:cubicBezTo>
                <a:cubicBezTo>
                  <a:pt x="191115" y="15664"/>
                  <a:pt x="196037" y="6211"/>
                  <a:pt x="190662" y="2030"/>
                </a:cubicBezTo>
                <a:cubicBezTo>
                  <a:pt x="185541" y="-1954"/>
                  <a:pt x="177696" y="1381"/>
                  <a:pt x="171207" y="1381"/>
                </a:cubicBezTo>
                <a:cubicBezTo>
                  <a:pt x="155624" y="1381"/>
                  <a:pt x="140081" y="2960"/>
                  <a:pt x="124514" y="3651"/>
                </a:cubicBezTo>
                <a:cubicBezTo>
                  <a:pt x="83458" y="5474"/>
                  <a:pt x="42393" y="7866"/>
                  <a:pt x="1297" y="7866"/>
                </a:cubicBezTo>
              </a:path>
            </a:pathLst>
          </a:custGeom>
          <a:noFill/>
          <a:ln cap="flat" cmpd="sng" w="9525">
            <a:solidFill>
              <a:srgbClr val="505670"/>
            </a:solidFill>
            <a:prstDash val="solid"/>
            <a:round/>
            <a:headEnd len="med" w="med" type="none"/>
            <a:tailEnd len="med" w="med" type="none"/>
          </a:ln>
        </p:spPr>
      </p:sp>
      <p:sp>
        <p:nvSpPr>
          <p:cNvPr id="287" name="Google Shape;287;p43"/>
          <p:cNvSpPr/>
          <p:nvPr/>
        </p:nvSpPr>
        <p:spPr>
          <a:xfrm>
            <a:off x="974724" y="1604575"/>
            <a:ext cx="6957950" cy="2365941"/>
          </a:xfrm>
          <a:custGeom>
            <a:rect b="b" l="l" r="r" t="t"/>
            <a:pathLst>
              <a:path extrusionOk="0" h="70773" w="195778">
                <a:moveTo>
                  <a:pt x="2270" y="3507"/>
                </a:moveTo>
                <a:cubicBezTo>
                  <a:pt x="4760" y="17456"/>
                  <a:pt x="5300" y="31885"/>
                  <a:pt x="3891" y="45984"/>
                </a:cubicBezTo>
                <a:cubicBezTo>
                  <a:pt x="3385" y="51043"/>
                  <a:pt x="3634" y="56154"/>
                  <a:pt x="3243" y="61224"/>
                </a:cubicBezTo>
                <a:cubicBezTo>
                  <a:pt x="3118" y="62844"/>
                  <a:pt x="1635" y="65090"/>
                  <a:pt x="2918" y="66088"/>
                </a:cubicBezTo>
                <a:cubicBezTo>
                  <a:pt x="6851" y="69147"/>
                  <a:pt x="12877" y="66553"/>
                  <a:pt x="17834" y="67061"/>
                </a:cubicBezTo>
                <a:cubicBezTo>
                  <a:pt x="22382" y="67527"/>
                  <a:pt x="26883" y="68542"/>
                  <a:pt x="31453" y="68682"/>
                </a:cubicBezTo>
                <a:cubicBezTo>
                  <a:pt x="56843" y="69463"/>
                  <a:pt x="82251" y="69655"/>
                  <a:pt x="107653" y="69655"/>
                </a:cubicBezTo>
                <a:cubicBezTo>
                  <a:pt x="127324" y="69655"/>
                  <a:pt x="146996" y="69655"/>
                  <a:pt x="166667" y="69655"/>
                </a:cubicBezTo>
                <a:cubicBezTo>
                  <a:pt x="175872" y="69655"/>
                  <a:pt x="192100" y="74141"/>
                  <a:pt x="193905" y="65115"/>
                </a:cubicBezTo>
                <a:cubicBezTo>
                  <a:pt x="196535" y="51962"/>
                  <a:pt x="195526" y="38321"/>
                  <a:pt x="195526" y="24908"/>
                </a:cubicBezTo>
                <a:cubicBezTo>
                  <a:pt x="195526" y="19055"/>
                  <a:pt x="194229" y="13251"/>
                  <a:pt x="194229" y="7398"/>
                </a:cubicBezTo>
                <a:cubicBezTo>
                  <a:pt x="194229" y="5105"/>
                  <a:pt x="195533" y="856"/>
                  <a:pt x="193256" y="588"/>
                </a:cubicBezTo>
                <a:cubicBezTo>
                  <a:pt x="171487" y="-1973"/>
                  <a:pt x="149636" y="5100"/>
                  <a:pt x="127757" y="6425"/>
                </a:cubicBezTo>
                <a:cubicBezTo>
                  <a:pt x="85244" y="8999"/>
                  <a:pt x="42525" y="6003"/>
                  <a:pt x="0" y="8371"/>
                </a:cubicBezTo>
              </a:path>
            </a:pathLst>
          </a:custGeom>
          <a:noFill/>
          <a:ln cap="flat" cmpd="sng" w="9525">
            <a:solidFill>
              <a:srgbClr val="505670"/>
            </a:solidFill>
            <a:prstDash val="solid"/>
            <a:round/>
            <a:headEnd len="med" w="med" type="none"/>
            <a:tailEnd len="med" w="med" type="none"/>
          </a:ln>
        </p:spPr>
      </p:sp>
      <p:sp>
        <p:nvSpPr>
          <p:cNvPr id="288" name="Google Shape;288;p43"/>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44"/>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College &amp; Career Assessments</a:t>
            </a:r>
            <a:endParaRPr/>
          </a:p>
        </p:txBody>
      </p:sp>
      <p:sp>
        <p:nvSpPr>
          <p:cNvPr id="294" name="Google Shape;294;p44"/>
          <p:cNvSpPr txBox="1"/>
          <p:nvPr>
            <p:ph idx="1" type="body"/>
          </p:nvPr>
        </p:nvSpPr>
        <p:spPr>
          <a:xfrm>
            <a:off x="311700" y="1152475"/>
            <a:ext cx="8520600" cy="38979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sz="2000"/>
              <a:t>K</a:t>
            </a:r>
            <a:endParaRPr sz="2000"/>
          </a:p>
          <a:p>
            <a:pPr indent="-317500" lvl="1" marL="914400" rtl="0" algn="l">
              <a:spcBef>
                <a:spcPts val="0"/>
              </a:spcBef>
              <a:spcAft>
                <a:spcPts val="0"/>
              </a:spcAft>
              <a:buSzPts val="1400"/>
              <a:buChar char="○"/>
            </a:pPr>
            <a:r>
              <a:rPr lang="en" sz="1400" u="sng">
                <a:solidFill>
                  <a:schemeClr val="hlink"/>
                </a:solidFill>
                <a:hlinkClick r:id="rId3"/>
              </a:rPr>
              <a:t>Interests Lesson</a:t>
            </a:r>
            <a:r>
              <a:rPr lang="en" sz="1400"/>
              <a:t>; </a:t>
            </a:r>
            <a:r>
              <a:rPr lang="en" sz="1400" u="sng">
                <a:solidFill>
                  <a:schemeClr val="hlink"/>
                </a:solidFill>
                <a:hlinkClick r:id="rId4"/>
              </a:rPr>
              <a:t>Community Helper Picture Puzzles</a:t>
            </a:r>
            <a:r>
              <a:rPr lang="en" sz="1400"/>
              <a:t>;</a:t>
            </a:r>
            <a:r>
              <a:rPr lang="en" sz="1400"/>
              <a:t> </a:t>
            </a:r>
            <a:r>
              <a:rPr lang="en" sz="1400" u="sng">
                <a:solidFill>
                  <a:schemeClr val="hlink"/>
                </a:solidFill>
                <a:hlinkClick r:id="rId5"/>
              </a:rPr>
              <a:t>Interest Inventory</a:t>
            </a:r>
            <a:r>
              <a:rPr lang="en" sz="1400"/>
              <a:t> </a:t>
            </a:r>
            <a:endParaRPr sz="1400"/>
          </a:p>
          <a:p>
            <a:pPr indent="-381000" lvl="0" marL="457200" rtl="0" algn="l">
              <a:spcBef>
                <a:spcPts val="0"/>
              </a:spcBef>
              <a:spcAft>
                <a:spcPts val="0"/>
              </a:spcAft>
              <a:buSzPts val="2400"/>
              <a:buChar char="▧"/>
            </a:pPr>
            <a:r>
              <a:rPr lang="en" sz="2000"/>
              <a:t>1st</a:t>
            </a:r>
            <a:endParaRPr sz="2000"/>
          </a:p>
          <a:p>
            <a:pPr indent="-381000" lvl="1" marL="914400" rtl="0" algn="l">
              <a:spcBef>
                <a:spcPts val="0"/>
              </a:spcBef>
              <a:spcAft>
                <a:spcPts val="0"/>
              </a:spcAft>
              <a:buSzPts val="2400"/>
              <a:buChar char="○"/>
            </a:pPr>
            <a:r>
              <a:rPr lang="en" sz="1400" u="sng">
                <a:solidFill>
                  <a:schemeClr val="hlink"/>
                </a:solidFill>
                <a:hlinkClick r:id="rId6"/>
              </a:rPr>
              <a:t>Career Treasure Hunt</a:t>
            </a:r>
            <a:r>
              <a:rPr lang="en" sz="1800"/>
              <a:t> </a:t>
            </a:r>
            <a:endParaRPr sz="1800"/>
          </a:p>
          <a:p>
            <a:pPr indent="-381000" lvl="0" marL="457200" rtl="0" algn="l">
              <a:spcBef>
                <a:spcPts val="0"/>
              </a:spcBef>
              <a:spcAft>
                <a:spcPts val="0"/>
              </a:spcAft>
              <a:buSzPts val="2400"/>
              <a:buChar char="▧"/>
            </a:pPr>
            <a:r>
              <a:rPr lang="en" sz="2000"/>
              <a:t>2nd</a:t>
            </a:r>
            <a:endParaRPr sz="2000"/>
          </a:p>
          <a:p>
            <a:pPr indent="-317500" lvl="1" marL="914400" rtl="0" algn="l">
              <a:spcBef>
                <a:spcPts val="0"/>
              </a:spcBef>
              <a:spcAft>
                <a:spcPts val="0"/>
              </a:spcAft>
              <a:buSzPts val="1400"/>
              <a:buChar char="○"/>
            </a:pPr>
            <a:r>
              <a:rPr lang="en" sz="1400" u="sng">
                <a:solidFill>
                  <a:schemeClr val="hlink"/>
                </a:solidFill>
                <a:hlinkClick r:id="rId7"/>
              </a:rPr>
              <a:t>Paws in Jobland</a:t>
            </a:r>
            <a:r>
              <a:rPr lang="en" sz="1400"/>
              <a:t>; </a:t>
            </a:r>
            <a:r>
              <a:rPr lang="en" sz="1400" u="sng">
                <a:solidFill>
                  <a:schemeClr val="hlink"/>
                </a:solidFill>
                <a:hlinkClick r:id="rId8"/>
              </a:rPr>
              <a:t>Exploration Worksheet</a:t>
            </a:r>
            <a:endParaRPr sz="1400"/>
          </a:p>
          <a:p>
            <a:pPr indent="-381000" lvl="0" marL="457200" rtl="0" algn="l">
              <a:spcBef>
                <a:spcPts val="0"/>
              </a:spcBef>
              <a:spcAft>
                <a:spcPts val="0"/>
              </a:spcAft>
              <a:buSzPts val="2400"/>
              <a:buChar char="▧"/>
            </a:pPr>
            <a:r>
              <a:rPr lang="en" sz="2000"/>
              <a:t>3rd &amp; 4th</a:t>
            </a:r>
            <a:endParaRPr sz="2000"/>
          </a:p>
          <a:p>
            <a:pPr indent="-317500" lvl="1" marL="914400" rtl="0" algn="l">
              <a:spcBef>
                <a:spcPts val="0"/>
              </a:spcBef>
              <a:spcAft>
                <a:spcPts val="0"/>
              </a:spcAft>
              <a:buSzPts val="1400"/>
              <a:buChar char="○"/>
            </a:pPr>
            <a:r>
              <a:rPr lang="en" sz="1400" u="sng">
                <a:solidFill>
                  <a:schemeClr val="hlink"/>
                </a:solidFill>
                <a:hlinkClick r:id="rId9"/>
              </a:rPr>
              <a:t>Virginia Career View</a:t>
            </a:r>
            <a:r>
              <a:rPr lang="en" sz="1400"/>
              <a:t> ; </a:t>
            </a:r>
            <a:r>
              <a:rPr lang="en" sz="1400" u="sng">
                <a:solidFill>
                  <a:schemeClr val="hlink"/>
                </a:solidFill>
                <a:hlinkClick r:id="rId10"/>
              </a:rPr>
              <a:t>Career One Stop Videos</a:t>
            </a:r>
            <a:r>
              <a:rPr lang="en" sz="1400"/>
              <a:t>; </a:t>
            </a:r>
            <a:r>
              <a:rPr lang="en" sz="1400" u="sng">
                <a:solidFill>
                  <a:schemeClr val="hlink"/>
                </a:solidFill>
                <a:hlinkClick r:id="rId11"/>
              </a:rPr>
              <a:t>3rd Grade Exploration Worksheet</a:t>
            </a:r>
            <a:r>
              <a:rPr lang="en" sz="1400"/>
              <a:t>; </a:t>
            </a:r>
            <a:r>
              <a:rPr lang="en" sz="1400" u="sng">
                <a:solidFill>
                  <a:schemeClr val="hlink"/>
                </a:solidFill>
                <a:hlinkClick r:id="rId12"/>
              </a:rPr>
              <a:t>4th Grade Exploration Survey</a:t>
            </a:r>
            <a:endParaRPr sz="1400"/>
          </a:p>
          <a:p>
            <a:pPr indent="-381000" lvl="0" marL="457200" rtl="0" algn="l">
              <a:spcBef>
                <a:spcPts val="0"/>
              </a:spcBef>
              <a:spcAft>
                <a:spcPts val="0"/>
              </a:spcAft>
              <a:buSzPts val="2400"/>
              <a:buChar char="▧"/>
            </a:pPr>
            <a:r>
              <a:rPr lang="en" sz="2000"/>
              <a:t>5th </a:t>
            </a:r>
            <a:endParaRPr sz="2000"/>
          </a:p>
          <a:p>
            <a:pPr indent="-317500" lvl="1" marL="914400" rtl="0" algn="l">
              <a:spcBef>
                <a:spcPts val="0"/>
              </a:spcBef>
              <a:spcAft>
                <a:spcPts val="0"/>
              </a:spcAft>
              <a:buSzPts val="1400"/>
              <a:buChar char="○"/>
            </a:pPr>
            <a:r>
              <a:rPr lang="en" sz="1400"/>
              <a:t>What Would I Be Good At? Exploring Careers (Sunburst video available on Learn360) </a:t>
            </a:r>
            <a:r>
              <a:rPr lang="en" sz="1400" u="sng">
                <a:solidFill>
                  <a:schemeClr val="hlink"/>
                </a:solidFill>
                <a:hlinkClick r:id="rId13"/>
              </a:rPr>
              <a:t>Holland Quick Assessment</a:t>
            </a:r>
            <a:r>
              <a:rPr lang="en" sz="1400"/>
              <a:t>; </a:t>
            </a:r>
            <a:r>
              <a:rPr lang="en" sz="1400" u="sng">
                <a:solidFill>
                  <a:schemeClr val="hlink"/>
                </a:solidFill>
                <a:hlinkClick r:id="rId14"/>
              </a:rPr>
              <a:t>O*Net</a:t>
            </a:r>
            <a:r>
              <a:rPr lang="en" sz="1400"/>
              <a:t>; </a:t>
            </a:r>
            <a:r>
              <a:rPr lang="en" sz="1400" u="sng">
                <a:solidFill>
                  <a:schemeClr val="hlink"/>
                </a:solidFill>
                <a:hlinkClick r:id="rId15"/>
              </a:rPr>
              <a:t>Careers in the Military</a:t>
            </a:r>
            <a:r>
              <a:rPr lang="en" sz="1400"/>
              <a:t>; </a:t>
            </a:r>
            <a:r>
              <a:rPr lang="en" sz="1400" u="sng">
                <a:solidFill>
                  <a:schemeClr val="hlink"/>
                </a:solidFill>
                <a:hlinkClick r:id="rId16"/>
              </a:rPr>
              <a:t>Government &amp; Military Videos</a:t>
            </a:r>
            <a:r>
              <a:rPr lang="en" sz="1400"/>
              <a:t>; </a:t>
            </a:r>
            <a:r>
              <a:rPr lang="en" sz="1400" u="sng">
                <a:solidFill>
                  <a:schemeClr val="hlink"/>
                </a:solidFill>
                <a:hlinkClick r:id="rId17"/>
              </a:rPr>
              <a:t>Skilled Trades Careers</a:t>
            </a:r>
            <a:r>
              <a:rPr lang="en" sz="1400"/>
              <a:t> </a:t>
            </a:r>
            <a:endParaRPr sz="1400"/>
          </a:p>
          <a:p>
            <a:pPr indent="0" lvl="0" marL="0" rtl="0" algn="l">
              <a:spcBef>
                <a:spcPts val="60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298" name="Shape 298"/>
        <p:cNvGrpSpPr/>
        <p:nvPr/>
      </p:nvGrpSpPr>
      <p:grpSpPr>
        <a:xfrm>
          <a:off x="0" y="0"/>
          <a:ext cx="0" cy="0"/>
          <a:chOff x="0" y="0"/>
          <a:chExt cx="0" cy="0"/>
        </a:xfrm>
      </p:grpSpPr>
      <p:sp>
        <p:nvSpPr>
          <p:cNvPr id="299" name="Google Shape;299;p45"/>
          <p:cNvSpPr txBox="1"/>
          <p:nvPr>
            <p:ph idx="4294967295" type="ctrTitle"/>
          </p:nvPr>
        </p:nvSpPr>
        <p:spPr>
          <a:xfrm>
            <a:off x="1233750" y="1839104"/>
            <a:ext cx="6676500" cy="19815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chemeClr val="lt1"/>
                </a:solidFill>
              </a:rPr>
              <a:t>Outcomes of 5th Grade CCR Unit</a:t>
            </a:r>
            <a:endParaRPr b="1" sz="6000">
              <a:solidFill>
                <a:schemeClr val="lt1"/>
              </a:solidFill>
            </a:endParaRPr>
          </a:p>
        </p:txBody>
      </p:sp>
      <p:sp>
        <p:nvSpPr>
          <p:cNvPr id="300" name="Google Shape;300;p45"/>
          <p:cNvSpPr/>
          <p:nvPr/>
        </p:nvSpPr>
        <p:spPr>
          <a:xfrm>
            <a:off x="1214648" y="1583625"/>
            <a:ext cx="6463219" cy="2304438"/>
          </a:xfrm>
          <a:custGeom>
            <a:rect b="b" l="l" r="r" t="t"/>
            <a:pathLst>
              <a:path extrusionOk="0" h="68610" w="193177">
                <a:moveTo>
                  <a:pt x="0" y="9488"/>
                </a:moveTo>
                <a:cubicBezTo>
                  <a:pt x="1258" y="19869"/>
                  <a:pt x="3068" y="30192"/>
                  <a:pt x="3891" y="40616"/>
                </a:cubicBezTo>
                <a:cubicBezTo>
                  <a:pt x="4487" y="48159"/>
                  <a:pt x="182" y="56547"/>
                  <a:pt x="3567" y="63314"/>
                </a:cubicBezTo>
                <a:cubicBezTo>
                  <a:pt x="4874" y="65926"/>
                  <a:pt x="9402" y="63638"/>
                  <a:pt x="12322" y="63638"/>
                </a:cubicBezTo>
                <a:cubicBezTo>
                  <a:pt x="21833" y="63638"/>
                  <a:pt x="31346" y="63485"/>
                  <a:pt x="40856" y="63638"/>
                </a:cubicBezTo>
                <a:cubicBezTo>
                  <a:pt x="63900" y="64009"/>
                  <a:pt x="86876" y="66657"/>
                  <a:pt x="109922" y="66881"/>
                </a:cubicBezTo>
                <a:cubicBezTo>
                  <a:pt x="127332" y="67050"/>
                  <a:pt x="144724" y="68044"/>
                  <a:pt x="162128" y="68502"/>
                </a:cubicBezTo>
                <a:cubicBezTo>
                  <a:pt x="170351" y="68718"/>
                  <a:pt x="178584" y="67998"/>
                  <a:pt x="186771" y="67205"/>
                </a:cubicBezTo>
                <a:cubicBezTo>
                  <a:pt x="188311" y="67056"/>
                  <a:pt x="191162" y="67772"/>
                  <a:pt x="191311" y="66232"/>
                </a:cubicBezTo>
                <a:cubicBezTo>
                  <a:pt x="192717" y="51707"/>
                  <a:pt x="189692" y="37019"/>
                  <a:pt x="190662" y="22458"/>
                </a:cubicBezTo>
                <a:cubicBezTo>
                  <a:pt x="191115" y="15664"/>
                  <a:pt x="196037" y="6211"/>
                  <a:pt x="190662" y="2030"/>
                </a:cubicBezTo>
                <a:cubicBezTo>
                  <a:pt x="185541" y="-1954"/>
                  <a:pt x="177696" y="1381"/>
                  <a:pt x="171207" y="1381"/>
                </a:cubicBezTo>
                <a:cubicBezTo>
                  <a:pt x="155624" y="1381"/>
                  <a:pt x="140081" y="2960"/>
                  <a:pt x="124514" y="3651"/>
                </a:cubicBezTo>
                <a:cubicBezTo>
                  <a:pt x="83458" y="5474"/>
                  <a:pt x="42393" y="7866"/>
                  <a:pt x="1297" y="7866"/>
                </a:cubicBezTo>
              </a:path>
            </a:pathLst>
          </a:custGeom>
          <a:noFill/>
          <a:ln cap="flat" cmpd="sng" w="9525">
            <a:solidFill>
              <a:srgbClr val="505670"/>
            </a:solidFill>
            <a:prstDash val="solid"/>
            <a:round/>
            <a:headEnd len="med" w="med" type="none"/>
            <a:tailEnd len="med" w="med" type="none"/>
          </a:ln>
        </p:spPr>
      </p:sp>
      <p:sp>
        <p:nvSpPr>
          <p:cNvPr id="301" name="Google Shape;301;p45"/>
          <p:cNvSpPr/>
          <p:nvPr/>
        </p:nvSpPr>
        <p:spPr>
          <a:xfrm>
            <a:off x="974724" y="1604575"/>
            <a:ext cx="6957950" cy="2365941"/>
          </a:xfrm>
          <a:custGeom>
            <a:rect b="b" l="l" r="r" t="t"/>
            <a:pathLst>
              <a:path extrusionOk="0" h="70773" w="195778">
                <a:moveTo>
                  <a:pt x="2270" y="3507"/>
                </a:moveTo>
                <a:cubicBezTo>
                  <a:pt x="4760" y="17456"/>
                  <a:pt x="5300" y="31885"/>
                  <a:pt x="3891" y="45984"/>
                </a:cubicBezTo>
                <a:cubicBezTo>
                  <a:pt x="3385" y="51043"/>
                  <a:pt x="3634" y="56154"/>
                  <a:pt x="3243" y="61224"/>
                </a:cubicBezTo>
                <a:cubicBezTo>
                  <a:pt x="3118" y="62844"/>
                  <a:pt x="1635" y="65090"/>
                  <a:pt x="2918" y="66088"/>
                </a:cubicBezTo>
                <a:cubicBezTo>
                  <a:pt x="6851" y="69147"/>
                  <a:pt x="12877" y="66553"/>
                  <a:pt x="17834" y="67061"/>
                </a:cubicBezTo>
                <a:cubicBezTo>
                  <a:pt x="22382" y="67527"/>
                  <a:pt x="26883" y="68542"/>
                  <a:pt x="31453" y="68682"/>
                </a:cubicBezTo>
                <a:cubicBezTo>
                  <a:pt x="56843" y="69463"/>
                  <a:pt x="82251" y="69655"/>
                  <a:pt x="107653" y="69655"/>
                </a:cubicBezTo>
                <a:cubicBezTo>
                  <a:pt x="127324" y="69655"/>
                  <a:pt x="146996" y="69655"/>
                  <a:pt x="166667" y="69655"/>
                </a:cubicBezTo>
                <a:cubicBezTo>
                  <a:pt x="175872" y="69655"/>
                  <a:pt x="192100" y="74141"/>
                  <a:pt x="193905" y="65115"/>
                </a:cubicBezTo>
                <a:cubicBezTo>
                  <a:pt x="196535" y="51962"/>
                  <a:pt x="195526" y="38321"/>
                  <a:pt x="195526" y="24908"/>
                </a:cubicBezTo>
                <a:cubicBezTo>
                  <a:pt x="195526" y="19055"/>
                  <a:pt x="194229" y="13251"/>
                  <a:pt x="194229" y="7398"/>
                </a:cubicBezTo>
                <a:cubicBezTo>
                  <a:pt x="194229" y="5105"/>
                  <a:pt x="195533" y="856"/>
                  <a:pt x="193256" y="588"/>
                </a:cubicBezTo>
                <a:cubicBezTo>
                  <a:pt x="171487" y="-1973"/>
                  <a:pt x="149636" y="5100"/>
                  <a:pt x="127757" y="6425"/>
                </a:cubicBezTo>
                <a:cubicBezTo>
                  <a:pt x="85244" y="8999"/>
                  <a:pt x="42525" y="6003"/>
                  <a:pt x="0" y="8371"/>
                </a:cubicBezTo>
              </a:path>
            </a:pathLst>
          </a:custGeom>
          <a:noFill/>
          <a:ln cap="flat" cmpd="sng" w="9525">
            <a:solidFill>
              <a:srgbClr val="505670"/>
            </a:solidFill>
            <a:prstDash val="solid"/>
            <a:round/>
            <a:headEnd len="med" w="med" type="none"/>
            <a:tailEnd len="med" w="med" type="none"/>
          </a:ln>
        </p:spPr>
      </p:sp>
      <p:sp>
        <p:nvSpPr>
          <p:cNvPr id="302" name="Google Shape;302;p45"/>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6"/>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Outcomes</a:t>
            </a:r>
            <a:endParaRPr/>
          </a:p>
        </p:txBody>
      </p:sp>
      <p:sp>
        <p:nvSpPr>
          <p:cNvPr id="308" name="Google Shape;308;p46"/>
          <p:cNvSpPr txBox="1"/>
          <p:nvPr>
            <p:ph idx="1" type="body"/>
          </p:nvPr>
        </p:nvSpPr>
        <p:spPr>
          <a:xfrm>
            <a:off x="311700" y="1152475"/>
            <a:ext cx="3512700" cy="3416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5th Grade CCR Unit </a:t>
            </a:r>
            <a:endParaRPr/>
          </a:p>
          <a:p>
            <a:pPr indent="-342900" lvl="0" marL="457200" rtl="0" algn="l">
              <a:spcBef>
                <a:spcPts val="600"/>
              </a:spcBef>
              <a:spcAft>
                <a:spcPts val="0"/>
              </a:spcAft>
              <a:buSzPts val="1800"/>
              <a:buChar char="▧"/>
            </a:pPr>
            <a:r>
              <a:rPr lang="en" sz="1800" u="sng">
                <a:solidFill>
                  <a:schemeClr val="hlink"/>
                </a:solidFill>
                <a:hlinkClick r:id="rId3"/>
              </a:rPr>
              <a:t>Pre-/Post-Assessment</a:t>
            </a:r>
            <a:endParaRPr sz="1800"/>
          </a:p>
          <a:p>
            <a:pPr indent="-381000" lvl="1" marL="914400" rtl="0" algn="l">
              <a:spcBef>
                <a:spcPts val="0"/>
              </a:spcBef>
              <a:spcAft>
                <a:spcPts val="0"/>
              </a:spcAft>
              <a:buSzPts val="2400"/>
              <a:buChar char="○"/>
            </a:pPr>
            <a:r>
              <a:rPr lang="en" sz="1100">
                <a:solidFill>
                  <a:srgbClr val="222222"/>
                </a:solidFill>
                <a:highlight>
                  <a:schemeClr val="lt1"/>
                </a:highlight>
              </a:rPr>
              <a:t>adapted from ASCA article:    </a:t>
            </a:r>
            <a:r>
              <a:rPr lang="en" sz="1100" u="sng">
                <a:solidFill>
                  <a:schemeClr val="accent5"/>
                </a:solidFill>
                <a:highlight>
                  <a:schemeClr val="lt1"/>
                </a:highlight>
                <a:hlinkClick r:id="rId4"/>
              </a:rPr>
              <a:t>Operation Occupation</a:t>
            </a:r>
            <a:endParaRPr/>
          </a:p>
          <a:p>
            <a:pPr indent="0" lvl="0" marL="0" rtl="0" algn="l">
              <a:spcBef>
                <a:spcPts val="600"/>
              </a:spcBef>
              <a:spcAft>
                <a:spcPts val="0"/>
              </a:spcAft>
              <a:buNone/>
            </a:pPr>
            <a:r>
              <a:t/>
            </a:r>
            <a:endParaRPr/>
          </a:p>
        </p:txBody>
      </p:sp>
      <p:sp>
        <p:nvSpPr>
          <p:cNvPr id="309" name="Google Shape;309;p46"/>
          <p:cNvSpPr txBox="1"/>
          <p:nvPr/>
        </p:nvSpPr>
        <p:spPr>
          <a:xfrm>
            <a:off x="4138800" y="4436850"/>
            <a:ext cx="4348800" cy="6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Varela Round"/>
                <a:ea typeface="Varela Round"/>
                <a:cs typeface="Varela Round"/>
                <a:sym typeface="Varela Round"/>
              </a:rPr>
              <a:t>12 students showed growth in their desire for postsecondary ed. They went from neutral/no desire to agree/strongly agree!</a:t>
            </a:r>
            <a:endParaRPr>
              <a:solidFill>
                <a:schemeClr val="dk1"/>
              </a:solidFill>
              <a:latin typeface="Varela Round"/>
              <a:ea typeface="Varela Round"/>
              <a:cs typeface="Varela Round"/>
              <a:sym typeface="Varela Round"/>
            </a:endParaRPr>
          </a:p>
        </p:txBody>
      </p:sp>
      <p:pic>
        <p:nvPicPr>
          <p:cNvPr id="310" name="Google Shape;310;p46" title="Chart"/>
          <p:cNvPicPr preferRelativeResize="0"/>
          <p:nvPr/>
        </p:nvPicPr>
        <p:blipFill>
          <a:blip r:embed="rId5">
            <a:alphaModFix/>
          </a:blip>
          <a:stretch>
            <a:fillRect/>
          </a:stretch>
        </p:blipFill>
        <p:spPr>
          <a:xfrm>
            <a:off x="3671778" y="1315049"/>
            <a:ext cx="4724496" cy="2921324"/>
          </a:xfrm>
          <a:prstGeom prst="rect">
            <a:avLst/>
          </a:prstGeom>
          <a:noFill/>
          <a:ln cap="flat" cmpd="sng" w="38100">
            <a:solidFill>
              <a:schemeClr val="dk2"/>
            </a:solidFill>
            <a:prstDash val="solid"/>
            <a:round/>
            <a:headEnd len="sm" w="sm" type="none"/>
            <a:tailEnd len="sm" w="sm" type="none"/>
          </a:ln>
        </p:spPr>
      </p:pic>
      <p:sp>
        <p:nvSpPr>
          <p:cNvPr id="311" name="Google Shape;311;p46"/>
          <p:cNvSpPr/>
          <p:nvPr/>
        </p:nvSpPr>
        <p:spPr>
          <a:xfrm>
            <a:off x="4948575" y="4031850"/>
            <a:ext cx="352500" cy="442500"/>
          </a:xfrm>
          <a:prstGeom prst="upArrow">
            <a:avLst>
              <a:gd fmla="val 50000" name="adj1"/>
              <a:gd fmla="val 50000" name="adj2"/>
            </a:avLst>
          </a:prstGeom>
          <a:solidFill>
            <a:schemeClr val="lt2"/>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accent5"/>
        </a:solidFill>
      </p:bgPr>
    </p:bg>
    <p:spTree>
      <p:nvGrpSpPr>
        <p:cNvPr id="315" name="Shape 315"/>
        <p:cNvGrpSpPr/>
        <p:nvPr/>
      </p:nvGrpSpPr>
      <p:grpSpPr>
        <a:xfrm>
          <a:off x="0" y="0"/>
          <a:ext cx="0" cy="0"/>
          <a:chOff x="0" y="0"/>
          <a:chExt cx="0" cy="0"/>
        </a:xfrm>
      </p:grpSpPr>
      <p:sp>
        <p:nvSpPr>
          <p:cNvPr id="316" name="Google Shape;316;p47"/>
          <p:cNvSpPr txBox="1"/>
          <p:nvPr>
            <p:ph idx="4294967295" type="ctrTitle"/>
          </p:nvPr>
        </p:nvSpPr>
        <p:spPr>
          <a:xfrm>
            <a:off x="1233750" y="1839104"/>
            <a:ext cx="6676500" cy="19815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 sz="6000">
                <a:solidFill>
                  <a:schemeClr val="lt1"/>
                </a:solidFill>
              </a:rPr>
              <a:t>Small Group CCR Intervention</a:t>
            </a:r>
            <a:endParaRPr b="1" sz="6000">
              <a:solidFill>
                <a:schemeClr val="lt1"/>
              </a:solidFill>
            </a:endParaRPr>
          </a:p>
        </p:txBody>
      </p:sp>
      <p:sp>
        <p:nvSpPr>
          <p:cNvPr id="317" name="Google Shape;317;p47"/>
          <p:cNvSpPr/>
          <p:nvPr/>
        </p:nvSpPr>
        <p:spPr>
          <a:xfrm>
            <a:off x="1214648" y="1583625"/>
            <a:ext cx="6463219" cy="2304438"/>
          </a:xfrm>
          <a:custGeom>
            <a:rect b="b" l="l" r="r" t="t"/>
            <a:pathLst>
              <a:path extrusionOk="0" h="68610" w="193177">
                <a:moveTo>
                  <a:pt x="0" y="9488"/>
                </a:moveTo>
                <a:cubicBezTo>
                  <a:pt x="1258" y="19869"/>
                  <a:pt x="3068" y="30192"/>
                  <a:pt x="3891" y="40616"/>
                </a:cubicBezTo>
                <a:cubicBezTo>
                  <a:pt x="4487" y="48159"/>
                  <a:pt x="182" y="56547"/>
                  <a:pt x="3567" y="63314"/>
                </a:cubicBezTo>
                <a:cubicBezTo>
                  <a:pt x="4874" y="65926"/>
                  <a:pt x="9402" y="63638"/>
                  <a:pt x="12322" y="63638"/>
                </a:cubicBezTo>
                <a:cubicBezTo>
                  <a:pt x="21833" y="63638"/>
                  <a:pt x="31346" y="63485"/>
                  <a:pt x="40856" y="63638"/>
                </a:cubicBezTo>
                <a:cubicBezTo>
                  <a:pt x="63900" y="64009"/>
                  <a:pt x="86876" y="66657"/>
                  <a:pt x="109922" y="66881"/>
                </a:cubicBezTo>
                <a:cubicBezTo>
                  <a:pt x="127332" y="67050"/>
                  <a:pt x="144724" y="68044"/>
                  <a:pt x="162128" y="68502"/>
                </a:cubicBezTo>
                <a:cubicBezTo>
                  <a:pt x="170351" y="68718"/>
                  <a:pt x="178584" y="67998"/>
                  <a:pt x="186771" y="67205"/>
                </a:cubicBezTo>
                <a:cubicBezTo>
                  <a:pt x="188311" y="67056"/>
                  <a:pt x="191162" y="67772"/>
                  <a:pt x="191311" y="66232"/>
                </a:cubicBezTo>
                <a:cubicBezTo>
                  <a:pt x="192717" y="51707"/>
                  <a:pt x="189692" y="37019"/>
                  <a:pt x="190662" y="22458"/>
                </a:cubicBezTo>
                <a:cubicBezTo>
                  <a:pt x="191115" y="15664"/>
                  <a:pt x="196037" y="6211"/>
                  <a:pt x="190662" y="2030"/>
                </a:cubicBezTo>
                <a:cubicBezTo>
                  <a:pt x="185541" y="-1954"/>
                  <a:pt x="177696" y="1381"/>
                  <a:pt x="171207" y="1381"/>
                </a:cubicBezTo>
                <a:cubicBezTo>
                  <a:pt x="155624" y="1381"/>
                  <a:pt x="140081" y="2960"/>
                  <a:pt x="124514" y="3651"/>
                </a:cubicBezTo>
                <a:cubicBezTo>
                  <a:pt x="83458" y="5474"/>
                  <a:pt x="42393" y="7866"/>
                  <a:pt x="1297" y="7866"/>
                </a:cubicBezTo>
              </a:path>
            </a:pathLst>
          </a:custGeom>
          <a:noFill/>
          <a:ln cap="flat" cmpd="sng" w="9525">
            <a:solidFill>
              <a:srgbClr val="505670"/>
            </a:solidFill>
            <a:prstDash val="solid"/>
            <a:round/>
            <a:headEnd len="med" w="med" type="none"/>
            <a:tailEnd len="med" w="med" type="none"/>
          </a:ln>
        </p:spPr>
      </p:sp>
      <p:sp>
        <p:nvSpPr>
          <p:cNvPr id="318" name="Google Shape;318;p47"/>
          <p:cNvSpPr/>
          <p:nvPr/>
        </p:nvSpPr>
        <p:spPr>
          <a:xfrm>
            <a:off x="974724" y="1604575"/>
            <a:ext cx="6957950" cy="2365941"/>
          </a:xfrm>
          <a:custGeom>
            <a:rect b="b" l="l" r="r" t="t"/>
            <a:pathLst>
              <a:path extrusionOk="0" h="70773" w="195778">
                <a:moveTo>
                  <a:pt x="2270" y="3507"/>
                </a:moveTo>
                <a:cubicBezTo>
                  <a:pt x="4760" y="17456"/>
                  <a:pt x="5300" y="31885"/>
                  <a:pt x="3891" y="45984"/>
                </a:cubicBezTo>
                <a:cubicBezTo>
                  <a:pt x="3385" y="51043"/>
                  <a:pt x="3634" y="56154"/>
                  <a:pt x="3243" y="61224"/>
                </a:cubicBezTo>
                <a:cubicBezTo>
                  <a:pt x="3118" y="62844"/>
                  <a:pt x="1635" y="65090"/>
                  <a:pt x="2918" y="66088"/>
                </a:cubicBezTo>
                <a:cubicBezTo>
                  <a:pt x="6851" y="69147"/>
                  <a:pt x="12877" y="66553"/>
                  <a:pt x="17834" y="67061"/>
                </a:cubicBezTo>
                <a:cubicBezTo>
                  <a:pt x="22382" y="67527"/>
                  <a:pt x="26883" y="68542"/>
                  <a:pt x="31453" y="68682"/>
                </a:cubicBezTo>
                <a:cubicBezTo>
                  <a:pt x="56843" y="69463"/>
                  <a:pt x="82251" y="69655"/>
                  <a:pt x="107653" y="69655"/>
                </a:cubicBezTo>
                <a:cubicBezTo>
                  <a:pt x="127324" y="69655"/>
                  <a:pt x="146996" y="69655"/>
                  <a:pt x="166667" y="69655"/>
                </a:cubicBezTo>
                <a:cubicBezTo>
                  <a:pt x="175872" y="69655"/>
                  <a:pt x="192100" y="74141"/>
                  <a:pt x="193905" y="65115"/>
                </a:cubicBezTo>
                <a:cubicBezTo>
                  <a:pt x="196535" y="51962"/>
                  <a:pt x="195526" y="38321"/>
                  <a:pt x="195526" y="24908"/>
                </a:cubicBezTo>
                <a:cubicBezTo>
                  <a:pt x="195526" y="19055"/>
                  <a:pt x="194229" y="13251"/>
                  <a:pt x="194229" y="7398"/>
                </a:cubicBezTo>
                <a:cubicBezTo>
                  <a:pt x="194229" y="5105"/>
                  <a:pt x="195533" y="856"/>
                  <a:pt x="193256" y="588"/>
                </a:cubicBezTo>
                <a:cubicBezTo>
                  <a:pt x="171487" y="-1973"/>
                  <a:pt x="149636" y="5100"/>
                  <a:pt x="127757" y="6425"/>
                </a:cubicBezTo>
                <a:cubicBezTo>
                  <a:pt x="85244" y="8999"/>
                  <a:pt x="42525" y="6003"/>
                  <a:pt x="0" y="8371"/>
                </a:cubicBezTo>
              </a:path>
            </a:pathLst>
          </a:custGeom>
          <a:noFill/>
          <a:ln cap="flat" cmpd="sng" w="9525">
            <a:solidFill>
              <a:srgbClr val="505670"/>
            </a:solidFill>
            <a:prstDash val="solid"/>
            <a:round/>
            <a:headEnd len="med" w="med" type="none"/>
            <a:tailEnd len="med" w="med" type="none"/>
          </a:ln>
        </p:spPr>
      </p:sp>
      <p:sp>
        <p:nvSpPr>
          <p:cNvPr id="319" name="Google Shape;319;p47"/>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Small Group CCR Intervention</a:t>
            </a:r>
            <a:endParaRPr/>
          </a:p>
        </p:txBody>
      </p:sp>
      <p:sp>
        <p:nvSpPr>
          <p:cNvPr id="325" name="Google Shape;325;p48"/>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5th grade students selected based on:</a:t>
            </a:r>
            <a:endParaRPr sz="1800"/>
          </a:p>
          <a:p>
            <a:pPr indent="-342900" lvl="0" marL="457200" rtl="0" algn="l">
              <a:spcBef>
                <a:spcPts val="600"/>
              </a:spcBef>
              <a:spcAft>
                <a:spcPts val="0"/>
              </a:spcAft>
              <a:buSzPts val="1800"/>
              <a:buChar char="▧"/>
            </a:pPr>
            <a:r>
              <a:rPr lang="en" sz="1800"/>
              <a:t>Data from whole class pre-test</a:t>
            </a:r>
            <a:endParaRPr sz="1800"/>
          </a:p>
          <a:p>
            <a:pPr indent="-342900" lvl="0" marL="457200" rtl="0" algn="l">
              <a:spcBef>
                <a:spcPts val="0"/>
              </a:spcBef>
              <a:spcAft>
                <a:spcPts val="0"/>
              </a:spcAft>
              <a:buSzPts val="1800"/>
              <a:buChar char="▧"/>
            </a:pPr>
            <a:r>
              <a:rPr lang="en" sz="1800"/>
              <a:t>Measures of engagement (behavior, attendance)</a:t>
            </a:r>
            <a:endParaRPr sz="1800"/>
          </a:p>
          <a:p>
            <a:pPr indent="-342900" lvl="0" marL="457200" rtl="0" algn="l">
              <a:spcBef>
                <a:spcPts val="0"/>
              </a:spcBef>
              <a:spcAft>
                <a:spcPts val="0"/>
              </a:spcAft>
              <a:buSzPts val="1800"/>
              <a:buChar char="▧"/>
            </a:pPr>
            <a:r>
              <a:rPr lang="en" sz="1800"/>
              <a:t>Subgroup status</a:t>
            </a:r>
            <a:endParaRPr sz="1800"/>
          </a:p>
          <a:p>
            <a:pPr indent="-342900" lvl="0" marL="457200" rtl="0" algn="l">
              <a:spcBef>
                <a:spcPts val="0"/>
              </a:spcBef>
              <a:spcAft>
                <a:spcPts val="0"/>
              </a:spcAft>
              <a:buSzPts val="1800"/>
              <a:buChar char="▧"/>
            </a:pPr>
            <a:r>
              <a:rPr lang="en" sz="1800"/>
              <a:t>4 students</a:t>
            </a:r>
            <a:endParaRPr sz="1800"/>
          </a:p>
          <a:p>
            <a:pPr indent="-342900" lvl="1" marL="914400" rtl="0" algn="l">
              <a:spcBef>
                <a:spcPts val="0"/>
              </a:spcBef>
              <a:spcAft>
                <a:spcPts val="0"/>
              </a:spcAft>
              <a:buSzPts val="1800"/>
              <a:buChar char="○"/>
            </a:pPr>
            <a:r>
              <a:rPr lang="en" sz="1800"/>
              <a:t>1 white, 2 Hispanic/Latino, 1 Black/African American</a:t>
            </a:r>
            <a:endParaRPr sz="1800"/>
          </a:p>
          <a:p>
            <a:pPr indent="-342900" lvl="1" marL="914400" rtl="0" algn="l">
              <a:spcBef>
                <a:spcPts val="0"/>
              </a:spcBef>
              <a:spcAft>
                <a:spcPts val="0"/>
              </a:spcAft>
              <a:buSzPts val="1800"/>
              <a:buChar char="○"/>
            </a:pPr>
            <a:r>
              <a:rPr lang="en" sz="1800"/>
              <a:t>English Learners - 3</a:t>
            </a:r>
            <a:endParaRPr sz="1800"/>
          </a:p>
          <a:p>
            <a:pPr indent="-342900" lvl="1" marL="914400" rtl="0" algn="l">
              <a:spcBef>
                <a:spcPts val="0"/>
              </a:spcBef>
              <a:spcAft>
                <a:spcPts val="0"/>
              </a:spcAft>
              <a:buSzPts val="1800"/>
              <a:buChar char="○"/>
            </a:pPr>
            <a:r>
              <a:rPr lang="en" sz="1800"/>
              <a:t>IEP - 1</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49"/>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Small Group Plans</a:t>
            </a:r>
            <a:endParaRPr/>
          </a:p>
        </p:txBody>
      </p:sp>
      <p:sp>
        <p:nvSpPr>
          <p:cNvPr id="331" name="Google Shape;331;p49"/>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Activities based on Possible Selves Theory</a:t>
            </a:r>
            <a:endParaRPr sz="1800"/>
          </a:p>
          <a:p>
            <a:pPr indent="-342900" lvl="0" marL="457200" rtl="0" algn="l">
              <a:spcBef>
                <a:spcPts val="600"/>
              </a:spcBef>
              <a:spcAft>
                <a:spcPts val="0"/>
              </a:spcAft>
              <a:buSzPts val="1800"/>
              <a:buChar char="▧"/>
            </a:pPr>
            <a:r>
              <a:rPr lang="en" sz="1800" u="sng">
                <a:solidFill>
                  <a:schemeClr val="hlink"/>
                </a:solidFill>
                <a:hlinkClick r:id="rId4"/>
              </a:rPr>
              <a:t>Research on Possible Selves</a:t>
            </a:r>
            <a:endParaRPr sz="1800"/>
          </a:p>
          <a:p>
            <a:pPr indent="-342900" lvl="0" marL="457200" rtl="0" algn="l">
              <a:spcBef>
                <a:spcPts val="0"/>
              </a:spcBef>
              <a:spcAft>
                <a:spcPts val="0"/>
              </a:spcAft>
              <a:buSzPts val="1800"/>
              <a:buChar char="▧"/>
            </a:pPr>
            <a:r>
              <a:rPr lang="en" sz="1800" u="sng">
                <a:solidFill>
                  <a:schemeClr val="hlink"/>
                </a:solidFill>
                <a:hlinkClick r:id="rId5"/>
              </a:rPr>
              <a:t>Small Group Plans</a:t>
            </a:r>
            <a:endParaRPr sz="1800"/>
          </a:p>
          <a:p>
            <a:pPr indent="-342900" lvl="1" marL="914400" rtl="0" algn="l">
              <a:spcBef>
                <a:spcPts val="0"/>
              </a:spcBef>
              <a:spcAft>
                <a:spcPts val="0"/>
              </a:spcAft>
              <a:buSzPts val="1800"/>
              <a:buChar char="○"/>
            </a:pPr>
            <a:r>
              <a:rPr lang="en" sz="1800"/>
              <a:t>Define possible selves (both hoped for, and feared)</a:t>
            </a:r>
            <a:endParaRPr sz="1800"/>
          </a:p>
          <a:p>
            <a:pPr indent="-342900" lvl="1" marL="914400" rtl="0" algn="l">
              <a:spcBef>
                <a:spcPts val="0"/>
              </a:spcBef>
              <a:spcAft>
                <a:spcPts val="0"/>
              </a:spcAft>
              <a:buSzPts val="1800"/>
              <a:buChar char="○"/>
            </a:pPr>
            <a:r>
              <a:rPr lang="en" sz="1800"/>
              <a:t>Choose pictures of adults in various domains (work, family, lifestyle)</a:t>
            </a:r>
            <a:endParaRPr sz="1800"/>
          </a:p>
          <a:p>
            <a:pPr indent="-342900" lvl="1" marL="914400" rtl="0" algn="l">
              <a:spcBef>
                <a:spcPts val="0"/>
              </a:spcBef>
              <a:spcAft>
                <a:spcPts val="0"/>
              </a:spcAft>
              <a:buSzPts val="1800"/>
              <a:buChar char="○"/>
            </a:pPr>
            <a:r>
              <a:rPr lang="en" sz="1800"/>
              <a:t>Categorize pictures by hoped for and feared</a:t>
            </a:r>
            <a:endParaRPr sz="1800"/>
          </a:p>
          <a:p>
            <a:pPr indent="-342900" lvl="1" marL="914400" rtl="0" algn="l">
              <a:spcBef>
                <a:spcPts val="0"/>
              </a:spcBef>
              <a:spcAft>
                <a:spcPts val="0"/>
              </a:spcAft>
              <a:buSzPts val="1800"/>
              <a:buChar char="○"/>
            </a:pPr>
            <a:r>
              <a:rPr lang="en" sz="1800"/>
              <a:t>Draw personal timeline into future</a:t>
            </a:r>
            <a:endParaRPr sz="1800"/>
          </a:p>
          <a:p>
            <a:pPr indent="-342900" lvl="1" marL="914400" rtl="0" algn="l">
              <a:spcBef>
                <a:spcPts val="0"/>
              </a:spcBef>
              <a:spcAft>
                <a:spcPts val="0"/>
              </a:spcAft>
              <a:buSzPts val="1800"/>
              <a:buChar char="○"/>
            </a:pPr>
            <a:r>
              <a:rPr lang="en" sz="1800"/>
              <a:t>Map of next year/strategies/helpers</a:t>
            </a:r>
            <a:endParaRPr sz="1800"/>
          </a:p>
          <a:p>
            <a:pPr indent="0" lvl="0" marL="0" rtl="0" algn="l">
              <a:spcBef>
                <a:spcPts val="600"/>
              </a:spcBef>
              <a:spcAft>
                <a:spcPts val="0"/>
              </a:spcAft>
              <a:buNone/>
            </a:pPr>
            <a:r>
              <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50"/>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Outcomes of </a:t>
            </a:r>
            <a:r>
              <a:rPr lang="en" u="sng">
                <a:solidFill>
                  <a:schemeClr val="hlink"/>
                </a:solidFill>
                <a:hlinkClick r:id="rId4"/>
              </a:rPr>
              <a:t>Small Group CCR Intervention</a:t>
            </a:r>
            <a:endParaRPr/>
          </a:p>
        </p:txBody>
      </p:sp>
      <p:sp>
        <p:nvSpPr>
          <p:cNvPr id="337" name="Google Shape;337;p50"/>
          <p:cNvSpPr txBox="1"/>
          <p:nvPr/>
        </p:nvSpPr>
        <p:spPr>
          <a:xfrm>
            <a:off x="6493100" y="1229675"/>
            <a:ext cx="2403000" cy="3265800"/>
          </a:xfrm>
          <a:prstGeom prst="rect">
            <a:avLst/>
          </a:prstGeom>
          <a:noFill/>
          <a:ln cap="flat" cmpd="sng" w="381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Varela Round"/>
                <a:ea typeface="Varela Round"/>
                <a:cs typeface="Varela Round"/>
                <a:sym typeface="Varela Round"/>
              </a:rPr>
              <a:t>Outcome Data:</a:t>
            </a:r>
            <a:endParaRPr>
              <a:solidFill>
                <a:schemeClr val="dk1"/>
              </a:solidFill>
              <a:latin typeface="Varela Round"/>
              <a:ea typeface="Varela Round"/>
              <a:cs typeface="Varela Round"/>
              <a:sym typeface="Varela Round"/>
            </a:endParaRPr>
          </a:p>
          <a:p>
            <a:pPr indent="0" lvl="0" marL="0" rtl="0" algn="l">
              <a:spcBef>
                <a:spcPts val="0"/>
              </a:spcBef>
              <a:spcAft>
                <a:spcPts val="0"/>
              </a:spcAft>
              <a:buNone/>
            </a:pPr>
            <a:r>
              <a:rPr lang="en">
                <a:solidFill>
                  <a:schemeClr val="dk1"/>
                </a:solidFill>
                <a:latin typeface="Varela Round"/>
                <a:ea typeface="Varela Round"/>
                <a:cs typeface="Varela Round"/>
                <a:sym typeface="Varela Round"/>
              </a:rPr>
              <a:t>Attendance - no impact</a:t>
            </a:r>
            <a:endParaRPr>
              <a:solidFill>
                <a:schemeClr val="dk1"/>
              </a:solidFill>
              <a:latin typeface="Varela Round"/>
              <a:ea typeface="Varela Round"/>
              <a:cs typeface="Varela Round"/>
              <a:sym typeface="Varela Round"/>
            </a:endParaRPr>
          </a:p>
          <a:p>
            <a:pPr indent="0" lvl="0" marL="0" rtl="0" algn="l">
              <a:spcBef>
                <a:spcPts val="0"/>
              </a:spcBef>
              <a:spcAft>
                <a:spcPts val="0"/>
              </a:spcAft>
              <a:buNone/>
            </a:pPr>
            <a:r>
              <a:rPr lang="en">
                <a:solidFill>
                  <a:schemeClr val="dk1"/>
                </a:solidFill>
                <a:latin typeface="Varela Round"/>
                <a:ea typeface="Varela Round"/>
                <a:cs typeface="Varela Round"/>
                <a:sym typeface="Varela Round"/>
              </a:rPr>
              <a:t>Behavior - no impact</a:t>
            </a:r>
            <a:endParaRPr>
              <a:solidFill>
                <a:schemeClr val="dk1"/>
              </a:solidFill>
              <a:latin typeface="Varela Round"/>
              <a:ea typeface="Varela Round"/>
              <a:cs typeface="Varela Round"/>
              <a:sym typeface="Varela Round"/>
            </a:endParaRPr>
          </a:p>
          <a:p>
            <a:pPr indent="0" lvl="0" marL="0" rtl="0" algn="l">
              <a:spcBef>
                <a:spcPts val="0"/>
              </a:spcBef>
              <a:spcAft>
                <a:spcPts val="0"/>
              </a:spcAft>
              <a:buNone/>
            </a:pPr>
            <a:r>
              <a:rPr lang="en">
                <a:solidFill>
                  <a:schemeClr val="dk1"/>
                </a:solidFill>
                <a:latin typeface="Varela Round"/>
                <a:ea typeface="Varela Round"/>
                <a:cs typeface="Varela Round"/>
                <a:sym typeface="Varela Round"/>
              </a:rPr>
              <a:t>Grades - </a:t>
            </a:r>
            <a:endParaRPr>
              <a:solidFill>
                <a:schemeClr val="dk1"/>
              </a:solidFill>
              <a:latin typeface="Varela Round"/>
              <a:ea typeface="Varela Round"/>
              <a:cs typeface="Varela Round"/>
              <a:sym typeface="Varela Round"/>
            </a:endParaRPr>
          </a:p>
          <a:p>
            <a:pPr indent="0" lvl="0" marL="0" rtl="0" algn="l">
              <a:spcBef>
                <a:spcPts val="0"/>
              </a:spcBef>
              <a:spcAft>
                <a:spcPts val="0"/>
              </a:spcAft>
              <a:buClr>
                <a:schemeClr val="dk1"/>
              </a:buClr>
              <a:buSzPts val="1100"/>
              <a:buFont typeface="Arial"/>
              <a:buNone/>
            </a:pPr>
            <a:r>
              <a:rPr lang="en">
                <a:solidFill>
                  <a:schemeClr val="dk1"/>
                </a:solidFill>
                <a:latin typeface="Varela Round"/>
                <a:ea typeface="Varela Round"/>
                <a:cs typeface="Varela Round"/>
                <a:sym typeface="Varela Round"/>
              </a:rPr>
              <a:t>2 students improved by one letter grade in two core classes from 2nd to 3rd trimester</a:t>
            </a:r>
            <a:endParaRPr>
              <a:solidFill>
                <a:schemeClr val="dk1"/>
              </a:solidFill>
              <a:latin typeface="Varela Round"/>
              <a:ea typeface="Varela Round"/>
              <a:cs typeface="Varela Round"/>
              <a:sym typeface="Varela Roun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338" name="Google Shape;338;p50" title="Chart"/>
          <p:cNvPicPr preferRelativeResize="0"/>
          <p:nvPr/>
        </p:nvPicPr>
        <p:blipFill>
          <a:blip r:embed="rId5">
            <a:alphaModFix/>
          </a:blip>
          <a:stretch>
            <a:fillRect/>
          </a:stretch>
        </p:blipFill>
        <p:spPr>
          <a:xfrm>
            <a:off x="840200" y="1458800"/>
            <a:ext cx="5487951" cy="3393376"/>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51"/>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Future Directions</a:t>
            </a:r>
            <a:endParaRPr/>
          </a:p>
        </p:txBody>
      </p:sp>
      <p:sp>
        <p:nvSpPr>
          <p:cNvPr id="344" name="Google Shape;344;p51"/>
          <p:cNvSpPr txBox="1"/>
          <p:nvPr>
            <p:ph idx="1" type="body"/>
          </p:nvPr>
        </p:nvSpPr>
        <p:spPr>
          <a:xfrm>
            <a:off x="311700" y="1152475"/>
            <a:ext cx="8520600" cy="38733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sz="1800"/>
              <a:t>Integration of SEL/CCR Competencies in core content areas</a:t>
            </a:r>
            <a:endParaRPr sz="1800"/>
          </a:p>
          <a:p>
            <a:pPr indent="-342900" lvl="0" marL="457200" rtl="0" algn="l">
              <a:spcBef>
                <a:spcPts val="0"/>
              </a:spcBef>
              <a:spcAft>
                <a:spcPts val="0"/>
              </a:spcAft>
              <a:buSzPts val="1800"/>
              <a:buChar char="▧"/>
            </a:pPr>
            <a:r>
              <a:rPr lang="en" sz="1800"/>
              <a:t>Social Skill of the Month (Tie into future career)</a:t>
            </a:r>
            <a:endParaRPr sz="1800"/>
          </a:p>
          <a:p>
            <a:pPr indent="-342900" lvl="0" marL="457200" rtl="0" algn="l">
              <a:spcBef>
                <a:spcPts val="0"/>
              </a:spcBef>
              <a:spcAft>
                <a:spcPts val="0"/>
              </a:spcAft>
              <a:buSzPts val="1800"/>
              <a:buChar char="▧"/>
            </a:pPr>
            <a:r>
              <a:rPr lang="en" sz="1800" u="sng">
                <a:solidFill>
                  <a:schemeClr val="hlink"/>
                </a:solidFill>
                <a:hlinkClick r:id="rId3"/>
              </a:rPr>
              <a:t>Student Leadership Groups</a:t>
            </a:r>
            <a:r>
              <a:rPr lang="en" sz="1800"/>
              <a:t> (talk to ISCA President-Elect-Elect Natalie Wilson for more info!!)</a:t>
            </a:r>
            <a:endParaRPr sz="1800"/>
          </a:p>
          <a:p>
            <a:pPr indent="-342900" lvl="1" marL="914400" rtl="0" algn="l">
              <a:spcBef>
                <a:spcPts val="0"/>
              </a:spcBef>
              <a:spcAft>
                <a:spcPts val="0"/>
              </a:spcAft>
              <a:buSzPts val="1800"/>
              <a:buChar char="○"/>
            </a:pPr>
            <a:r>
              <a:rPr lang="en" sz="1800"/>
              <a:t>Apply for a position within the school</a:t>
            </a:r>
            <a:endParaRPr sz="1800"/>
          </a:p>
          <a:p>
            <a:pPr indent="-342900" lvl="1" marL="914400" rtl="0" algn="l">
              <a:spcBef>
                <a:spcPts val="0"/>
              </a:spcBef>
              <a:spcAft>
                <a:spcPts val="0"/>
              </a:spcAft>
              <a:buSzPts val="1800"/>
              <a:buChar char="○"/>
            </a:pPr>
            <a:r>
              <a:rPr lang="en" sz="1800"/>
              <a:t>Meet in small groups to complete work on behalf of the school</a:t>
            </a:r>
            <a:endParaRPr sz="1800"/>
          </a:p>
          <a:p>
            <a:pPr indent="-342900" lvl="0" marL="457200" rtl="0" algn="l">
              <a:spcBef>
                <a:spcPts val="0"/>
              </a:spcBef>
              <a:spcAft>
                <a:spcPts val="0"/>
              </a:spcAft>
              <a:buSzPts val="1800"/>
              <a:buChar char="▧"/>
            </a:pPr>
            <a:r>
              <a:rPr lang="en" sz="1800"/>
              <a:t>Parent Engagement</a:t>
            </a:r>
            <a:endParaRPr sz="1800"/>
          </a:p>
          <a:p>
            <a:pPr indent="-342900" lvl="1" marL="914400" rtl="0" algn="l">
              <a:spcBef>
                <a:spcPts val="0"/>
              </a:spcBef>
              <a:spcAft>
                <a:spcPts val="0"/>
              </a:spcAft>
              <a:buSzPts val="1800"/>
              <a:buChar char="○"/>
            </a:pPr>
            <a:r>
              <a:rPr lang="en" sz="1800"/>
              <a:t>ASCA Career Conversations</a:t>
            </a:r>
            <a:endParaRPr sz="1800"/>
          </a:p>
          <a:p>
            <a:pPr indent="-342900" lvl="1" marL="914400" rtl="0" algn="l">
              <a:spcBef>
                <a:spcPts val="0"/>
              </a:spcBef>
              <a:spcAft>
                <a:spcPts val="0"/>
              </a:spcAft>
              <a:buSzPts val="1800"/>
              <a:buChar char="○"/>
            </a:pPr>
            <a:r>
              <a:rPr lang="en" sz="1800"/>
              <a:t>Family Nights</a:t>
            </a:r>
            <a:endParaRPr sz="1800"/>
          </a:p>
          <a:p>
            <a:pPr indent="-342900" lvl="1" marL="914400" rtl="0" algn="l">
              <a:spcBef>
                <a:spcPts val="0"/>
              </a:spcBef>
              <a:spcAft>
                <a:spcPts val="0"/>
              </a:spcAft>
              <a:buSzPts val="1800"/>
              <a:buChar char="○"/>
            </a:pPr>
            <a:r>
              <a:rPr lang="en" sz="1800"/>
              <a:t>529 Plan Information</a:t>
            </a:r>
            <a:endParaRPr sz="1800"/>
          </a:p>
          <a:p>
            <a:pPr indent="-342900" lvl="0" marL="457200" rtl="0" algn="l">
              <a:spcBef>
                <a:spcPts val="0"/>
              </a:spcBef>
              <a:spcAft>
                <a:spcPts val="0"/>
              </a:spcAft>
              <a:buSzPts val="1800"/>
              <a:buChar char="▧"/>
            </a:pPr>
            <a:r>
              <a:rPr lang="en" sz="1800"/>
              <a:t>Visiting a college campus or workplace</a:t>
            </a:r>
            <a:endParaRPr sz="1800"/>
          </a:p>
          <a:p>
            <a:pPr indent="-342900" lvl="0" marL="457200" rtl="0" algn="l">
              <a:spcBef>
                <a:spcPts val="0"/>
              </a:spcBef>
              <a:spcAft>
                <a:spcPts val="0"/>
              </a:spcAft>
              <a:buSzPts val="1800"/>
              <a:buChar char="▧"/>
            </a:pPr>
            <a:r>
              <a:rPr lang="en" sz="1800"/>
              <a:t>Creating partnerships for local colleges/trade schools, etc. to “adopt” a grade level for a year</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6"/>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Learning Outcomes</a:t>
            </a:r>
            <a:endParaRPr/>
          </a:p>
        </p:txBody>
      </p:sp>
      <p:sp>
        <p:nvSpPr>
          <p:cNvPr id="95" name="Google Shape;95;p16"/>
          <p:cNvSpPr txBox="1"/>
          <p:nvPr>
            <p:ph idx="1" type="body"/>
          </p:nvPr>
        </p:nvSpPr>
        <p:spPr>
          <a:xfrm>
            <a:off x="1109975" y="1373588"/>
            <a:ext cx="3266400" cy="3086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Participants will understand three of </a:t>
            </a:r>
            <a:r>
              <a:rPr lang="en" sz="1600" u="sng">
                <a:solidFill>
                  <a:schemeClr val="hlink"/>
                </a:solidFill>
                <a:hlinkClick r:id="rId3"/>
              </a:rPr>
              <a:t>NOSCA’s Eight Components of College and Career Readiness Counseling</a:t>
            </a:r>
            <a:r>
              <a:rPr lang="en" sz="1600"/>
              <a:t> and how they relate to the K-5 setting</a:t>
            </a:r>
            <a:endParaRPr sz="1600"/>
          </a:p>
          <a:p>
            <a:pPr indent="-317500" lvl="0" marL="457200" rtl="0" algn="l">
              <a:spcBef>
                <a:spcPts val="600"/>
              </a:spcBef>
              <a:spcAft>
                <a:spcPts val="0"/>
              </a:spcAft>
              <a:buSzPts val="1400"/>
              <a:buChar char="▧"/>
            </a:pPr>
            <a:r>
              <a:rPr lang="en" sz="1400"/>
              <a:t>College Aspirations</a:t>
            </a:r>
            <a:endParaRPr sz="1400"/>
          </a:p>
          <a:p>
            <a:pPr indent="-317500" lvl="0" marL="457200" rtl="0" algn="l">
              <a:spcBef>
                <a:spcPts val="0"/>
              </a:spcBef>
              <a:spcAft>
                <a:spcPts val="0"/>
              </a:spcAft>
              <a:buSzPts val="1400"/>
              <a:buChar char="▧"/>
            </a:pPr>
            <a:r>
              <a:rPr lang="en" sz="1400"/>
              <a:t>College and Career Exploration and Selection Process</a:t>
            </a:r>
            <a:endParaRPr sz="1400"/>
          </a:p>
          <a:p>
            <a:pPr indent="-317500" lvl="0" marL="457200" rtl="0" algn="l">
              <a:spcBef>
                <a:spcPts val="0"/>
              </a:spcBef>
              <a:spcAft>
                <a:spcPts val="0"/>
              </a:spcAft>
              <a:buSzPts val="1400"/>
              <a:buChar char="▧"/>
            </a:pPr>
            <a:r>
              <a:rPr lang="en" sz="1400"/>
              <a:t>College and Career Assessments</a:t>
            </a:r>
            <a:endParaRPr sz="1400"/>
          </a:p>
        </p:txBody>
      </p:sp>
      <p:sp>
        <p:nvSpPr>
          <p:cNvPr id="96" name="Google Shape;96;p16"/>
          <p:cNvSpPr txBox="1"/>
          <p:nvPr>
            <p:ph idx="2" type="body"/>
          </p:nvPr>
        </p:nvSpPr>
        <p:spPr>
          <a:xfrm>
            <a:off x="4915550" y="1373588"/>
            <a:ext cx="3155400" cy="3086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t>Participants will demonstrate understanding by setting one goal for the school year related to the three components.</a:t>
            </a:r>
            <a:endParaRPr sz="1600"/>
          </a:p>
          <a:p>
            <a:pPr indent="0" lvl="0" marL="0" rtl="0" algn="l">
              <a:spcBef>
                <a:spcPts val="600"/>
              </a:spcBef>
              <a:spcAft>
                <a:spcPts val="0"/>
              </a:spcAft>
              <a:buNone/>
            </a:pPr>
            <a:r>
              <a:rPr lang="en" sz="1400" u="sng">
                <a:solidFill>
                  <a:schemeClr val="hlink"/>
                </a:solidFill>
                <a:hlinkClick r:id="rId4"/>
              </a:rPr>
              <a:t>Handout</a:t>
            </a:r>
            <a:endParaRPr sz="1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Google Shape;349;p52"/>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Connecting to your work</a:t>
            </a:r>
            <a:endParaRPr/>
          </a:p>
        </p:txBody>
      </p:sp>
      <p:sp>
        <p:nvSpPr>
          <p:cNvPr id="350" name="Google Shape;350;p52"/>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sz="1800"/>
              <a:t>Set a goal for your building or department for this school year</a:t>
            </a:r>
            <a:endParaRPr sz="1800"/>
          </a:p>
          <a:p>
            <a:pPr indent="-342900" lvl="0" marL="457200" rtl="0" algn="l">
              <a:spcBef>
                <a:spcPts val="0"/>
              </a:spcBef>
              <a:spcAft>
                <a:spcPts val="0"/>
              </a:spcAft>
              <a:buSzPts val="1800"/>
              <a:buChar char="▧"/>
            </a:pPr>
            <a:r>
              <a:rPr lang="en" sz="1800"/>
              <a:t>List the first step you will take.</a:t>
            </a:r>
            <a:endParaRPr sz="1800"/>
          </a:p>
          <a:p>
            <a:pPr indent="-342900" lvl="1" marL="914400" rtl="0" algn="l">
              <a:spcBef>
                <a:spcPts val="0"/>
              </a:spcBef>
              <a:spcAft>
                <a:spcPts val="0"/>
              </a:spcAft>
              <a:buSzPts val="1800"/>
              <a:buChar char="○"/>
            </a:pPr>
            <a:r>
              <a:rPr lang="en" sz="1800"/>
              <a:t>Possible first steps: </a:t>
            </a:r>
            <a:endParaRPr sz="1800"/>
          </a:p>
          <a:p>
            <a:pPr indent="-342900" lvl="2" marL="1371600" rtl="0" algn="l">
              <a:spcBef>
                <a:spcPts val="0"/>
              </a:spcBef>
              <a:spcAft>
                <a:spcPts val="0"/>
              </a:spcAft>
              <a:buSzPts val="1800"/>
              <a:buChar char="■"/>
            </a:pPr>
            <a:r>
              <a:rPr lang="en" sz="1800"/>
              <a:t>Look at data to determine areas of need in district</a:t>
            </a:r>
            <a:endParaRPr sz="1800"/>
          </a:p>
          <a:p>
            <a:pPr indent="-342900" lvl="2" marL="1371600" rtl="0" algn="l">
              <a:spcBef>
                <a:spcPts val="0"/>
              </a:spcBef>
              <a:spcAft>
                <a:spcPts val="0"/>
              </a:spcAft>
              <a:buSzPts val="1800"/>
              <a:buChar char="■"/>
            </a:pPr>
            <a:r>
              <a:rPr lang="en" sz="1800"/>
              <a:t>Connect with secondary counselors about needs. </a:t>
            </a:r>
            <a:endParaRPr sz="1800"/>
          </a:p>
          <a:p>
            <a:pPr indent="-342900" lvl="2" marL="1371600" rtl="0" algn="l">
              <a:spcBef>
                <a:spcPts val="0"/>
              </a:spcBef>
              <a:spcAft>
                <a:spcPts val="0"/>
              </a:spcAft>
              <a:buSzPts val="1800"/>
              <a:buChar char="■"/>
            </a:pPr>
            <a:r>
              <a:rPr lang="en" sz="1800"/>
              <a:t>Create a CCR Week Planning committee</a:t>
            </a:r>
            <a:endParaRPr sz="1800"/>
          </a:p>
          <a:p>
            <a:pPr indent="-342900" lvl="2" marL="1371600" rtl="0" algn="l">
              <a:spcBef>
                <a:spcPts val="0"/>
              </a:spcBef>
              <a:spcAft>
                <a:spcPts val="0"/>
              </a:spcAft>
              <a:buSzPts val="1800"/>
              <a:buChar char="■"/>
            </a:pPr>
            <a:r>
              <a:rPr lang="en" sz="1800"/>
              <a:t>Take a CCR Academy course!</a:t>
            </a:r>
            <a:endParaRPr sz="1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E7CC3"/>
        </a:solidFill>
      </p:bgPr>
    </p:bg>
    <p:spTree>
      <p:nvGrpSpPr>
        <p:cNvPr id="354" name="Shape 354"/>
        <p:cNvGrpSpPr/>
        <p:nvPr/>
      </p:nvGrpSpPr>
      <p:grpSpPr>
        <a:xfrm>
          <a:off x="0" y="0"/>
          <a:ext cx="0" cy="0"/>
          <a:chOff x="0" y="0"/>
          <a:chExt cx="0" cy="0"/>
        </a:xfrm>
      </p:grpSpPr>
      <p:sp>
        <p:nvSpPr>
          <p:cNvPr id="355" name="Google Shape;355;p53"/>
          <p:cNvSpPr txBox="1"/>
          <p:nvPr>
            <p:ph idx="4294967295" type="ctrTitle"/>
          </p:nvPr>
        </p:nvSpPr>
        <p:spPr>
          <a:xfrm>
            <a:off x="1669950" y="1380525"/>
            <a:ext cx="5804100" cy="550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FFB008"/>
                </a:solidFill>
              </a:rPr>
              <a:t>Thanks!</a:t>
            </a:r>
            <a:endParaRPr sz="4800">
              <a:solidFill>
                <a:srgbClr val="FFB008"/>
              </a:solidFill>
            </a:endParaRPr>
          </a:p>
        </p:txBody>
      </p:sp>
      <p:sp>
        <p:nvSpPr>
          <p:cNvPr id="356" name="Google Shape;356;p53"/>
          <p:cNvSpPr txBox="1"/>
          <p:nvPr>
            <p:ph idx="4294967295" type="subTitle"/>
          </p:nvPr>
        </p:nvSpPr>
        <p:spPr>
          <a:xfrm>
            <a:off x="1177800" y="2059041"/>
            <a:ext cx="6788400" cy="7848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3600">
                <a:solidFill>
                  <a:srgbClr val="FFFFFF"/>
                </a:solidFill>
              </a:rPr>
              <a:t>Any questions?</a:t>
            </a:r>
            <a:endParaRPr b="1" sz="3600">
              <a:solidFill>
                <a:srgbClr val="FFFFFF"/>
              </a:solidFill>
            </a:endParaRPr>
          </a:p>
        </p:txBody>
      </p:sp>
      <p:sp>
        <p:nvSpPr>
          <p:cNvPr id="357" name="Google Shape;357;p53"/>
          <p:cNvSpPr txBox="1"/>
          <p:nvPr>
            <p:ph idx="4294967295" type="body"/>
          </p:nvPr>
        </p:nvSpPr>
        <p:spPr>
          <a:xfrm>
            <a:off x="1177800" y="3556388"/>
            <a:ext cx="6788400" cy="970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rPr>
              <a:t>F</a:t>
            </a:r>
            <a:r>
              <a:rPr lang="en" sz="1800">
                <a:solidFill>
                  <a:srgbClr val="FFFFFF"/>
                </a:solidFill>
              </a:rPr>
              <a:t>ind me at amy.anderson@southeastpolk.org</a:t>
            </a:r>
            <a:endParaRPr sz="1800">
              <a:solidFill>
                <a:srgbClr val="FFFFFF"/>
              </a:solidFill>
            </a:endParaRPr>
          </a:p>
        </p:txBody>
      </p:sp>
      <p:sp>
        <p:nvSpPr>
          <p:cNvPr id="358" name="Google Shape;358;p53"/>
          <p:cNvSpPr/>
          <p:nvPr/>
        </p:nvSpPr>
        <p:spPr>
          <a:xfrm>
            <a:off x="2076850" y="1842169"/>
            <a:ext cx="4748538" cy="1422375"/>
          </a:xfrm>
          <a:custGeom>
            <a:rect b="b" l="l" r="r" t="t"/>
            <a:pathLst>
              <a:path extrusionOk="0" h="66288" w="163180">
                <a:moveTo>
                  <a:pt x="90243" y="4462"/>
                </a:moveTo>
                <a:cubicBezTo>
                  <a:pt x="83154" y="411"/>
                  <a:pt x="74074" y="1064"/>
                  <a:pt x="65923" y="1544"/>
                </a:cubicBezTo>
                <a:cubicBezTo>
                  <a:pt x="51317" y="2404"/>
                  <a:pt x="36069" y="4456"/>
                  <a:pt x="23122" y="11271"/>
                </a:cubicBezTo>
                <a:cubicBezTo>
                  <a:pt x="13017" y="16590"/>
                  <a:pt x="6735" y="34520"/>
                  <a:pt x="13070" y="44021"/>
                </a:cubicBezTo>
                <a:cubicBezTo>
                  <a:pt x="21835" y="57167"/>
                  <a:pt x="41795" y="58764"/>
                  <a:pt x="57493" y="60558"/>
                </a:cubicBezTo>
                <a:cubicBezTo>
                  <a:pt x="73279" y="62362"/>
                  <a:pt x="89298" y="61844"/>
                  <a:pt x="105158" y="60882"/>
                </a:cubicBezTo>
                <a:cubicBezTo>
                  <a:pt x="125660" y="59638"/>
                  <a:pt x="157482" y="50276"/>
                  <a:pt x="158336" y="29754"/>
                </a:cubicBezTo>
                <a:cubicBezTo>
                  <a:pt x="158620" y="22933"/>
                  <a:pt x="156399" y="13869"/>
                  <a:pt x="150230" y="10947"/>
                </a:cubicBezTo>
                <a:cubicBezTo>
                  <a:pt x="140017" y="6109"/>
                  <a:pt x="128254" y="5623"/>
                  <a:pt x="117156" y="3489"/>
                </a:cubicBezTo>
                <a:cubicBezTo>
                  <a:pt x="107059" y="1548"/>
                  <a:pt x="96605" y="2637"/>
                  <a:pt x="86352" y="1868"/>
                </a:cubicBezTo>
                <a:cubicBezTo>
                  <a:pt x="69538" y="607"/>
                  <a:pt x="52189" y="-1640"/>
                  <a:pt x="35768" y="2192"/>
                </a:cubicBezTo>
                <a:cubicBezTo>
                  <a:pt x="28377" y="3917"/>
                  <a:pt x="20507" y="5025"/>
                  <a:pt x="14043" y="9002"/>
                </a:cubicBezTo>
                <a:cubicBezTo>
                  <a:pt x="5849" y="14043"/>
                  <a:pt x="-2455" y="25547"/>
                  <a:pt x="748" y="34618"/>
                </a:cubicBezTo>
                <a:cubicBezTo>
                  <a:pt x="8217" y="55774"/>
                  <a:pt x="39445" y="60369"/>
                  <a:pt x="61708" y="63152"/>
                </a:cubicBezTo>
                <a:cubicBezTo>
                  <a:pt x="92043" y="66944"/>
                  <a:pt x="130198" y="71092"/>
                  <a:pt x="152500" y="50182"/>
                </a:cubicBezTo>
                <a:cubicBezTo>
                  <a:pt x="161822" y="41442"/>
                  <a:pt x="168060" y="20139"/>
                  <a:pt x="158012" y="12244"/>
                </a:cubicBezTo>
                <a:cubicBezTo>
                  <a:pt x="155373" y="10171"/>
                  <a:pt x="151540" y="10464"/>
                  <a:pt x="148284" y="9650"/>
                </a:cubicBezTo>
                <a:cubicBezTo>
                  <a:pt x="134411" y="6182"/>
                  <a:pt x="119783" y="6732"/>
                  <a:pt x="105483" y="6732"/>
                </a:cubicBezTo>
              </a:path>
            </a:pathLst>
          </a:custGeom>
          <a:noFill/>
          <a:ln cap="flat" cmpd="sng" w="9525">
            <a:solidFill>
              <a:srgbClr val="FFFFFF"/>
            </a:solidFill>
            <a:prstDash val="solid"/>
            <a:round/>
            <a:headEnd len="med" w="med" type="none"/>
            <a:tailEnd len="med" w="med" type="none"/>
          </a:ln>
        </p:spPr>
      </p:sp>
      <p:cxnSp>
        <p:nvCxnSpPr>
          <p:cNvPr id="359" name="Google Shape;359;p53"/>
          <p:cNvCxnSpPr/>
          <p:nvPr/>
        </p:nvCxnSpPr>
        <p:spPr>
          <a:xfrm flipH="1">
            <a:off x="6023075" y="1690181"/>
            <a:ext cx="810600" cy="528900"/>
          </a:xfrm>
          <a:prstGeom prst="straightConnector1">
            <a:avLst/>
          </a:prstGeom>
          <a:noFill/>
          <a:ln cap="flat" cmpd="sng" w="9525">
            <a:solidFill>
              <a:srgbClr val="FFFFFF"/>
            </a:solidFill>
            <a:prstDash val="dash"/>
            <a:round/>
            <a:headEnd len="med" w="med" type="none"/>
            <a:tailEnd len="med" w="med" type="triangle"/>
          </a:ln>
        </p:spPr>
      </p:cxnSp>
      <p:cxnSp>
        <p:nvCxnSpPr>
          <p:cNvPr id="360" name="Google Shape;360;p53"/>
          <p:cNvCxnSpPr/>
          <p:nvPr/>
        </p:nvCxnSpPr>
        <p:spPr>
          <a:xfrm>
            <a:off x="3380350" y="1726669"/>
            <a:ext cx="219000" cy="419400"/>
          </a:xfrm>
          <a:prstGeom prst="straightConnector1">
            <a:avLst/>
          </a:prstGeom>
          <a:noFill/>
          <a:ln cap="flat" cmpd="sng" w="9525">
            <a:solidFill>
              <a:srgbClr val="FFFFFF"/>
            </a:solidFill>
            <a:prstDash val="dash"/>
            <a:round/>
            <a:headEnd len="med" w="med" type="none"/>
            <a:tailEnd len="med" w="med" type="triangle"/>
          </a:ln>
        </p:spPr>
      </p:cxnSp>
      <p:cxnSp>
        <p:nvCxnSpPr>
          <p:cNvPr id="361" name="Google Shape;361;p53"/>
          <p:cNvCxnSpPr/>
          <p:nvPr/>
        </p:nvCxnSpPr>
        <p:spPr>
          <a:xfrm flipH="1" rot="10800000">
            <a:off x="2350850" y="2894063"/>
            <a:ext cx="826800" cy="486300"/>
          </a:xfrm>
          <a:prstGeom prst="straightConnector1">
            <a:avLst/>
          </a:prstGeom>
          <a:noFill/>
          <a:ln cap="flat" cmpd="sng" w="9525">
            <a:solidFill>
              <a:srgbClr val="FFFFFF"/>
            </a:solidFill>
            <a:prstDash val="dash"/>
            <a:round/>
            <a:headEnd len="med" w="med" type="none"/>
            <a:tailEnd len="med" w="med" type="triangle"/>
          </a:ln>
        </p:spPr>
      </p:cxnSp>
      <p:cxnSp>
        <p:nvCxnSpPr>
          <p:cNvPr id="362" name="Google Shape;362;p53"/>
          <p:cNvCxnSpPr/>
          <p:nvPr/>
        </p:nvCxnSpPr>
        <p:spPr>
          <a:xfrm rot="10800000">
            <a:off x="5406800" y="2887725"/>
            <a:ext cx="178500" cy="535200"/>
          </a:xfrm>
          <a:prstGeom prst="straightConnector1">
            <a:avLst/>
          </a:prstGeom>
          <a:noFill/>
          <a:ln cap="flat" cmpd="sng" w="9525">
            <a:solidFill>
              <a:srgbClr val="FFFFFF"/>
            </a:solidFill>
            <a:prstDash val="dash"/>
            <a:round/>
            <a:headEnd len="med" w="med" type="none"/>
            <a:tailEnd len="med" w="med" type="triangle"/>
          </a:ln>
        </p:spPr>
      </p:cxnSp>
      <p:cxnSp>
        <p:nvCxnSpPr>
          <p:cNvPr id="363" name="Google Shape;363;p53"/>
          <p:cNvCxnSpPr/>
          <p:nvPr/>
        </p:nvCxnSpPr>
        <p:spPr>
          <a:xfrm rot="10800000">
            <a:off x="5707050" y="2845219"/>
            <a:ext cx="186300" cy="127800"/>
          </a:xfrm>
          <a:prstGeom prst="straightConnector1">
            <a:avLst/>
          </a:prstGeom>
          <a:noFill/>
          <a:ln cap="flat" cmpd="sng" w="9525">
            <a:solidFill>
              <a:srgbClr val="FFFFFF"/>
            </a:solidFill>
            <a:prstDash val="dash"/>
            <a:round/>
            <a:headEnd len="med" w="med" type="none"/>
            <a:tailEnd len="med" w="med" type="triangle"/>
          </a:ln>
        </p:spPr>
      </p:cxnSp>
      <p:sp>
        <p:nvSpPr>
          <p:cNvPr id="364" name="Google Shape;364;p53"/>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65" name="Google Shape;365;p53"/>
          <p:cNvSpPr txBox="1"/>
          <p:nvPr/>
        </p:nvSpPr>
        <p:spPr>
          <a:xfrm>
            <a:off x="5406800" y="4034625"/>
            <a:ext cx="3084900" cy="654600"/>
          </a:xfrm>
          <a:prstGeom prst="rect">
            <a:avLst/>
          </a:prstGeom>
          <a:noFill/>
          <a:ln cap="flat" cmpd="sng" w="38100">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Varela Round"/>
                <a:ea typeface="Varela Round"/>
                <a:cs typeface="Varela Round"/>
                <a:sym typeface="Varela Round"/>
              </a:rPr>
              <a:t>Presentation &amp; Resources at </a:t>
            </a:r>
            <a:r>
              <a:rPr b="1" lang="en">
                <a:solidFill>
                  <a:schemeClr val="lt1"/>
                </a:solidFill>
                <a:latin typeface="Varela Round"/>
                <a:ea typeface="Varela Round"/>
                <a:cs typeface="Varela Round"/>
                <a:sym typeface="Varela Round"/>
              </a:rPr>
              <a:t>https://tinyurl.com/ISCA-K-5CCR</a:t>
            </a:r>
            <a:endParaRPr b="1">
              <a:solidFill>
                <a:schemeClr val="lt1"/>
              </a:solidFill>
              <a:latin typeface="Varela Round"/>
              <a:ea typeface="Varela Round"/>
              <a:cs typeface="Varela Round"/>
              <a:sym typeface="Varela Roun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54"/>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Credits</a:t>
            </a:r>
            <a:endParaRPr/>
          </a:p>
        </p:txBody>
      </p:sp>
      <p:sp>
        <p:nvSpPr>
          <p:cNvPr id="371" name="Google Shape;371;p54"/>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Special thanks to all the people who made and released these awesome resources for free:</a:t>
            </a:r>
            <a:endParaRPr sz="2400"/>
          </a:p>
          <a:p>
            <a:pPr indent="-381000" lvl="0" marL="457200" rtl="0" algn="l">
              <a:lnSpc>
                <a:spcPct val="115000"/>
              </a:lnSpc>
              <a:spcBef>
                <a:spcPts val="600"/>
              </a:spcBef>
              <a:spcAft>
                <a:spcPts val="0"/>
              </a:spcAft>
              <a:buSzPts val="2400"/>
              <a:buChar char="▧"/>
            </a:pPr>
            <a:r>
              <a:rPr lang="en" sz="2400"/>
              <a:t>Presentation template by </a:t>
            </a:r>
            <a:r>
              <a:rPr lang="en" sz="2400" u="sng">
                <a:hlinkClick r:id="rId3"/>
              </a:rPr>
              <a:t>SlidesCarnival</a:t>
            </a:r>
            <a:endParaRPr sz="2400"/>
          </a:p>
          <a:p>
            <a:pPr indent="-381000" lvl="0" marL="457200" rtl="0" algn="l">
              <a:lnSpc>
                <a:spcPct val="115000"/>
              </a:lnSpc>
              <a:spcBef>
                <a:spcPts val="0"/>
              </a:spcBef>
              <a:spcAft>
                <a:spcPts val="0"/>
              </a:spcAft>
              <a:buSzPts val="2400"/>
              <a:buChar char="▧"/>
            </a:pPr>
            <a:r>
              <a:rPr lang="en" sz="2400"/>
              <a:t>Photographs by </a:t>
            </a:r>
            <a:r>
              <a:rPr lang="en" sz="2400" u="sng">
                <a:hlinkClick r:id="rId4"/>
              </a:rPr>
              <a:t>Unsplash</a:t>
            </a:r>
            <a:endParaRPr sz="2400"/>
          </a:p>
          <a:p>
            <a:pPr indent="-381000" lvl="0" marL="457200" rtl="0" algn="l">
              <a:lnSpc>
                <a:spcPct val="115000"/>
              </a:lnSpc>
              <a:spcBef>
                <a:spcPts val="0"/>
              </a:spcBef>
              <a:spcAft>
                <a:spcPts val="0"/>
              </a:spcAft>
              <a:buSzPts val="2400"/>
              <a:buChar char="▧"/>
            </a:pPr>
            <a:r>
              <a:rPr lang="en" sz="2400"/>
              <a:t>Backgrounds by </a:t>
            </a:r>
            <a:r>
              <a:rPr lang="en" u="sng">
                <a:hlinkClick r:id="rId5"/>
              </a:rPr>
              <a:t>Pixeden</a:t>
            </a:r>
            <a:endParaRPr sz="2400"/>
          </a:p>
        </p:txBody>
      </p:sp>
      <p:sp>
        <p:nvSpPr>
          <p:cNvPr id="372" name="Google Shape;372;p54"/>
          <p:cNvSpPr txBox="1"/>
          <p:nvPr>
            <p:ph idx="12" type="sldNum"/>
          </p:nvPr>
        </p:nvSpPr>
        <p:spPr>
          <a:xfrm>
            <a:off x="4348076" y="4726751"/>
            <a:ext cx="548700" cy="29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7"/>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Agenda</a:t>
            </a:r>
            <a:endParaRPr/>
          </a:p>
        </p:txBody>
      </p:sp>
      <p:sp>
        <p:nvSpPr>
          <p:cNvPr id="102" name="Google Shape;102;p17"/>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330200" lvl="0" marL="457200" rtl="0" algn="l">
              <a:spcBef>
                <a:spcPts val="600"/>
              </a:spcBef>
              <a:spcAft>
                <a:spcPts val="0"/>
              </a:spcAft>
              <a:buSzPts val="1600"/>
              <a:buAutoNum type="arabicPeriod"/>
            </a:pPr>
            <a:r>
              <a:rPr lang="en" sz="1600"/>
              <a:t>Gain awareness of three of the “Eight Components”</a:t>
            </a:r>
            <a:endParaRPr sz="1600"/>
          </a:p>
          <a:p>
            <a:pPr indent="-330200" lvl="0" marL="457200" rtl="0" algn="l">
              <a:spcBef>
                <a:spcPts val="0"/>
              </a:spcBef>
              <a:spcAft>
                <a:spcPts val="0"/>
              </a:spcAft>
              <a:buSzPts val="1600"/>
              <a:buAutoNum type="arabicPeriod"/>
            </a:pPr>
            <a:r>
              <a:rPr lang="en" sz="1600"/>
              <a:t>Learn how one elementary school implemented a Future Ready curriculum and programs</a:t>
            </a:r>
            <a:endParaRPr sz="1600"/>
          </a:p>
          <a:p>
            <a:pPr indent="-330200" lvl="0" marL="457200" rtl="0" algn="l">
              <a:spcBef>
                <a:spcPts val="0"/>
              </a:spcBef>
              <a:spcAft>
                <a:spcPts val="0"/>
              </a:spcAft>
              <a:buSzPts val="1600"/>
              <a:buAutoNum type="arabicPeriod"/>
            </a:pPr>
            <a:r>
              <a:rPr lang="en" sz="1600"/>
              <a:t>Review a pre-/post-assessment tool </a:t>
            </a:r>
            <a:endParaRPr sz="1600"/>
          </a:p>
          <a:p>
            <a:pPr indent="-330200" lvl="0" marL="457200" rtl="0" algn="l">
              <a:spcBef>
                <a:spcPts val="0"/>
              </a:spcBef>
              <a:spcAft>
                <a:spcPts val="0"/>
              </a:spcAft>
              <a:buSzPts val="1600"/>
              <a:buAutoNum type="arabicPeriod"/>
            </a:pPr>
            <a:r>
              <a:rPr lang="en" sz="1600"/>
              <a:t>Review outcome data from a curriculum unit and 5th grade small group intervention</a:t>
            </a:r>
            <a:endParaRPr sz="1600"/>
          </a:p>
          <a:p>
            <a:pPr indent="-330200" lvl="0" marL="457200" rtl="0" algn="l">
              <a:spcBef>
                <a:spcPts val="0"/>
              </a:spcBef>
              <a:spcAft>
                <a:spcPts val="0"/>
              </a:spcAft>
              <a:buSzPts val="1600"/>
              <a:buAutoNum type="arabicPeriod"/>
            </a:pPr>
            <a:r>
              <a:rPr lang="en" sz="1600"/>
              <a:t>Set a goal for the school year related to one of the eight components</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8"/>
          <p:cNvSpPr txBox="1"/>
          <p:nvPr>
            <p:ph type="title"/>
          </p:nvPr>
        </p:nvSpPr>
        <p:spPr>
          <a:xfrm>
            <a:off x="967975" y="192650"/>
            <a:ext cx="31407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Iowa CCR Definition</a:t>
            </a:r>
            <a:endParaRPr/>
          </a:p>
        </p:txBody>
      </p:sp>
      <p:pic>
        <p:nvPicPr>
          <p:cNvPr id="108" name="Google Shape;108;p18"/>
          <p:cNvPicPr preferRelativeResize="0"/>
          <p:nvPr/>
        </p:nvPicPr>
        <p:blipFill>
          <a:blip r:embed="rId4">
            <a:alphaModFix/>
          </a:blip>
          <a:stretch>
            <a:fillRect/>
          </a:stretch>
        </p:blipFill>
        <p:spPr>
          <a:xfrm>
            <a:off x="887175" y="982675"/>
            <a:ext cx="2955502" cy="3820976"/>
          </a:xfrm>
          <a:prstGeom prst="rect">
            <a:avLst/>
          </a:prstGeom>
          <a:noFill/>
          <a:ln cap="flat" cmpd="sng" w="28575">
            <a:solidFill>
              <a:schemeClr val="dk2"/>
            </a:solidFill>
            <a:prstDash val="solid"/>
            <a:round/>
            <a:headEnd len="sm" w="sm" type="none"/>
            <a:tailEnd len="sm" w="sm" type="none"/>
          </a:ln>
        </p:spPr>
      </p:pic>
      <p:pic>
        <p:nvPicPr>
          <p:cNvPr id="109" name="Google Shape;109;p18"/>
          <p:cNvPicPr preferRelativeResize="0"/>
          <p:nvPr/>
        </p:nvPicPr>
        <p:blipFill>
          <a:blip r:embed="rId5">
            <a:alphaModFix/>
          </a:blip>
          <a:stretch>
            <a:fillRect/>
          </a:stretch>
        </p:blipFill>
        <p:spPr>
          <a:xfrm>
            <a:off x="4303139" y="87688"/>
            <a:ext cx="3861436" cy="4968125"/>
          </a:xfrm>
          <a:prstGeom prst="rect">
            <a:avLst/>
          </a:prstGeom>
          <a:noFill/>
          <a:ln cap="flat" cmpd="sng" w="28575">
            <a:solidFill>
              <a:schemeClr val="dk2"/>
            </a:solidFill>
            <a:prstDash val="solid"/>
            <a:round/>
            <a:headEnd len="sm" w="sm" type="none"/>
            <a:tailEnd len="sm" w="sm" type="none"/>
          </a:ln>
        </p:spPr>
      </p:pic>
      <p:sp>
        <p:nvSpPr>
          <p:cNvPr id="110" name="Google Shape;110;p18"/>
          <p:cNvSpPr/>
          <p:nvPr/>
        </p:nvSpPr>
        <p:spPr>
          <a:xfrm>
            <a:off x="8007600" y="1926925"/>
            <a:ext cx="824700" cy="157500"/>
          </a:xfrm>
          <a:prstGeom prst="leftArrow">
            <a:avLst>
              <a:gd fmla="val 50000" name="adj1"/>
              <a:gd fmla="val 50000" name="adj2"/>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8007600" y="2139300"/>
            <a:ext cx="824700" cy="157500"/>
          </a:xfrm>
          <a:prstGeom prst="leftArrow">
            <a:avLst>
              <a:gd fmla="val 50000" name="adj1"/>
              <a:gd fmla="val 50000" name="adj2"/>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8057475" y="4076175"/>
            <a:ext cx="824700" cy="157500"/>
          </a:xfrm>
          <a:prstGeom prst="leftArrow">
            <a:avLst>
              <a:gd fmla="val 50000" name="adj1"/>
              <a:gd fmla="val 50000" name="adj2"/>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8057475" y="4468525"/>
            <a:ext cx="824700" cy="157500"/>
          </a:xfrm>
          <a:prstGeom prst="leftArrow">
            <a:avLst>
              <a:gd fmla="val 50000" name="adj1"/>
              <a:gd fmla="val 50000" name="adj2"/>
            </a:avLst>
          </a:prstGeom>
          <a:solidFill>
            <a:schemeClr val="accent5"/>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9"/>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Data-Based Decision Making &amp; Equity</a:t>
            </a:r>
            <a:endParaRPr/>
          </a:p>
        </p:txBody>
      </p:sp>
      <p:sp>
        <p:nvSpPr>
          <p:cNvPr id="119" name="Google Shape;119;p19"/>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342900" lvl="0" marL="596900" rtl="0" algn="l">
              <a:spcBef>
                <a:spcPts val="1000"/>
              </a:spcBef>
              <a:spcAft>
                <a:spcPts val="0"/>
              </a:spcAft>
              <a:buClr>
                <a:srgbClr val="222222"/>
              </a:buClr>
              <a:buSzPts val="1800"/>
              <a:buChar char="▧"/>
            </a:pPr>
            <a:r>
              <a:rPr lang="en" sz="1800" u="sng">
                <a:solidFill>
                  <a:schemeClr val="hlink"/>
                </a:solidFill>
                <a:highlight>
                  <a:srgbClr val="FFFFFF"/>
                </a:highlight>
                <a:hlinkClick r:id="rId3"/>
              </a:rPr>
              <a:t>Iowa CCR Academy Course </a:t>
            </a:r>
            <a:endParaRPr sz="1800">
              <a:solidFill>
                <a:srgbClr val="222222"/>
              </a:solidFill>
              <a:highlight>
                <a:srgbClr val="FFFFFF"/>
              </a:highlight>
            </a:endParaRPr>
          </a:p>
          <a:p>
            <a:pPr indent="-330200" lvl="1" marL="914400" rtl="0" algn="l">
              <a:spcBef>
                <a:spcPts val="0"/>
              </a:spcBef>
              <a:spcAft>
                <a:spcPts val="0"/>
              </a:spcAft>
              <a:buClr>
                <a:srgbClr val="222222"/>
              </a:buClr>
              <a:buSzPts val="1600"/>
              <a:buAutoNum type="alphaLcPeriod"/>
            </a:pPr>
            <a:r>
              <a:rPr lang="en" sz="1600">
                <a:solidFill>
                  <a:srgbClr val="222222"/>
                </a:solidFill>
                <a:highlight>
                  <a:srgbClr val="FFFFFF"/>
                </a:highlight>
              </a:rPr>
              <a:t>Data scavenger hunt</a:t>
            </a:r>
            <a:endParaRPr sz="1600">
              <a:solidFill>
                <a:srgbClr val="222222"/>
              </a:solidFill>
              <a:highlight>
                <a:srgbClr val="FFFFFF"/>
              </a:highlight>
            </a:endParaRPr>
          </a:p>
          <a:p>
            <a:pPr indent="-330200" lvl="1" marL="914400" rtl="0" algn="l">
              <a:spcBef>
                <a:spcPts val="0"/>
              </a:spcBef>
              <a:spcAft>
                <a:spcPts val="0"/>
              </a:spcAft>
              <a:buClr>
                <a:srgbClr val="222222"/>
              </a:buClr>
              <a:buSzPts val="1600"/>
              <a:buAutoNum type="alphaLcPeriod"/>
            </a:pPr>
            <a:r>
              <a:rPr lang="en" sz="1600">
                <a:solidFill>
                  <a:srgbClr val="222222"/>
                </a:solidFill>
                <a:highlight>
                  <a:srgbClr val="FFFFFF"/>
                </a:highlight>
              </a:rPr>
              <a:t>Articles on equity, focusing on subgroups</a:t>
            </a:r>
            <a:endParaRPr sz="1600">
              <a:solidFill>
                <a:srgbClr val="222222"/>
              </a:solidFill>
              <a:highlight>
                <a:srgbClr val="FFFFFF"/>
              </a:highlight>
            </a:endParaRPr>
          </a:p>
          <a:p>
            <a:pPr indent="-330200" lvl="1" marL="914400" rtl="0" algn="l">
              <a:spcBef>
                <a:spcPts val="0"/>
              </a:spcBef>
              <a:spcAft>
                <a:spcPts val="0"/>
              </a:spcAft>
              <a:buClr>
                <a:srgbClr val="222222"/>
              </a:buClr>
              <a:buSzPts val="1600"/>
              <a:buAutoNum type="alphaLcPeriod"/>
            </a:pPr>
            <a:r>
              <a:rPr lang="en" sz="1600">
                <a:solidFill>
                  <a:srgbClr val="222222"/>
                </a:solidFill>
                <a:highlight>
                  <a:srgbClr val="FFFFFF"/>
                </a:highlight>
              </a:rPr>
              <a:t>Program gap analysis </a:t>
            </a:r>
            <a:endParaRPr sz="1600">
              <a:solidFill>
                <a:srgbClr val="222222"/>
              </a:solidFill>
              <a:highlight>
                <a:srgbClr val="FFFFFF"/>
              </a:highlight>
            </a:endParaRPr>
          </a:p>
          <a:p>
            <a:pPr indent="-330200" lvl="2" marL="1371600" rtl="0" algn="l">
              <a:spcBef>
                <a:spcPts val="0"/>
              </a:spcBef>
              <a:spcAft>
                <a:spcPts val="0"/>
              </a:spcAft>
              <a:buClr>
                <a:srgbClr val="222222"/>
              </a:buClr>
              <a:buSzPts val="1600"/>
              <a:buAutoNum type="romanLcPeriod"/>
            </a:pPr>
            <a:r>
              <a:rPr lang="en" sz="1600">
                <a:solidFill>
                  <a:srgbClr val="222222"/>
                </a:solidFill>
                <a:highlight>
                  <a:srgbClr val="FFFFFF"/>
                </a:highlight>
              </a:rPr>
              <a:t>Ask your secondary counselors</a:t>
            </a:r>
            <a:endParaRPr sz="1600">
              <a:solidFill>
                <a:srgbClr val="222222"/>
              </a:solidFill>
              <a:highlight>
                <a:srgbClr val="FFFFFF"/>
              </a:highlight>
            </a:endParaRPr>
          </a:p>
          <a:p>
            <a:pPr indent="-342900" lvl="0" marL="596900" rtl="0" algn="l">
              <a:spcBef>
                <a:spcPts val="0"/>
              </a:spcBef>
              <a:spcAft>
                <a:spcPts val="0"/>
              </a:spcAft>
              <a:buClr>
                <a:srgbClr val="222222"/>
              </a:buClr>
              <a:buSzPts val="1800"/>
              <a:buChar char="▧"/>
            </a:pPr>
            <a:r>
              <a:rPr lang="en" sz="1800" u="sng">
                <a:solidFill>
                  <a:schemeClr val="hlink"/>
                </a:solidFill>
                <a:highlight>
                  <a:srgbClr val="FFFFFF"/>
                </a:highlight>
                <a:hlinkClick r:id="rId4"/>
              </a:rPr>
              <a:t>Iowa Postsecondary Readiness Reports</a:t>
            </a:r>
            <a:endParaRPr sz="1800">
              <a:solidFill>
                <a:srgbClr val="222222"/>
              </a:solidFill>
              <a:highlight>
                <a:srgbClr val="FFFFFF"/>
              </a:highlight>
            </a:endParaRPr>
          </a:p>
          <a:p>
            <a:pPr indent="0" lvl="0" marL="0" rtl="0" algn="l">
              <a:spcBef>
                <a:spcPts val="1000"/>
              </a:spcBef>
              <a:spcAft>
                <a:spcPts val="0"/>
              </a:spcAft>
              <a:buNone/>
            </a:pPr>
            <a:r>
              <a:t/>
            </a:r>
            <a:endParaRPr sz="1100">
              <a:solidFill>
                <a:srgbClr val="222222"/>
              </a:solidFill>
              <a:highlight>
                <a:srgbClr val="FFFFFF"/>
              </a:highlight>
            </a:endParaRPr>
          </a:p>
          <a:p>
            <a:pPr indent="0" lvl="0" marL="0" rtl="0" algn="l">
              <a:spcBef>
                <a:spcPts val="100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123" name="Shape 123"/>
        <p:cNvGrpSpPr/>
        <p:nvPr/>
      </p:nvGrpSpPr>
      <p:grpSpPr>
        <a:xfrm>
          <a:off x="0" y="0"/>
          <a:ext cx="0" cy="0"/>
          <a:chOff x="0" y="0"/>
          <a:chExt cx="0" cy="0"/>
        </a:xfrm>
      </p:grpSpPr>
      <p:pic>
        <p:nvPicPr>
          <p:cNvPr id="124" name="Google Shape;124;p20"/>
          <p:cNvPicPr preferRelativeResize="0"/>
          <p:nvPr/>
        </p:nvPicPr>
        <p:blipFill>
          <a:blip r:embed="rId3">
            <a:alphaModFix/>
          </a:blip>
          <a:stretch>
            <a:fillRect/>
          </a:stretch>
        </p:blipFill>
        <p:spPr>
          <a:xfrm>
            <a:off x="1091925" y="55625"/>
            <a:ext cx="6863225" cy="5032251"/>
          </a:xfrm>
          <a:prstGeom prst="rect">
            <a:avLst/>
          </a:prstGeom>
          <a:noFill/>
          <a:ln cap="flat" cmpd="sng" w="38100">
            <a:solidFill>
              <a:schemeClr val="accent4"/>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1027950" y="517331"/>
            <a:ext cx="7088100" cy="682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NOSCA’s Eight Components of College and Career Readiness Counseling</a:t>
            </a:r>
            <a:endParaRPr/>
          </a:p>
        </p:txBody>
      </p:sp>
      <p:sp>
        <p:nvSpPr>
          <p:cNvPr id="130" name="Google Shape;130;p21"/>
          <p:cNvSpPr txBox="1"/>
          <p:nvPr>
            <p:ph idx="1" type="body"/>
          </p:nvPr>
        </p:nvSpPr>
        <p:spPr>
          <a:xfrm>
            <a:off x="1070325" y="1438988"/>
            <a:ext cx="7056300" cy="3062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Six of the eight components are relevant for elementary</a:t>
            </a:r>
            <a:endParaRPr sz="1800"/>
          </a:p>
          <a:p>
            <a:pPr indent="0" lvl="0" marL="0" rtl="0" algn="l">
              <a:spcBef>
                <a:spcPts val="600"/>
              </a:spcBef>
              <a:spcAft>
                <a:spcPts val="0"/>
              </a:spcAft>
              <a:buNone/>
            </a:pPr>
            <a:r>
              <a:rPr lang="en" sz="1800"/>
              <a:t>We are focusing on three today. Skim them, and write your current practices for each on your handout. </a:t>
            </a:r>
            <a:endParaRPr sz="1800"/>
          </a:p>
          <a:p>
            <a:pPr indent="0" lvl="0" marL="0" rtl="0" algn="l">
              <a:spcBef>
                <a:spcPts val="600"/>
              </a:spcBef>
              <a:spcAft>
                <a:spcPts val="0"/>
              </a:spcAft>
              <a:buNone/>
            </a:pPr>
            <a:r>
              <a:rPr lang="en"/>
              <a:t>1. </a:t>
            </a:r>
            <a:r>
              <a:rPr lang="en" sz="1400"/>
              <a:t>College Aspirations </a:t>
            </a:r>
            <a:endParaRPr sz="1400"/>
          </a:p>
          <a:p>
            <a:pPr indent="0" lvl="0" marL="0" rtl="0" algn="l">
              <a:spcBef>
                <a:spcPts val="600"/>
              </a:spcBef>
              <a:spcAft>
                <a:spcPts val="0"/>
              </a:spcAft>
              <a:buNone/>
            </a:pPr>
            <a:r>
              <a:rPr lang="en"/>
              <a:t>2. </a:t>
            </a:r>
            <a:r>
              <a:rPr lang="en" sz="1400"/>
              <a:t>College and Career Exploration and Selection Process</a:t>
            </a:r>
            <a:endParaRPr/>
          </a:p>
          <a:p>
            <a:pPr indent="0" lvl="0" marL="0" rtl="0" algn="l">
              <a:spcBef>
                <a:spcPts val="600"/>
              </a:spcBef>
              <a:spcAft>
                <a:spcPts val="0"/>
              </a:spcAft>
              <a:buNone/>
            </a:pPr>
            <a:r>
              <a:rPr lang="en"/>
              <a:t>3. </a:t>
            </a:r>
            <a:r>
              <a:rPr lang="en" sz="1400"/>
              <a:t>College and Career Assessments</a:t>
            </a:r>
            <a:endParaRPr/>
          </a:p>
          <a:p>
            <a:pPr indent="0" lvl="0" marL="0" rtl="0" algn="l">
              <a:spcBef>
                <a:spcPts val="6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Trinculo template">
  <a:themeElements>
    <a:clrScheme name="Custom 347">
      <a:dk1>
        <a:srgbClr val="505670"/>
      </a:dk1>
      <a:lt1>
        <a:srgbClr val="FFFFFF"/>
      </a:lt1>
      <a:dk2>
        <a:srgbClr val="979CB8"/>
      </a:dk2>
      <a:lt2>
        <a:srgbClr val="EFF0F4"/>
      </a:lt2>
      <a:accent1>
        <a:srgbClr val="F9AC08"/>
      </a:accent1>
      <a:accent2>
        <a:srgbClr val="C48706"/>
      </a:accent2>
      <a:accent3>
        <a:srgbClr val="01ABCF"/>
      </a:accent3>
      <a:accent4>
        <a:srgbClr val="00839F"/>
      </a:accent4>
      <a:accent5>
        <a:srgbClr val="AACF20"/>
      </a:accent5>
      <a:accent6>
        <a:srgbClr val="EA3A68"/>
      </a:accent6>
      <a:hlink>
        <a:srgbClr val="50567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