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58" r:id="rId3"/>
    <p:sldId id="266" r:id="rId4"/>
    <p:sldId id="267" r:id="rId5"/>
    <p:sldId id="293" r:id="rId6"/>
    <p:sldId id="294" r:id="rId7"/>
    <p:sldId id="270" r:id="rId8"/>
    <p:sldId id="292" r:id="rId9"/>
    <p:sldId id="295" r:id="rId10"/>
    <p:sldId id="296" r:id="rId11"/>
    <p:sldId id="297" r:id="rId12"/>
    <p:sldId id="298" r:id="rId13"/>
    <p:sldId id="299" r:id="rId14"/>
    <p:sldId id="301" r:id="rId15"/>
    <p:sldId id="300" r:id="rId16"/>
    <p:sldId id="302" r:id="rId17"/>
    <p:sldId id="305" r:id="rId18"/>
    <p:sldId id="303" r:id="rId19"/>
    <p:sldId id="304" r:id="rId20"/>
    <p:sldId id="306" r:id="rId21"/>
    <p:sldId id="307" r:id="rId22"/>
    <p:sldId id="310" r:id="rId23"/>
    <p:sldId id="309" r:id="rId24"/>
    <p:sldId id="308" r:id="rId25"/>
    <p:sldId id="311" r:id="rId26"/>
    <p:sldId id="312" r:id="rId27"/>
    <p:sldId id="313" r:id="rId28"/>
    <p:sldId id="314" r:id="rId29"/>
    <p:sldId id="315" r:id="rId30"/>
    <p:sldId id="271" r:id="rId31"/>
    <p:sldId id="275" r:id="rId32"/>
    <p:sldId id="291" r:id="rId33"/>
    <p:sldId id="274" r:id="rId34"/>
    <p:sldId id="290" r:id="rId35"/>
    <p:sldId id="277" r:id="rId36"/>
    <p:sldId id="286" r:id="rId37"/>
    <p:sldId id="316" r:id="rId3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7362"/>
    <a:srgbClr val="20558A"/>
    <a:srgbClr val="F89E59"/>
    <a:srgbClr val="0066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99" autoAdjust="0"/>
    <p:restoredTop sz="78256" autoAdjust="0"/>
  </p:normalViewPr>
  <p:slideViewPr>
    <p:cSldViewPr snapToGrid="0">
      <p:cViewPr varScale="1">
        <p:scale>
          <a:sx n="83" d="100"/>
          <a:sy n="83" d="100"/>
        </p:scale>
        <p:origin x="112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01D5F4B-6786-4DF0-9144-A3AF92D3D758}" type="datetimeFigureOut">
              <a:rPr lang="en-US" smtClean="0"/>
              <a:t>10/28/2019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5DFE3A5-C017-4C69-A949-42F3C9CC5C47}" type="slidenum">
              <a:rPr lang="en-US" smtClean="0"/>
              <a:t>‹#›</a:t>
            </a:fld>
            <a:endParaRPr lang="en-US"/>
          </a:p>
        </p:txBody>
      </p:sp>
    </p:spTree>
    <p:extLst>
      <p:ext uri="{BB962C8B-B14F-4D97-AF65-F5344CB8AC3E}">
        <p14:creationId xmlns:p14="http://schemas.microsoft.com/office/powerpoint/2010/main" val="381654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pPr>
              <a:defRPr/>
            </a:pPr>
            <a:endParaRPr lang="en-US" dirty="0"/>
          </a:p>
        </p:txBody>
      </p:sp>
      <p:sp>
        <p:nvSpPr>
          <p:cNvPr id="5123"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pPr>
              <a:defRPr/>
            </a:pPr>
            <a:endParaRPr lang="en-US" dirty="0"/>
          </a:p>
        </p:txBody>
      </p:sp>
      <p:sp>
        <p:nvSpPr>
          <p:cNvPr id="5127"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pPr>
              <a:defRPr/>
            </a:pPr>
            <a:fld id="{757D3EFD-98F8-4393-87C2-02363F8AD913}" type="slidenum">
              <a:rPr lang="en-US"/>
              <a:pPr>
                <a:defRPr/>
              </a:pPr>
              <a:t>‹#›</a:t>
            </a:fld>
            <a:endParaRPr lang="en-US" dirty="0"/>
          </a:p>
        </p:txBody>
      </p:sp>
    </p:spTree>
    <p:extLst>
      <p:ext uri="{BB962C8B-B14F-4D97-AF65-F5344CB8AC3E}">
        <p14:creationId xmlns:p14="http://schemas.microsoft.com/office/powerpoint/2010/main" val="33846047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57D3EFD-98F8-4393-87C2-02363F8AD913}" type="slidenum">
              <a:rPr lang="en-US" smtClean="0"/>
              <a:pPr>
                <a:defRPr/>
              </a:pPr>
              <a:t>1</a:t>
            </a:fld>
            <a:endParaRPr lang="en-US" dirty="0"/>
          </a:p>
        </p:txBody>
      </p:sp>
    </p:spTree>
    <p:extLst>
      <p:ext uri="{BB962C8B-B14F-4D97-AF65-F5344CB8AC3E}">
        <p14:creationId xmlns:p14="http://schemas.microsoft.com/office/powerpoint/2010/main" val="4021969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 this</a:t>
            </a:r>
            <a:r>
              <a:rPr lang="en-US" baseline="0" dirty="0" smtClean="0"/>
              <a:t> service, we can provide parents with a host of resources to help their student plan for education or training after high school.</a:t>
            </a:r>
            <a:endParaRPr lang="en-US" dirty="0"/>
          </a:p>
        </p:txBody>
      </p:sp>
      <p:sp>
        <p:nvSpPr>
          <p:cNvPr id="4" name="Slide Number Placeholder 3"/>
          <p:cNvSpPr>
            <a:spLocks noGrp="1"/>
          </p:cNvSpPr>
          <p:nvPr>
            <p:ph type="sldNum" sz="quarter" idx="10"/>
          </p:nvPr>
        </p:nvSpPr>
        <p:spPr/>
        <p:txBody>
          <a:bodyPr/>
          <a:lstStyle/>
          <a:p>
            <a:pPr>
              <a:defRPr/>
            </a:pPr>
            <a:fld id="{757D3EFD-98F8-4393-87C2-02363F8AD913}" type="slidenum">
              <a:rPr lang="en-US" smtClean="0"/>
              <a:pPr>
                <a:defRPr/>
              </a:pPr>
              <a:t>32</a:t>
            </a:fld>
            <a:endParaRPr lang="en-US" dirty="0"/>
          </a:p>
        </p:txBody>
      </p:sp>
    </p:spTree>
    <p:extLst>
      <p:ext uri="{BB962C8B-B14F-4D97-AF65-F5344CB8AC3E}">
        <p14:creationId xmlns:p14="http://schemas.microsoft.com/office/powerpoint/2010/main" val="1696495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Feeds off</a:t>
            </a:r>
            <a:r>
              <a:rPr lang="en-US" baseline="0" dirty="0" smtClean="0"/>
              <a:t> the web-based platform and provides access to additional resources. </a:t>
            </a:r>
          </a:p>
          <a:p>
            <a:endParaRPr lang="en-US" dirty="0" smtClean="0"/>
          </a:p>
        </p:txBody>
      </p:sp>
      <p:sp>
        <p:nvSpPr>
          <p:cNvPr id="4" name="Slide Number Placeholder 3"/>
          <p:cNvSpPr>
            <a:spLocks noGrp="1"/>
          </p:cNvSpPr>
          <p:nvPr>
            <p:ph type="sldNum" sz="quarter" idx="10"/>
          </p:nvPr>
        </p:nvSpPr>
        <p:spPr/>
        <p:txBody>
          <a:bodyPr/>
          <a:lstStyle/>
          <a:p>
            <a:pPr>
              <a:defRPr/>
            </a:pPr>
            <a:fld id="{757D3EFD-98F8-4393-87C2-02363F8AD913}" type="slidenum">
              <a:rPr lang="en-US" smtClean="0"/>
              <a:pPr>
                <a:defRPr/>
              </a:pPr>
              <a:t>33</a:t>
            </a:fld>
            <a:endParaRPr lang="en-US" dirty="0"/>
          </a:p>
        </p:txBody>
      </p:sp>
    </p:spTree>
    <p:extLst>
      <p:ext uri="{BB962C8B-B14F-4D97-AF65-F5344CB8AC3E}">
        <p14:creationId xmlns:p14="http://schemas.microsoft.com/office/powerpoint/2010/main" val="3180051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7D3EFD-98F8-4393-87C2-02363F8AD913}" type="slidenum">
              <a:rPr lang="en-US" smtClean="0"/>
              <a:pPr>
                <a:defRPr/>
              </a:pPr>
              <a:t>34</a:t>
            </a:fld>
            <a:endParaRPr lang="en-US" dirty="0"/>
          </a:p>
        </p:txBody>
      </p:sp>
    </p:spTree>
    <p:extLst>
      <p:ext uri="{BB962C8B-B14F-4D97-AF65-F5344CB8AC3E}">
        <p14:creationId xmlns:p14="http://schemas.microsoft.com/office/powerpoint/2010/main" val="3521910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random drawing</a:t>
            </a:r>
            <a:r>
              <a:rPr lang="en-US" baseline="0" dirty="0" smtClean="0"/>
              <a:t> conducted quarterly would determine recipients of the 529 deposits. Parents can gain multiple entries into the drawing by using multiple resources and responding to multiple notifications. </a:t>
            </a:r>
          </a:p>
          <a:p>
            <a:r>
              <a:rPr lang="en-US" dirty="0" smtClean="0"/>
              <a:t>Our</a:t>
            </a:r>
            <a:r>
              <a:rPr lang="en-US" baseline="0" dirty="0" smtClean="0"/>
              <a:t> Focus Group research indicated families would like to see awards given quarterly and for more people to earn smaller amounts as opposed to fewer earning large amounts, i.e., 20 people receiving $500 as opposed to 10 receiving $1,000. </a:t>
            </a:r>
          </a:p>
          <a:p>
            <a:endParaRPr lang="en-US" baseline="0" dirty="0" smtClean="0"/>
          </a:p>
        </p:txBody>
      </p:sp>
      <p:sp>
        <p:nvSpPr>
          <p:cNvPr id="4" name="Slide Number Placeholder 3"/>
          <p:cNvSpPr>
            <a:spLocks noGrp="1"/>
          </p:cNvSpPr>
          <p:nvPr>
            <p:ph type="sldNum" sz="quarter" idx="10"/>
          </p:nvPr>
        </p:nvSpPr>
        <p:spPr/>
        <p:txBody>
          <a:bodyPr/>
          <a:lstStyle/>
          <a:p>
            <a:pPr>
              <a:defRPr/>
            </a:pPr>
            <a:fld id="{757D3EFD-98F8-4393-87C2-02363F8AD913}" type="slidenum">
              <a:rPr lang="en-US" smtClean="0"/>
              <a:pPr>
                <a:defRPr/>
              </a:pPr>
              <a:t>35</a:t>
            </a:fld>
            <a:endParaRPr lang="en-US" dirty="0"/>
          </a:p>
        </p:txBody>
      </p:sp>
    </p:spTree>
    <p:extLst>
      <p:ext uri="{BB962C8B-B14F-4D97-AF65-F5344CB8AC3E}">
        <p14:creationId xmlns:p14="http://schemas.microsoft.com/office/powerpoint/2010/main" val="304467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if every student in the country had a parent or mentor able and willing to help them plan out their future?</a:t>
            </a:r>
          </a:p>
          <a:p>
            <a:r>
              <a:rPr lang="en-US" dirty="0" smtClean="0"/>
              <a:t>This system could also be used by mentors or educators, helping students without parental support plan for college.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This system provides them the expert subject matter and cues them when to discuss it with their mentee.</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57D3EFD-98F8-4393-87C2-02363F8AD913}" type="slidenum">
              <a:rPr lang="en-US" smtClean="0"/>
              <a:pPr>
                <a:defRPr/>
              </a:pPr>
              <a:t>36</a:t>
            </a:fld>
            <a:endParaRPr lang="en-US" dirty="0"/>
          </a:p>
        </p:txBody>
      </p:sp>
    </p:spTree>
    <p:extLst>
      <p:ext uri="{BB962C8B-B14F-4D97-AF65-F5344CB8AC3E}">
        <p14:creationId xmlns:p14="http://schemas.microsoft.com/office/powerpoint/2010/main" val="31789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Private, nonprofit company; self-funded and receives no state appropriations; however, our board is</a:t>
            </a:r>
            <a:r>
              <a:rPr lang="en-US" sz="1200" baseline="0" dirty="0" smtClean="0"/>
              <a:t> appointed by the governor of Iowa.</a:t>
            </a:r>
            <a:endParaRPr lang="en-US" sz="1200" dirty="0" smtClean="0"/>
          </a:p>
          <a:p>
            <a:r>
              <a:rPr lang="en-US" sz="1200" dirty="0" smtClean="0"/>
              <a:t>Provide supplemental student loans to families and free tools to help families make informed choices about funding higher education.</a:t>
            </a:r>
          </a:p>
        </p:txBody>
      </p:sp>
      <p:sp>
        <p:nvSpPr>
          <p:cNvPr id="4" name="Slide Number Placeholder 3"/>
          <p:cNvSpPr>
            <a:spLocks noGrp="1"/>
          </p:cNvSpPr>
          <p:nvPr>
            <p:ph type="sldNum" sz="quarter" idx="10"/>
          </p:nvPr>
        </p:nvSpPr>
        <p:spPr/>
        <p:txBody>
          <a:bodyPr/>
          <a:lstStyle/>
          <a:p>
            <a:pPr>
              <a:defRPr/>
            </a:pPr>
            <a:fld id="{757D3EFD-98F8-4393-87C2-02363F8AD913}" type="slidenum">
              <a:rPr lang="en-US" smtClean="0"/>
              <a:pPr>
                <a:defRPr/>
              </a:pPr>
              <a:t>2</a:t>
            </a:fld>
            <a:endParaRPr lang="en-US" dirty="0"/>
          </a:p>
        </p:txBody>
      </p:sp>
    </p:spTree>
    <p:extLst>
      <p:ext uri="{BB962C8B-B14F-4D97-AF65-F5344CB8AC3E}">
        <p14:creationId xmlns:p14="http://schemas.microsoft.com/office/powerpoint/2010/main" val="1006626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dirty="0" smtClean="0"/>
              <a:t>Save Now, Save Later: College Savings Plan Parent Giveaway</a:t>
            </a:r>
          </a:p>
          <a:p>
            <a:pPr lvl="2"/>
            <a:r>
              <a:rPr lang="en-US" sz="1200" dirty="0" smtClean="0"/>
              <a:t>For parents and legal guardians of Iowa students in grades 6–12</a:t>
            </a:r>
          </a:p>
          <a:p>
            <a:pPr lvl="2"/>
            <a:r>
              <a:rPr lang="en-US" sz="1200" dirty="0" smtClean="0"/>
              <a:t>Awards 50 $1,000 deposits into College Savings Iowa accounts</a:t>
            </a:r>
          </a:p>
          <a:p>
            <a:pPr lvl="1"/>
            <a:r>
              <a:rPr lang="en-US" sz="1200" dirty="0" smtClean="0"/>
              <a:t>Iowa Financial Know-How Challenge: Senior Scholarship</a:t>
            </a:r>
          </a:p>
          <a:p>
            <a:pPr lvl="2"/>
            <a:r>
              <a:rPr lang="en-US" sz="1200" dirty="0" smtClean="0"/>
              <a:t>For Iowa high school seniors</a:t>
            </a:r>
          </a:p>
          <a:p>
            <a:pPr lvl="2"/>
            <a:r>
              <a:rPr lang="en-US" sz="1200" dirty="0" smtClean="0"/>
              <a:t>Awards college scholarships of $2,000 each for 30 high school seniors</a:t>
            </a:r>
          </a:p>
          <a:p>
            <a:pPr lvl="1"/>
            <a:r>
              <a:rPr lang="en-US" sz="1200" dirty="0" smtClean="0"/>
              <a:t>College</a:t>
            </a:r>
            <a:r>
              <a:rPr lang="en-US" sz="1200" baseline="0" dirty="0" smtClean="0"/>
              <a:t> Funding Forecaster Giveaway </a:t>
            </a:r>
            <a:endParaRPr lang="en-US" sz="1200" dirty="0" smtClean="0"/>
          </a:p>
          <a:p>
            <a:pPr lvl="2"/>
            <a:r>
              <a:rPr lang="en-US" sz="1200" dirty="0" smtClean="0"/>
              <a:t>For Iowa high school seniors</a:t>
            </a:r>
          </a:p>
          <a:p>
            <a:pPr lvl="2"/>
            <a:r>
              <a:rPr lang="en-US" sz="1200" dirty="0" smtClean="0"/>
              <a:t>Awards ten</a:t>
            </a:r>
            <a:r>
              <a:rPr lang="en-US" sz="1200" baseline="0" dirty="0" smtClean="0"/>
              <a:t> </a:t>
            </a:r>
            <a:r>
              <a:rPr lang="en-US" sz="1200" dirty="0" smtClean="0"/>
              <a:t>$1,000 awards paid</a:t>
            </a:r>
            <a:r>
              <a:rPr lang="en-US" sz="1200" baseline="0" dirty="0" smtClean="0"/>
              <a:t> to the college on behalf of winners</a:t>
            </a:r>
            <a:endParaRPr lang="en-US" sz="1200" dirty="0" smtClean="0"/>
          </a:p>
          <a:p>
            <a:pPr lvl="2"/>
            <a:r>
              <a:rPr lang="en-US" sz="1200" dirty="0" smtClean="0"/>
              <a:t>Increases understanding of total</a:t>
            </a:r>
            <a:r>
              <a:rPr lang="en-US" sz="1200" baseline="0" dirty="0" smtClean="0"/>
              <a:t> college cost over four years.</a:t>
            </a:r>
            <a:endParaRPr lang="en-US" sz="1200" dirty="0" smtClean="0"/>
          </a:p>
          <a:p>
            <a:pPr lvl="2"/>
            <a:endParaRPr lang="en-US" sz="1200" dirty="0" smtClean="0"/>
          </a:p>
          <a:p>
            <a:endParaRPr lang="en-US" sz="1200" dirty="0"/>
          </a:p>
        </p:txBody>
      </p:sp>
      <p:sp>
        <p:nvSpPr>
          <p:cNvPr id="4" name="Slide Number Placeholder 3"/>
          <p:cNvSpPr>
            <a:spLocks noGrp="1"/>
          </p:cNvSpPr>
          <p:nvPr>
            <p:ph type="sldNum" sz="quarter" idx="10"/>
          </p:nvPr>
        </p:nvSpPr>
        <p:spPr/>
        <p:txBody>
          <a:bodyPr/>
          <a:lstStyle/>
          <a:p>
            <a:pPr>
              <a:defRPr/>
            </a:pPr>
            <a:fld id="{757D3EFD-98F8-4393-87C2-02363F8AD913}" type="slidenum">
              <a:rPr lang="en-US" smtClean="0"/>
              <a:pPr>
                <a:defRPr/>
              </a:pPr>
              <a:t>3</a:t>
            </a:fld>
            <a:endParaRPr lang="en-US" dirty="0"/>
          </a:p>
        </p:txBody>
      </p:sp>
    </p:spTree>
    <p:extLst>
      <p:ext uri="{BB962C8B-B14F-4D97-AF65-F5344CB8AC3E}">
        <p14:creationId xmlns:p14="http://schemas.microsoft.com/office/powerpoint/2010/main" val="2084686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aseline="0" dirty="0" smtClean="0"/>
              <a:t>A large component of our nonprofit role has been to develop educational tools for students about smart borrowing and college and career planning.</a:t>
            </a:r>
          </a:p>
          <a:p>
            <a:pPr marL="171450" indent="-171450">
              <a:buFontTx/>
              <a:buChar char="-"/>
            </a:pPr>
            <a:endParaRPr lang="en-US" sz="1200" baseline="0" dirty="0" smtClean="0"/>
          </a:p>
          <a:p>
            <a:pPr marL="171450" indent="-171450">
              <a:buFontTx/>
              <a:buChar char="-"/>
            </a:pPr>
            <a:r>
              <a:rPr lang="en-US" sz="1200" baseline="0" dirty="0" smtClean="0"/>
              <a:t>Student Loan Game Plan, Return on College Investment, College Funding Forecaster, Grad Degree Gauge, Parent Handbook and videos, and additional resources like articles, Student Loan Pro Tip Videos and College Kit. </a:t>
            </a:r>
          </a:p>
          <a:p>
            <a:pPr lvl="1">
              <a:defRPr/>
            </a:pPr>
            <a:r>
              <a:rPr lang="en-US" sz="1200" dirty="0" smtClean="0"/>
              <a:t>- Student Loan Game Plan</a:t>
            </a:r>
            <a:r>
              <a:rPr lang="en-US" sz="1200" kern="1200" dirty="0" smtClean="0">
                <a:solidFill>
                  <a:schemeClr val="tx1"/>
                </a:solidFill>
                <a:effectLst/>
                <a:latin typeface="Arial" charset="0"/>
                <a:ea typeface="+mn-ea"/>
                <a:cs typeface="+mn-cs"/>
              </a:rPr>
              <a:t>® </a:t>
            </a:r>
            <a:r>
              <a:rPr lang="en-US" sz="1200" dirty="0" smtClean="0"/>
              <a:t>helps families understand how to borrow less for college and set the foundation for a financially responsible future.	</a:t>
            </a:r>
          </a:p>
          <a:p>
            <a:pPr lvl="1">
              <a:defRPr/>
            </a:pPr>
            <a:r>
              <a:rPr lang="en-US" sz="1200" baseline="0" dirty="0" smtClean="0"/>
              <a:t>- </a:t>
            </a:r>
            <a:r>
              <a:rPr lang="en-US" sz="1200" dirty="0" smtClean="0"/>
              <a:t>Return</a:t>
            </a:r>
            <a:r>
              <a:rPr lang="en-US" sz="1200" baseline="0" dirty="0" smtClean="0"/>
              <a:t> on College Investment </a:t>
            </a:r>
            <a:r>
              <a:rPr lang="en-US" sz="1200" dirty="0" smtClean="0"/>
              <a:t>lets families discover how to maximize their return on college investment (ROCI). </a:t>
            </a:r>
          </a:p>
          <a:p>
            <a:pPr lvl="1">
              <a:defRPr/>
            </a:pPr>
            <a:r>
              <a:rPr lang="en-US" sz="1200" dirty="0" smtClean="0"/>
              <a:t>- College Funding Forecaster provides high school seniors and parents with the estimated total cost of four years of college based on information from the financial aid award package and published cost of attendance. </a:t>
            </a:r>
          </a:p>
          <a:p>
            <a:pPr lvl="1">
              <a:defRPr/>
            </a:pPr>
            <a:r>
              <a:rPr lang="en-US" sz="1200" dirty="0" smtClean="0"/>
              <a:t>- Graduate Degree Gauge is a tool that assists individuals who are considering extending their education to include graduate school and helps determine</a:t>
            </a:r>
            <a:r>
              <a:rPr lang="en-US" sz="1200" baseline="0" dirty="0" smtClean="0"/>
              <a:t> if the investment is worth the return.</a:t>
            </a:r>
            <a:endParaRPr lang="en-US" sz="1200" dirty="0" smtClean="0"/>
          </a:p>
          <a:p>
            <a:pPr marL="628650" lvl="1" indent="-171450">
              <a:buFontTx/>
              <a:buChar char="-"/>
              <a:defRPr/>
            </a:pPr>
            <a:r>
              <a:rPr lang="en-US" sz="1200" dirty="0" smtClean="0"/>
              <a:t>Parent</a:t>
            </a:r>
            <a:r>
              <a:rPr lang="en-US" sz="1200" baseline="0" dirty="0" smtClean="0"/>
              <a:t> Handbook </a:t>
            </a:r>
            <a:r>
              <a:rPr lang="en-US" sz="1200" dirty="0" smtClean="0"/>
              <a:t>helps parents prepare their</a:t>
            </a:r>
            <a:r>
              <a:rPr lang="en-US" sz="1200" baseline="0" dirty="0" smtClean="0"/>
              <a:t> </a:t>
            </a:r>
            <a:r>
              <a:rPr lang="en-US" sz="1200" dirty="0" smtClean="0"/>
              <a:t>sixth- through twelfth-grade students for success in college and other postsecondary options through four key topic</a:t>
            </a:r>
            <a:r>
              <a:rPr lang="en-US" sz="1200" baseline="0" dirty="0" smtClean="0"/>
              <a:t> areas focused on preparing and paying for college.</a:t>
            </a:r>
          </a:p>
          <a:p>
            <a:pPr marL="628650" lvl="1" indent="-171450">
              <a:buFontTx/>
              <a:buChar char="-"/>
              <a:defRPr/>
            </a:pPr>
            <a:endParaRPr lang="en-US" sz="1200" baseline="0" dirty="0" smtClean="0"/>
          </a:p>
          <a:p>
            <a:pPr marL="171450" indent="-171450">
              <a:buFontTx/>
              <a:buChar char="-"/>
            </a:pPr>
            <a:r>
              <a:rPr lang="en-US" sz="1200" baseline="0" dirty="0" smtClean="0"/>
              <a:t>What more can we do?</a:t>
            </a:r>
          </a:p>
          <a:p>
            <a:pPr marL="628650" lvl="1" indent="-171450">
              <a:buFontTx/>
              <a:buChar char="-"/>
              <a:defRPr/>
            </a:pPr>
            <a:endParaRPr lang="en-US" sz="1200" dirty="0" smtClean="0"/>
          </a:p>
        </p:txBody>
      </p:sp>
      <p:sp>
        <p:nvSpPr>
          <p:cNvPr id="4" name="Slide Number Placeholder 3"/>
          <p:cNvSpPr>
            <a:spLocks noGrp="1"/>
          </p:cNvSpPr>
          <p:nvPr>
            <p:ph type="sldNum" sz="quarter" idx="10"/>
          </p:nvPr>
        </p:nvSpPr>
        <p:spPr/>
        <p:txBody>
          <a:bodyPr/>
          <a:lstStyle/>
          <a:p>
            <a:pPr>
              <a:defRPr/>
            </a:pPr>
            <a:fld id="{757D3EFD-98F8-4393-87C2-02363F8AD913}" type="slidenum">
              <a:rPr lang="en-US" smtClean="0"/>
              <a:pPr>
                <a:defRPr/>
              </a:pPr>
              <a:t>4</a:t>
            </a:fld>
            <a:endParaRPr lang="en-US" dirty="0"/>
          </a:p>
        </p:txBody>
      </p:sp>
    </p:spTree>
    <p:extLst>
      <p:ext uri="{BB962C8B-B14F-4D97-AF65-F5344CB8AC3E}">
        <p14:creationId xmlns:p14="http://schemas.microsoft.com/office/powerpoint/2010/main" val="187631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that’s why we created SP3. It’s a</a:t>
            </a:r>
            <a:r>
              <a:rPr lang="en-US" dirty="0" smtClean="0"/>
              <a:t> combination of our existing tools and resources</a:t>
            </a:r>
            <a:r>
              <a:rPr lang="en-US" baseline="0" dirty="0" smtClean="0"/>
              <a:t> along with new information, delivered directly to parents of college-bound students. </a:t>
            </a:r>
            <a:endParaRPr lang="en-US" dirty="0"/>
          </a:p>
        </p:txBody>
      </p:sp>
      <p:sp>
        <p:nvSpPr>
          <p:cNvPr id="4" name="Slide Number Placeholder 3"/>
          <p:cNvSpPr>
            <a:spLocks noGrp="1"/>
          </p:cNvSpPr>
          <p:nvPr>
            <p:ph type="sldNum" sz="quarter" idx="10"/>
          </p:nvPr>
        </p:nvSpPr>
        <p:spPr/>
        <p:txBody>
          <a:bodyPr/>
          <a:lstStyle/>
          <a:p>
            <a:pPr>
              <a:defRPr/>
            </a:pPr>
            <a:fld id="{757D3EFD-98F8-4393-87C2-02363F8AD913}" type="slidenum">
              <a:rPr lang="en-US" smtClean="0"/>
              <a:pPr>
                <a:defRPr/>
              </a:pPr>
              <a:t>7</a:t>
            </a:fld>
            <a:endParaRPr lang="en-US" dirty="0"/>
          </a:p>
        </p:txBody>
      </p:sp>
    </p:spTree>
    <p:extLst>
      <p:ext uri="{BB962C8B-B14F-4D97-AF65-F5344CB8AC3E}">
        <p14:creationId xmlns:p14="http://schemas.microsoft.com/office/powerpoint/2010/main" val="3970475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7D3EFD-98F8-4393-87C2-02363F8AD913}" type="slidenum">
              <a:rPr lang="en-US" smtClean="0"/>
              <a:pPr>
                <a:defRPr/>
              </a:pPr>
              <a:t>9</a:t>
            </a:fld>
            <a:endParaRPr lang="en-US" dirty="0"/>
          </a:p>
        </p:txBody>
      </p:sp>
    </p:spTree>
    <p:extLst>
      <p:ext uri="{BB962C8B-B14F-4D97-AF65-F5344CB8AC3E}">
        <p14:creationId xmlns:p14="http://schemas.microsoft.com/office/powerpoint/2010/main" val="4193012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7D3EFD-98F8-4393-87C2-02363F8AD913}" type="slidenum">
              <a:rPr lang="en-US" smtClean="0"/>
              <a:pPr>
                <a:defRPr/>
              </a:pPr>
              <a:t>22</a:t>
            </a:fld>
            <a:endParaRPr lang="en-US" dirty="0"/>
          </a:p>
        </p:txBody>
      </p:sp>
    </p:spTree>
    <p:extLst>
      <p:ext uri="{BB962C8B-B14F-4D97-AF65-F5344CB8AC3E}">
        <p14:creationId xmlns:p14="http://schemas.microsoft.com/office/powerpoint/2010/main" val="811315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7D3EFD-98F8-4393-87C2-02363F8AD913}" type="slidenum">
              <a:rPr lang="en-US" smtClean="0"/>
              <a:pPr>
                <a:defRPr/>
              </a:pPr>
              <a:t>30</a:t>
            </a:fld>
            <a:endParaRPr lang="en-US" dirty="0"/>
          </a:p>
        </p:txBody>
      </p:sp>
    </p:spTree>
    <p:extLst>
      <p:ext uri="{BB962C8B-B14F-4D97-AF65-F5344CB8AC3E}">
        <p14:creationId xmlns:p14="http://schemas.microsoft.com/office/powerpoint/2010/main" val="359172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focus</a:t>
            </a:r>
            <a:r>
              <a:rPr lang="en-US" baseline="0" dirty="0" smtClean="0"/>
              <a:t> groups indicated other topics of importance are All Things FAFSA, Interest Assessments and Career Paths, Career and Technical Education, Applying for College and Deadlines, Scholarship Assistance.</a:t>
            </a:r>
            <a:endParaRPr lang="en-US" dirty="0"/>
          </a:p>
        </p:txBody>
      </p:sp>
      <p:sp>
        <p:nvSpPr>
          <p:cNvPr id="4" name="Slide Number Placeholder 3"/>
          <p:cNvSpPr>
            <a:spLocks noGrp="1"/>
          </p:cNvSpPr>
          <p:nvPr>
            <p:ph type="sldNum" sz="quarter" idx="10"/>
          </p:nvPr>
        </p:nvSpPr>
        <p:spPr/>
        <p:txBody>
          <a:bodyPr/>
          <a:lstStyle/>
          <a:p>
            <a:pPr>
              <a:defRPr/>
            </a:pPr>
            <a:fld id="{757D3EFD-98F8-4393-87C2-02363F8AD913}" type="slidenum">
              <a:rPr lang="en-US" smtClean="0"/>
              <a:pPr>
                <a:defRPr/>
              </a:pPr>
              <a:t>31</a:t>
            </a:fld>
            <a:endParaRPr lang="en-US" dirty="0"/>
          </a:p>
        </p:txBody>
      </p:sp>
    </p:spTree>
    <p:extLst>
      <p:ext uri="{BB962C8B-B14F-4D97-AF65-F5344CB8AC3E}">
        <p14:creationId xmlns:p14="http://schemas.microsoft.com/office/powerpoint/2010/main" val="3357032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userDrawn="1"/>
        </p:nvSpPr>
        <p:spPr bwMode="auto">
          <a:xfrm>
            <a:off x="0" y="6643688"/>
            <a:ext cx="25146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800" dirty="0" smtClean="0">
                <a:solidFill>
                  <a:schemeClr val="bg1"/>
                </a:solidFill>
              </a:rPr>
              <a:t>©2019 Iowa Student Loan Liquidity Corporation</a:t>
            </a:r>
            <a:r>
              <a:rPr lang="en-US" sz="800" baseline="30000" dirty="0" smtClean="0">
                <a:solidFill>
                  <a:schemeClr val="bg1"/>
                </a:solidFill>
              </a:rPr>
              <a:t>®</a:t>
            </a:r>
          </a:p>
        </p:txBody>
      </p:sp>
      <p:sp>
        <p:nvSpPr>
          <p:cNvPr id="3075" name="Rectangle 3"/>
          <p:cNvSpPr>
            <a:spLocks noGrp="1" noChangeArrowheads="1"/>
          </p:cNvSpPr>
          <p:nvPr>
            <p:ph type="ctrTitle"/>
          </p:nvPr>
        </p:nvSpPr>
        <p:spPr>
          <a:xfrm>
            <a:off x="1143000" y="3048000"/>
            <a:ext cx="7315200" cy="1470025"/>
          </a:xfrm>
        </p:spPr>
        <p:txBody>
          <a:bodyPr/>
          <a:lstStyle>
            <a:lvl1pPr>
              <a:defRPr/>
            </a:lvl1pPr>
          </a:lstStyle>
          <a:p>
            <a:pPr lvl="0"/>
            <a:r>
              <a:rPr lang="en-US" noProof="0" smtClean="0"/>
              <a:t>Click to edit Master title style</a:t>
            </a:r>
          </a:p>
        </p:txBody>
      </p:sp>
      <p:sp>
        <p:nvSpPr>
          <p:cNvPr id="3076" name="Rectangle 4"/>
          <p:cNvSpPr>
            <a:spLocks noGrp="1" noChangeArrowheads="1"/>
          </p:cNvSpPr>
          <p:nvPr>
            <p:ph type="subTitle" idx="1"/>
          </p:nvPr>
        </p:nvSpPr>
        <p:spPr>
          <a:xfrm>
            <a:off x="1676400" y="4572000"/>
            <a:ext cx="6400800" cy="1143000"/>
          </a:xfrm>
        </p:spPr>
        <p:txBody>
          <a:bodyPr/>
          <a:lstStyle>
            <a:lvl1pPr marL="0" indent="0" algn="ctr">
              <a:buFont typeface="Wingdings 3" pitchFamily="18" charset="2"/>
              <a:buNone/>
              <a:defRPr>
                <a:solidFill>
                  <a:srgbClr val="20558A"/>
                </a:solidFill>
              </a:defRPr>
            </a:lvl1pPr>
          </a:lstStyle>
          <a:p>
            <a:pPr lvl="0"/>
            <a:r>
              <a:rPr lang="en-US" noProof="0" smtClean="0"/>
              <a:t>Click to edit Master subtitle style</a:t>
            </a:r>
          </a:p>
        </p:txBody>
      </p:sp>
      <p:sp>
        <p:nvSpPr>
          <p:cNvPr id="6" name="Rectangle 5"/>
          <p:cNvSpPr>
            <a:spLocks noGrp="1" noChangeArrowheads="1"/>
          </p:cNvSpPr>
          <p:nvPr>
            <p:ph type="dt" sz="half" idx="10"/>
          </p:nvPr>
        </p:nvSpPr>
        <p:spPr/>
        <p:txBody>
          <a:bodyPr/>
          <a:lstStyle>
            <a:lvl1pPr>
              <a:defRPr/>
            </a:lvl1pPr>
          </a:lstStyle>
          <a:p>
            <a:pPr>
              <a:defRPr/>
            </a:pPr>
            <a:endParaRPr lang="en-US" dirty="0"/>
          </a:p>
        </p:txBody>
      </p:sp>
      <p:sp>
        <p:nvSpPr>
          <p:cNvPr id="7" name="Rectangle 6"/>
          <p:cNvSpPr>
            <a:spLocks noGrp="1" noChangeArrowheads="1"/>
          </p:cNvSpPr>
          <p:nvPr>
            <p:ph type="ftr" sz="quarter" idx="11"/>
          </p:nvPr>
        </p:nvSpPr>
        <p:spPr/>
        <p:txBody>
          <a:bodyPr/>
          <a:lstStyle>
            <a:lvl1pPr>
              <a:defRPr/>
            </a:lvl1pPr>
          </a:lstStyle>
          <a:p>
            <a:pPr>
              <a:defRPr/>
            </a:pPr>
            <a:endParaRPr lang="en-US" dirty="0"/>
          </a:p>
        </p:txBody>
      </p:sp>
      <p:sp>
        <p:nvSpPr>
          <p:cNvPr id="8" name="Rectangle 7"/>
          <p:cNvSpPr>
            <a:spLocks noGrp="1" noChangeArrowheads="1"/>
          </p:cNvSpPr>
          <p:nvPr>
            <p:ph type="sldNum" sz="quarter" idx="12"/>
          </p:nvPr>
        </p:nvSpPr>
        <p:spPr>
          <a:xfrm>
            <a:off x="7010400" y="6616700"/>
            <a:ext cx="2133600" cy="228600"/>
          </a:xfrm>
        </p:spPr>
        <p:txBody>
          <a:bodyPr/>
          <a:lstStyle>
            <a:lvl1pPr>
              <a:defRPr/>
            </a:lvl1pPr>
          </a:lstStyle>
          <a:p>
            <a:pPr>
              <a:defRPr/>
            </a:pPr>
            <a:fld id="{860818B5-3BD0-4DE6-A786-4B4403BC02EE}" type="slidenum">
              <a:rPr lang="en-US"/>
              <a:pPr>
                <a:defRPr/>
              </a:pPr>
              <a:t>‹#›</a:t>
            </a:fld>
            <a:endParaRPr lang="en-US" dirty="0"/>
          </a:p>
        </p:txBody>
      </p:sp>
    </p:spTree>
    <p:extLst>
      <p:ext uri="{BB962C8B-B14F-4D97-AF65-F5344CB8AC3E}">
        <p14:creationId xmlns:p14="http://schemas.microsoft.com/office/powerpoint/2010/main" val="2860867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2525A08-7951-4B0B-BFCD-F80290B853EE}" type="slidenum">
              <a:rPr lang="en-US"/>
              <a:pPr>
                <a:defRPr/>
              </a:pPr>
              <a:t>‹#›</a:t>
            </a:fld>
            <a:endParaRPr lang="en-US" dirty="0"/>
          </a:p>
        </p:txBody>
      </p:sp>
    </p:spTree>
    <p:extLst>
      <p:ext uri="{BB962C8B-B14F-4D97-AF65-F5344CB8AC3E}">
        <p14:creationId xmlns:p14="http://schemas.microsoft.com/office/powerpoint/2010/main" val="335479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135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90600"/>
            <a:ext cx="6019800" cy="5135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C447A1E-9DD8-41B2-AE4F-82441E014BC4}" type="slidenum">
              <a:rPr lang="en-US"/>
              <a:pPr>
                <a:defRPr/>
              </a:pPr>
              <a:t>‹#›</a:t>
            </a:fld>
            <a:endParaRPr lang="en-US" dirty="0"/>
          </a:p>
        </p:txBody>
      </p:sp>
    </p:spTree>
    <p:extLst>
      <p:ext uri="{BB962C8B-B14F-4D97-AF65-F5344CB8AC3E}">
        <p14:creationId xmlns:p14="http://schemas.microsoft.com/office/powerpoint/2010/main" val="232228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E070973-30BA-4B46-B730-B44CB629E3A1}" type="slidenum">
              <a:rPr lang="en-US"/>
              <a:pPr>
                <a:defRPr/>
              </a:pPr>
              <a:t>‹#›</a:t>
            </a:fld>
            <a:endParaRPr lang="en-US" dirty="0"/>
          </a:p>
        </p:txBody>
      </p:sp>
    </p:spTree>
    <p:extLst>
      <p:ext uri="{BB962C8B-B14F-4D97-AF65-F5344CB8AC3E}">
        <p14:creationId xmlns:p14="http://schemas.microsoft.com/office/powerpoint/2010/main" val="163040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B16F63C-32F0-4081-8482-DDAA8461B4AB}" type="slidenum">
              <a:rPr lang="en-US"/>
              <a:pPr>
                <a:defRPr/>
              </a:pPr>
              <a:t>‹#›</a:t>
            </a:fld>
            <a:endParaRPr lang="en-US" dirty="0"/>
          </a:p>
        </p:txBody>
      </p:sp>
    </p:spTree>
    <p:extLst>
      <p:ext uri="{BB962C8B-B14F-4D97-AF65-F5344CB8AC3E}">
        <p14:creationId xmlns:p14="http://schemas.microsoft.com/office/powerpoint/2010/main" val="163811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5B2A9E0-6349-4AC0-B2D7-D8F8932D39BD}" type="slidenum">
              <a:rPr lang="en-US"/>
              <a:pPr>
                <a:defRPr/>
              </a:pPr>
              <a:t>‹#›</a:t>
            </a:fld>
            <a:endParaRPr lang="en-US" dirty="0"/>
          </a:p>
        </p:txBody>
      </p:sp>
    </p:spTree>
    <p:extLst>
      <p:ext uri="{BB962C8B-B14F-4D97-AF65-F5344CB8AC3E}">
        <p14:creationId xmlns:p14="http://schemas.microsoft.com/office/powerpoint/2010/main" val="227242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70C0A86-AA07-4FC5-840C-B75C42C64B4F}" type="slidenum">
              <a:rPr lang="en-US"/>
              <a:pPr>
                <a:defRPr/>
              </a:pPr>
              <a:t>‹#›</a:t>
            </a:fld>
            <a:endParaRPr lang="en-US" dirty="0"/>
          </a:p>
        </p:txBody>
      </p:sp>
    </p:spTree>
    <p:extLst>
      <p:ext uri="{BB962C8B-B14F-4D97-AF65-F5344CB8AC3E}">
        <p14:creationId xmlns:p14="http://schemas.microsoft.com/office/powerpoint/2010/main" val="497629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7EA1BCD-22FC-493E-B6B8-D3F43D006B0B}" type="slidenum">
              <a:rPr lang="en-US"/>
              <a:pPr>
                <a:defRPr/>
              </a:pPr>
              <a:t>‹#›</a:t>
            </a:fld>
            <a:endParaRPr lang="en-US" dirty="0"/>
          </a:p>
        </p:txBody>
      </p:sp>
    </p:spTree>
    <p:extLst>
      <p:ext uri="{BB962C8B-B14F-4D97-AF65-F5344CB8AC3E}">
        <p14:creationId xmlns:p14="http://schemas.microsoft.com/office/powerpoint/2010/main" val="446635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055A2A0-466B-4A25-84A3-781EEC10EFDF}" type="slidenum">
              <a:rPr lang="en-US"/>
              <a:pPr>
                <a:defRPr/>
              </a:pPr>
              <a:t>‹#›</a:t>
            </a:fld>
            <a:endParaRPr lang="en-US" dirty="0"/>
          </a:p>
        </p:txBody>
      </p:sp>
    </p:spTree>
    <p:extLst>
      <p:ext uri="{BB962C8B-B14F-4D97-AF65-F5344CB8AC3E}">
        <p14:creationId xmlns:p14="http://schemas.microsoft.com/office/powerpoint/2010/main" val="3939559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0B8E136-F5B1-4DF5-BDC8-D2290E48B3C3}" type="slidenum">
              <a:rPr lang="en-US"/>
              <a:pPr>
                <a:defRPr/>
              </a:pPr>
              <a:t>‹#›</a:t>
            </a:fld>
            <a:endParaRPr lang="en-US" dirty="0"/>
          </a:p>
        </p:txBody>
      </p:sp>
    </p:spTree>
    <p:extLst>
      <p:ext uri="{BB962C8B-B14F-4D97-AF65-F5344CB8AC3E}">
        <p14:creationId xmlns:p14="http://schemas.microsoft.com/office/powerpoint/2010/main" val="2883059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52424A7-73FB-4818-A6D1-C80A5812B9BB}" type="slidenum">
              <a:rPr lang="en-US"/>
              <a:pPr>
                <a:defRPr/>
              </a:pPr>
              <a:t>‹#›</a:t>
            </a:fld>
            <a:endParaRPr lang="en-US" dirty="0"/>
          </a:p>
        </p:txBody>
      </p:sp>
    </p:spTree>
    <p:extLst>
      <p:ext uri="{BB962C8B-B14F-4D97-AF65-F5344CB8AC3E}">
        <p14:creationId xmlns:p14="http://schemas.microsoft.com/office/powerpoint/2010/main" val="2201132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ISL---PowerPoint---Template-Ins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990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2362200"/>
            <a:ext cx="8229600" cy="376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8229600" y="6550025"/>
            <a:ext cx="9144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1"/>
                </a:solidFill>
              </a:defRPr>
            </a:lvl1pPr>
          </a:lstStyle>
          <a:p>
            <a:pPr>
              <a:defRPr/>
            </a:pPr>
            <a:fld id="{AB61F154-B818-42ED-B11F-F6AA5C7F4BB4}" type="slidenum">
              <a:rPr lang="en-US"/>
              <a:pPr>
                <a:defRPr/>
              </a:pPr>
              <a:t>‹#›</a:t>
            </a:fld>
            <a:endParaRPr lang="en-US" dirty="0"/>
          </a:p>
        </p:txBody>
      </p:sp>
      <p:sp>
        <p:nvSpPr>
          <p:cNvPr id="1032" name="Text Box 9"/>
          <p:cNvSpPr txBox="1">
            <a:spLocks noChangeArrowheads="1"/>
          </p:cNvSpPr>
          <p:nvPr/>
        </p:nvSpPr>
        <p:spPr bwMode="auto">
          <a:xfrm>
            <a:off x="0" y="6643688"/>
            <a:ext cx="25146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800" dirty="0" smtClean="0">
                <a:solidFill>
                  <a:schemeClr val="bg1"/>
                </a:solidFill>
              </a:rPr>
              <a:t>©2019 Iowa Student Loan Liquidity Corporation</a:t>
            </a:r>
            <a:r>
              <a:rPr lang="en-US" sz="800" baseline="30000" dirty="0" smtClean="0">
                <a:solidFill>
                  <a:schemeClr val="bg1"/>
                </a:solidFill>
              </a:rPr>
              <a:t>®</a:t>
            </a:r>
          </a:p>
        </p:txBody>
      </p:sp>
    </p:spTree>
  </p:cSld>
  <p:clrMap bg1="lt1" tx1="dk1" bg2="lt2" tx2="dk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dt="0"/>
  <p:txStyles>
    <p:titleStyle>
      <a:lvl1pPr algn="ctr" rtl="0" eaLnBrk="1" fontAlgn="base" hangingPunct="1">
        <a:spcBef>
          <a:spcPct val="0"/>
        </a:spcBef>
        <a:spcAft>
          <a:spcPct val="0"/>
        </a:spcAft>
        <a:defRPr sz="4400">
          <a:solidFill>
            <a:srgbClr val="20558A"/>
          </a:solidFill>
          <a:latin typeface="+mj-lt"/>
          <a:ea typeface="+mj-ea"/>
          <a:cs typeface="+mj-cs"/>
        </a:defRPr>
      </a:lvl1pPr>
      <a:lvl2pPr algn="ctr" rtl="0" eaLnBrk="1" fontAlgn="base" hangingPunct="1">
        <a:spcBef>
          <a:spcPct val="0"/>
        </a:spcBef>
        <a:spcAft>
          <a:spcPct val="0"/>
        </a:spcAft>
        <a:defRPr sz="4400">
          <a:solidFill>
            <a:srgbClr val="20558A"/>
          </a:solidFill>
          <a:latin typeface="Arial" charset="0"/>
        </a:defRPr>
      </a:lvl2pPr>
      <a:lvl3pPr algn="ctr" rtl="0" eaLnBrk="1" fontAlgn="base" hangingPunct="1">
        <a:spcBef>
          <a:spcPct val="0"/>
        </a:spcBef>
        <a:spcAft>
          <a:spcPct val="0"/>
        </a:spcAft>
        <a:defRPr sz="4400">
          <a:solidFill>
            <a:srgbClr val="20558A"/>
          </a:solidFill>
          <a:latin typeface="Arial" charset="0"/>
        </a:defRPr>
      </a:lvl3pPr>
      <a:lvl4pPr algn="ctr" rtl="0" eaLnBrk="1" fontAlgn="base" hangingPunct="1">
        <a:spcBef>
          <a:spcPct val="0"/>
        </a:spcBef>
        <a:spcAft>
          <a:spcPct val="0"/>
        </a:spcAft>
        <a:defRPr sz="4400">
          <a:solidFill>
            <a:srgbClr val="20558A"/>
          </a:solidFill>
          <a:latin typeface="Arial" charset="0"/>
        </a:defRPr>
      </a:lvl4pPr>
      <a:lvl5pPr algn="ctr" rtl="0" eaLnBrk="1" fontAlgn="base" hangingPunct="1">
        <a:spcBef>
          <a:spcPct val="0"/>
        </a:spcBef>
        <a:spcAft>
          <a:spcPct val="0"/>
        </a:spcAft>
        <a:defRPr sz="4400">
          <a:solidFill>
            <a:srgbClr val="20558A"/>
          </a:solidFill>
          <a:latin typeface="Arial" charset="0"/>
        </a:defRPr>
      </a:lvl5pPr>
      <a:lvl6pPr marL="457200" algn="ctr" rtl="0" eaLnBrk="1" fontAlgn="base" hangingPunct="1">
        <a:spcBef>
          <a:spcPct val="0"/>
        </a:spcBef>
        <a:spcAft>
          <a:spcPct val="0"/>
        </a:spcAft>
        <a:defRPr sz="4400">
          <a:solidFill>
            <a:srgbClr val="20558A"/>
          </a:solidFill>
          <a:latin typeface="Arial" charset="0"/>
        </a:defRPr>
      </a:lvl6pPr>
      <a:lvl7pPr marL="914400" algn="ctr" rtl="0" eaLnBrk="1" fontAlgn="base" hangingPunct="1">
        <a:spcBef>
          <a:spcPct val="0"/>
        </a:spcBef>
        <a:spcAft>
          <a:spcPct val="0"/>
        </a:spcAft>
        <a:defRPr sz="4400">
          <a:solidFill>
            <a:srgbClr val="20558A"/>
          </a:solidFill>
          <a:latin typeface="Arial" charset="0"/>
        </a:defRPr>
      </a:lvl7pPr>
      <a:lvl8pPr marL="1371600" algn="ctr" rtl="0" eaLnBrk="1" fontAlgn="base" hangingPunct="1">
        <a:spcBef>
          <a:spcPct val="0"/>
        </a:spcBef>
        <a:spcAft>
          <a:spcPct val="0"/>
        </a:spcAft>
        <a:defRPr sz="4400">
          <a:solidFill>
            <a:srgbClr val="20558A"/>
          </a:solidFill>
          <a:latin typeface="Arial" charset="0"/>
        </a:defRPr>
      </a:lvl8pPr>
      <a:lvl9pPr marL="1828800" algn="ctr" rtl="0" eaLnBrk="1" fontAlgn="base" hangingPunct="1">
        <a:spcBef>
          <a:spcPct val="0"/>
        </a:spcBef>
        <a:spcAft>
          <a:spcPct val="0"/>
        </a:spcAft>
        <a:defRPr sz="4400">
          <a:solidFill>
            <a:srgbClr val="20558A"/>
          </a:solidFill>
          <a:latin typeface="Arial" charset="0"/>
        </a:defRPr>
      </a:lvl9pPr>
    </p:titleStyle>
    <p:bodyStyle>
      <a:lvl1pPr marL="342900" indent="-342900" algn="l" rtl="0" eaLnBrk="1" fontAlgn="base" hangingPunct="1">
        <a:spcBef>
          <a:spcPct val="20000"/>
        </a:spcBef>
        <a:spcAft>
          <a:spcPct val="0"/>
        </a:spcAft>
        <a:buClr>
          <a:srgbClr val="20558A"/>
        </a:buClr>
        <a:buFont typeface="Wingdings 3" pitchFamily="18"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857362"/>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rgbClr val="20558A"/>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rgbClr val="857362"/>
        </a:buClr>
        <a:buFont typeface="Arial" charset="0"/>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sldNum" sz="quarter" idx="12"/>
          </p:nvPr>
        </p:nvSpPr>
        <p:spPr>
          <a:noFill/>
        </p:spPr>
        <p:txBody>
          <a:bodyPr/>
          <a:lstStyle>
            <a:lvl1pPr eaLnBrk="0" hangingPunct="0">
              <a:spcBef>
                <a:spcPct val="20000"/>
              </a:spcBef>
              <a:buClr>
                <a:srgbClr val="20558A"/>
              </a:buClr>
              <a:buFont typeface="Wingdings 3" pitchFamily="18" charset="2"/>
              <a:buChar char="}"/>
              <a:defRPr sz="2400">
                <a:solidFill>
                  <a:schemeClr val="tx1"/>
                </a:solidFill>
                <a:latin typeface="Arial" charset="0"/>
              </a:defRPr>
            </a:lvl1pPr>
            <a:lvl2pPr marL="742950" indent="-285750" eaLnBrk="0" hangingPunct="0">
              <a:spcBef>
                <a:spcPct val="20000"/>
              </a:spcBef>
              <a:buClr>
                <a:srgbClr val="857362"/>
              </a:buClr>
              <a:buFont typeface="Arial" charset="0"/>
              <a:buChar char="–"/>
              <a:defRPr sz="2400">
                <a:solidFill>
                  <a:schemeClr val="tx1"/>
                </a:solidFill>
                <a:latin typeface="Arial" charset="0"/>
              </a:defRPr>
            </a:lvl2pPr>
            <a:lvl3pPr marL="1143000" indent="-228600" eaLnBrk="0" hangingPunct="0">
              <a:spcBef>
                <a:spcPct val="20000"/>
              </a:spcBef>
              <a:buClr>
                <a:srgbClr val="20558A"/>
              </a:buClr>
              <a:buFont typeface="Arial" charset="0"/>
              <a:buChar char="–"/>
              <a:defRPr sz="2400">
                <a:solidFill>
                  <a:schemeClr val="tx1"/>
                </a:solidFill>
                <a:latin typeface="Arial" charset="0"/>
              </a:defRPr>
            </a:lvl3pPr>
            <a:lvl4pPr marL="1600200" indent="-228600" eaLnBrk="0" hangingPunct="0">
              <a:spcBef>
                <a:spcPct val="20000"/>
              </a:spcBef>
              <a:buClr>
                <a:srgbClr val="857362"/>
              </a:buClr>
              <a:buFont typeface="Arial" charset="0"/>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0"/>
              </a:spcBef>
              <a:buClrTx/>
              <a:buFontTx/>
              <a:buNone/>
            </a:pPr>
            <a:fld id="{0CFF3983-6480-4373-B165-704C75640B42}" type="slidenum">
              <a:rPr lang="en-US" altLang="en-US" sz="1000" smtClean="0">
                <a:solidFill>
                  <a:schemeClr val="bg1"/>
                </a:solidFill>
              </a:rPr>
              <a:pPr eaLnBrk="1" hangingPunct="1">
                <a:spcBef>
                  <a:spcPct val="0"/>
                </a:spcBef>
                <a:buClrTx/>
                <a:buFontTx/>
                <a:buNone/>
              </a:pPr>
              <a:t>1</a:t>
            </a:fld>
            <a:endParaRPr lang="en-US" altLang="en-US" sz="1000" dirty="0" smtClean="0">
              <a:solidFill>
                <a:schemeClr val="bg1"/>
              </a:solidFill>
            </a:endParaRPr>
          </a:p>
        </p:txBody>
      </p:sp>
      <p:sp>
        <p:nvSpPr>
          <p:cNvPr id="3075" name="Rectangle 2"/>
          <p:cNvSpPr>
            <a:spLocks noGrp="1" noChangeArrowheads="1"/>
          </p:cNvSpPr>
          <p:nvPr>
            <p:ph type="ctrTitle"/>
          </p:nvPr>
        </p:nvSpPr>
        <p:spPr>
          <a:xfrm>
            <a:off x="1057940" y="2644249"/>
            <a:ext cx="7315200" cy="1470025"/>
          </a:xfrm>
        </p:spPr>
        <p:txBody>
          <a:bodyPr/>
          <a:lstStyle/>
          <a:p>
            <a:pPr eaLnBrk="1" hangingPunct="1"/>
            <a:r>
              <a:rPr lang="en-US" altLang="en-US" dirty="0" smtClean="0"/>
              <a:t>SP</a:t>
            </a:r>
            <a:r>
              <a:rPr lang="en-US" altLang="en-US" baseline="30000" dirty="0" smtClean="0"/>
              <a:t>3</a:t>
            </a:r>
            <a:r>
              <a:rPr lang="en-US" altLang="en-US" dirty="0" smtClean="0"/>
              <a:t> — Student Planning Pointers for Parents</a:t>
            </a:r>
          </a:p>
        </p:txBody>
      </p:sp>
      <p:sp>
        <p:nvSpPr>
          <p:cNvPr id="3076" name="Rectangle 3"/>
          <p:cNvSpPr>
            <a:spLocks noGrp="1" noChangeArrowheads="1"/>
          </p:cNvSpPr>
          <p:nvPr>
            <p:ph type="subTitle" idx="1"/>
          </p:nvPr>
        </p:nvSpPr>
        <p:spPr>
          <a:xfrm>
            <a:off x="388088" y="4599382"/>
            <a:ext cx="2737884" cy="891988"/>
          </a:xfrm>
        </p:spPr>
        <p:txBody>
          <a:bodyPr/>
          <a:lstStyle/>
          <a:p>
            <a:pPr eaLnBrk="1" hangingPunct="1"/>
            <a:r>
              <a:rPr lang="en-US" altLang="en-US" sz="2000" dirty="0" smtClean="0"/>
              <a:t>Shelly Brimeyer</a:t>
            </a:r>
          </a:p>
          <a:p>
            <a:pPr eaLnBrk="1" hangingPunct="1"/>
            <a:r>
              <a:rPr lang="en-US" altLang="en-US" sz="2000" dirty="0" smtClean="0">
                <a:solidFill>
                  <a:srgbClr val="857362"/>
                </a:solidFill>
              </a:rPr>
              <a:t>Program Administrator </a:t>
            </a:r>
          </a:p>
        </p:txBody>
      </p:sp>
      <p:sp>
        <p:nvSpPr>
          <p:cNvPr id="5" name="Rectangle 3"/>
          <p:cNvSpPr txBox="1">
            <a:spLocks noChangeArrowheads="1"/>
          </p:cNvSpPr>
          <p:nvPr/>
        </p:nvSpPr>
        <p:spPr bwMode="auto">
          <a:xfrm>
            <a:off x="3356344" y="4599382"/>
            <a:ext cx="6400800" cy="89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20558A"/>
              </a:buClr>
              <a:buFont typeface="Wingdings 3" pitchFamily="18" charset="2"/>
              <a:buNone/>
              <a:defRPr sz="2400">
                <a:solidFill>
                  <a:srgbClr val="20558A"/>
                </a:solidFill>
                <a:latin typeface="+mn-lt"/>
                <a:ea typeface="+mn-ea"/>
                <a:cs typeface="+mn-cs"/>
              </a:defRPr>
            </a:lvl1pPr>
            <a:lvl2pPr marL="742950" indent="-285750" algn="l" rtl="0" eaLnBrk="1" fontAlgn="base" hangingPunct="1">
              <a:spcBef>
                <a:spcPct val="20000"/>
              </a:spcBef>
              <a:spcAft>
                <a:spcPct val="0"/>
              </a:spcAft>
              <a:buClr>
                <a:srgbClr val="857362"/>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rgbClr val="20558A"/>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rgbClr val="857362"/>
              </a:buClr>
              <a:buFont typeface="Arial" charset="0"/>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r>
              <a:rPr lang="en-US" altLang="en-US" sz="2000" kern="0" dirty="0" smtClean="0"/>
              <a:t>Marc Hendel</a:t>
            </a:r>
          </a:p>
          <a:p>
            <a:r>
              <a:rPr lang="en-US" altLang="en-US" sz="1600" kern="0" dirty="0" smtClean="0">
                <a:solidFill>
                  <a:srgbClr val="857362"/>
                </a:solidFill>
              </a:rPr>
              <a:t>Senior Researcher and Data Analysis Manager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5338"/>
            <a:ext cx="8229600" cy="1143000"/>
          </a:xfrm>
        </p:spPr>
        <p:txBody>
          <a:bodyPr/>
          <a:lstStyle/>
          <a:p>
            <a:r>
              <a:rPr lang="en-US" dirty="0" smtClean="0"/>
              <a:t>Survey of Parents </a:t>
            </a:r>
            <a:br>
              <a:rPr lang="en-US" dirty="0" smtClean="0"/>
            </a:br>
            <a:r>
              <a:rPr lang="en-US" sz="1800" dirty="0" smtClean="0"/>
              <a:t>(Results)</a:t>
            </a:r>
            <a:endParaRPr lang="en-US" dirty="0"/>
          </a:p>
        </p:txBody>
      </p:sp>
      <p:sp>
        <p:nvSpPr>
          <p:cNvPr id="3" name="Content Placeholder 2"/>
          <p:cNvSpPr>
            <a:spLocks noGrp="1"/>
          </p:cNvSpPr>
          <p:nvPr>
            <p:ph idx="1"/>
          </p:nvPr>
        </p:nvSpPr>
        <p:spPr>
          <a:xfrm>
            <a:off x="457200" y="2362200"/>
            <a:ext cx="6953693" cy="3763963"/>
          </a:xfrm>
        </p:spPr>
        <p:txBody>
          <a:bodyPr/>
          <a:lstStyle/>
          <a:p>
            <a:r>
              <a:rPr lang="en-US" sz="2800" b="1" dirty="0" smtClean="0">
                <a:solidFill>
                  <a:srgbClr val="20558A"/>
                </a:solidFill>
              </a:rPr>
              <a:t>52%</a:t>
            </a:r>
            <a:r>
              <a:rPr lang="en-US" sz="2800" b="1" dirty="0" smtClean="0">
                <a:solidFill>
                  <a:srgbClr val="857362"/>
                </a:solidFill>
              </a:rPr>
              <a:t> </a:t>
            </a:r>
            <a:r>
              <a:rPr lang="en-US" dirty="0" smtClean="0"/>
              <a:t>“somewhat likely” or “extremely likely” to use an informational reminder service</a:t>
            </a:r>
          </a:p>
          <a:p>
            <a:endParaRPr lang="en-US" dirty="0" smtClean="0"/>
          </a:p>
          <a:p>
            <a:r>
              <a:rPr lang="en-US" sz="2800" b="1" dirty="0" smtClean="0">
                <a:solidFill>
                  <a:srgbClr val="20558A"/>
                </a:solidFill>
              </a:rPr>
              <a:t>70%</a:t>
            </a:r>
            <a:r>
              <a:rPr lang="en-US" sz="2800" b="1" dirty="0" smtClean="0">
                <a:solidFill>
                  <a:srgbClr val="857362"/>
                </a:solidFill>
              </a:rPr>
              <a:t> </a:t>
            </a:r>
            <a:r>
              <a:rPr lang="en-US" dirty="0"/>
              <a:t>“somewhat likely” or “extremely likely” to use an informational reminder </a:t>
            </a:r>
            <a:r>
              <a:rPr lang="en-US" dirty="0" smtClean="0"/>
              <a:t>service with an incentive — 529 college savings plan deposits</a:t>
            </a:r>
            <a:endParaRPr lang="en-US" dirty="0"/>
          </a:p>
          <a:p>
            <a:endParaRPr lang="en-US" dirty="0" smtClean="0"/>
          </a:p>
          <a:p>
            <a:r>
              <a:rPr lang="en-US" dirty="0" smtClean="0"/>
              <a:t>Preferred method of delivery was </a:t>
            </a:r>
            <a:r>
              <a:rPr lang="en-US" dirty="0" smtClean="0">
                <a:solidFill>
                  <a:srgbClr val="20558A"/>
                </a:solidFill>
              </a:rPr>
              <a:t>email</a:t>
            </a:r>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10</a:t>
            </a:fld>
            <a:endParaRPr lang="en-US" dirty="0"/>
          </a:p>
        </p:txBody>
      </p:sp>
    </p:spTree>
    <p:extLst>
      <p:ext uri="{BB962C8B-B14F-4D97-AF65-F5344CB8AC3E}">
        <p14:creationId xmlns:p14="http://schemas.microsoft.com/office/powerpoint/2010/main" val="545977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5338"/>
            <a:ext cx="8229600" cy="1143000"/>
          </a:xfrm>
        </p:spPr>
        <p:txBody>
          <a:bodyPr/>
          <a:lstStyle/>
          <a:p>
            <a:r>
              <a:rPr lang="en-US" dirty="0" smtClean="0"/>
              <a:t>Focus Groups of Parents</a:t>
            </a:r>
            <a:br>
              <a:rPr lang="en-US" dirty="0" smtClean="0"/>
            </a:br>
            <a:r>
              <a:rPr lang="en-US" sz="1800" dirty="0" smtClean="0"/>
              <a:t>(October 2018 – “2,000-foot view”)</a:t>
            </a:r>
            <a:endParaRPr lang="en-US" dirty="0"/>
          </a:p>
        </p:txBody>
      </p:sp>
      <p:sp>
        <p:nvSpPr>
          <p:cNvPr id="3" name="Content Placeholder 2"/>
          <p:cNvSpPr>
            <a:spLocks noGrp="1"/>
          </p:cNvSpPr>
          <p:nvPr>
            <p:ph idx="1"/>
          </p:nvPr>
        </p:nvSpPr>
        <p:spPr>
          <a:xfrm>
            <a:off x="457200" y="2362200"/>
            <a:ext cx="6953693" cy="3763963"/>
          </a:xfrm>
        </p:spPr>
        <p:txBody>
          <a:bodyPr/>
          <a:lstStyle/>
          <a:p>
            <a:r>
              <a:rPr lang="en-US" sz="2800" dirty="0" smtClean="0"/>
              <a:t>Two groups</a:t>
            </a:r>
          </a:p>
          <a:p>
            <a:pPr lvl="1">
              <a:buClr>
                <a:srgbClr val="20558A"/>
              </a:buClr>
            </a:pPr>
            <a:r>
              <a:rPr lang="en-US" dirty="0" smtClean="0"/>
              <a:t>11 parents and 12 parents</a:t>
            </a:r>
          </a:p>
          <a:p>
            <a:endParaRPr lang="en-US" dirty="0" smtClean="0"/>
          </a:p>
          <a:p>
            <a:r>
              <a:rPr lang="en-US" sz="2800" dirty="0" smtClean="0"/>
              <a:t>Des Moines area </a:t>
            </a:r>
          </a:p>
          <a:p>
            <a:endParaRPr lang="en-US" dirty="0"/>
          </a:p>
          <a:p>
            <a:r>
              <a:rPr lang="en-US" sz="2800" dirty="0" smtClean="0"/>
              <a:t>Had children in grades seven–12 who were planning to go to college</a:t>
            </a:r>
            <a:endParaRPr lang="en-US" sz="2800" dirty="0"/>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11</a:t>
            </a:fld>
            <a:endParaRPr lang="en-US" dirty="0"/>
          </a:p>
        </p:txBody>
      </p:sp>
    </p:spTree>
    <p:extLst>
      <p:ext uri="{BB962C8B-B14F-4D97-AF65-F5344CB8AC3E}">
        <p14:creationId xmlns:p14="http://schemas.microsoft.com/office/powerpoint/2010/main" val="1894808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5338"/>
            <a:ext cx="8229600" cy="1143000"/>
          </a:xfrm>
        </p:spPr>
        <p:txBody>
          <a:bodyPr/>
          <a:lstStyle/>
          <a:p>
            <a:r>
              <a:rPr lang="en-US" dirty="0" smtClean="0"/>
              <a:t>Focus Groups of Parents</a:t>
            </a:r>
            <a:br>
              <a:rPr lang="en-US" dirty="0" smtClean="0"/>
            </a:br>
            <a:r>
              <a:rPr lang="en-US" sz="1800" dirty="0" smtClean="0"/>
              <a:t>(Results)</a:t>
            </a:r>
            <a:endParaRPr lang="en-US" dirty="0"/>
          </a:p>
        </p:txBody>
      </p:sp>
      <p:sp>
        <p:nvSpPr>
          <p:cNvPr id="3" name="Content Placeholder 2"/>
          <p:cNvSpPr>
            <a:spLocks noGrp="1"/>
          </p:cNvSpPr>
          <p:nvPr>
            <p:ph idx="1"/>
          </p:nvPr>
        </p:nvSpPr>
        <p:spPr>
          <a:xfrm>
            <a:off x="457200" y="2362200"/>
            <a:ext cx="6953693" cy="3763963"/>
          </a:xfrm>
        </p:spPr>
        <p:txBody>
          <a:bodyPr/>
          <a:lstStyle/>
          <a:p>
            <a:r>
              <a:rPr lang="en-US" dirty="0" smtClean="0"/>
              <a:t>Important topics</a:t>
            </a:r>
          </a:p>
          <a:p>
            <a:r>
              <a:rPr lang="en-US" dirty="0"/>
              <a:t>Style, format and tone of </a:t>
            </a:r>
            <a:r>
              <a:rPr lang="en-US" dirty="0" smtClean="0"/>
              <a:t>articles</a:t>
            </a:r>
          </a:p>
          <a:p>
            <a:r>
              <a:rPr lang="en-US" dirty="0" smtClean="0"/>
              <a:t>Best delivery system</a:t>
            </a:r>
            <a:endParaRPr lang="en-US" dirty="0"/>
          </a:p>
          <a:p>
            <a:r>
              <a:rPr lang="en-US" dirty="0" smtClean="0"/>
              <a:t>Promotion through the schools for legitimacy</a:t>
            </a:r>
          </a:p>
          <a:p>
            <a:r>
              <a:rPr lang="en-US" dirty="0" smtClean="0"/>
              <a:t>Incentive frequency and size</a:t>
            </a:r>
          </a:p>
          <a:p>
            <a:r>
              <a:rPr lang="en-US" dirty="0" smtClean="0"/>
              <a:t>Number of contacts per month</a:t>
            </a:r>
          </a:p>
          <a:p>
            <a:r>
              <a:rPr lang="en-US" dirty="0" smtClean="0"/>
              <a:t>How likely to use</a:t>
            </a:r>
          </a:p>
          <a:p>
            <a:pPr lvl="1">
              <a:buClr>
                <a:srgbClr val="20558A"/>
              </a:buClr>
            </a:pPr>
            <a:r>
              <a:rPr lang="en-US" sz="2000" dirty="0" smtClean="0"/>
              <a:t>7.4 out of 10.0 average</a:t>
            </a:r>
            <a:endParaRPr lang="en-US" sz="2000" dirty="0"/>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12</a:t>
            </a:fld>
            <a:endParaRPr lang="en-US" dirty="0"/>
          </a:p>
        </p:txBody>
      </p:sp>
    </p:spTree>
    <p:extLst>
      <p:ext uri="{BB962C8B-B14F-4D97-AF65-F5344CB8AC3E}">
        <p14:creationId xmlns:p14="http://schemas.microsoft.com/office/powerpoint/2010/main" val="1511347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4585"/>
            <a:ext cx="8229600" cy="1143000"/>
          </a:xfrm>
        </p:spPr>
        <p:txBody>
          <a:bodyPr/>
          <a:lstStyle/>
          <a:p>
            <a:r>
              <a:rPr lang="en-US" dirty="0" smtClean="0"/>
              <a:t>Literature Review</a:t>
            </a:r>
            <a:br>
              <a:rPr lang="en-US" dirty="0" smtClean="0"/>
            </a:br>
            <a:r>
              <a:rPr lang="en-US" sz="1800" dirty="0" smtClean="0"/>
              <a:t>(December 2018 – “feet on the ground”)</a:t>
            </a:r>
            <a:endParaRPr lang="en-US" dirty="0"/>
          </a:p>
        </p:txBody>
      </p:sp>
      <p:sp>
        <p:nvSpPr>
          <p:cNvPr id="3" name="Content Placeholder 2"/>
          <p:cNvSpPr>
            <a:spLocks noGrp="1"/>
          </p:cNvSpPr>
          <p:nvPr>
            <p:ph idx="1"/>
          </p:nvPr>
        </p:nvSpPr>
        <p:spPr>
          <a:xfrm>
            <a:off x="457200" y="1936899"/>
            <a:ext cx="8452884" cy="806302"/>
          </a:xfrm>
        </p:spPr>
        <p:txBody>
          <a:bodyPr/>
          <a:lstStyle/>
          <a:p>
            <a:r>
              <a:rPr lang="en-US" dirty="0" smtClean="0"/>
              <a:t>Reviewed articles in the literature and settled on </a:t>
            </a:r>
            <a:r>
              <a:rPr lang="en-US" dirty="0" smtClean="0">
                <a:solidFill>
                  <a:srgbClr val="20558A"/>
                </a:solidFill>
              </a:rPr>
              <a:t>five</a:t>
            </a:r>
            <a:r>
              <a:rPr lang="en-US" dirty="0" smtClean="0">
                <a:solidFill>
                  <a:srgbClr val="857362"/>
                </a:solidFill>
              </a:rPr>
              <a:t> </a:t>
            </a:r>
            <a:r>
              <a:rPr lang="en-US" dirty="0" smtClean="0"/>
              <a:t>that strongly support the concept</a:t>
            </a:r>
            <a:endParaRPr lang="en-US" sz="1600" i="1" dirty="0" smtClean="0"/>
          </a:p>
          <a:p>
            <a:pPr lvl="1"/>
            <a:endParaRPr lang="en-US" sz="1600" i="1" dirty="0" smtClean="0"/>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13</a:t>
            </a:fld>
            <a:endParaRPr lang="en-US" dirty="0"/>
          </a:p>
        </p:txBody>
      </p:sp>
      <p:sp>
        <p:nvSpPr>
          <p:cNvPr id="5" name="Content Placeholder 2"/>
          <p:cNvSpPr txBox="1">
            <a:spLocks/>
          </p:cNvSpPr>
          <p:nvPr/>
        </p:nvSpPr>
        <p:spPr bwMode="auto">
          <a:xfrm>
            <a:off x="345558" y="2948765"/>
            <a:ext cx="8452884" cy="310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20558A"/>
              </a:buClr>
              <a:buFont typeface="Wingdings 3" pitchFamily="18"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857362"/>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rgbClr val="20558A"/>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rgbClr val="857362"/>
              </a:buClr>
              <a:buFont typeface="Arial" charset="0"/>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pPr marL="744538" lvl="1" indent="-287338">
              <a:buClrTx/>
              <a:buFont typeface="Arial" charset="0"/>
              <a:buNone/>
            </a:pPr>
            <a:r>
              <a:rPr lang="en-US" sz="1600" kern="0" dirty="0" smtClean="0"/>
              <a:t>(1) </a:t>
            </a:r>
            <a:r>
              <a:rPr lang="en-US" sz="1600" b="1" kern="0" dirty="0" smtClean="0"/>
              <a:t>Borders, L. &amp; Hines, E. &amp; Gonzalez, L. &amp; </a:t>
            </a:r>
            <a:r>
              <a:rPr lang="en-US" sz="1600" b="1" kern="0" dirty="0" err="1" smtClean="0"/>
              <a:t>Villalba</a:t>
            </a:r>
            <a:r>
              <a:rPr lang="en-US" sz="1600" b="1" kern="0" dirty="0" smtClean="0"/>
              <a:t>, J. &amp; Henderson, A. </a:t>
            </a:r>
            <a:r>
              <a:rPr lang="en-US" sz="1600" kern="0" dirty="0" smtClean="0"/>
              <a:t>(2011). </a:t>
            </a:r>
            <a:r>
              <a:rPr lang="en-US" sz="1600" i="1" kern="0" dirty="0" smtClean="0"/>
              <a:t>Parental Involvement in College Planning: A Report for the College Foundation of North Carolina</a:t>
            </a:r>
          </a:p>
          <a:p>
            <a:pPr marL="796925" lvl="1" indent="-339725">
              <a:buClrTx/>
              <a:buFont typeface="Arial" charset="0"/>
              <a:buNone/>
            </a:pPr>
            <a:r>
              <a:rPr lang="en-US" sz="1600" kern="0" dirty="0" smtClean="0"/>
              <a:t>(2) </a:t>
            </a:r>
            <a:r>
              <a:rPr lang="en-US" sz="1600" b="1" kern="0" dirty="0" smtClean="0"/>
              <a:t>Jensen, K. &amp; </a:t>
            </a:r>
            <a:r>
              <a:rPr lang="en-US" sz="1600" b="1" kern="0" dirty="0" err="1" smtClean="0"/>
              <a:t>Minke</a:t>
            </a:r>
            <a:r>
              <a:rPr lang="en-US" sz="1600" b="1" kern="0" dirty="0" smtClean="0"/>
              <a:t>, K. </a:t>
            </a:r>
            <a:r>
              <a:rPr lang="en-US" sz="1600" kern="0" dirty="0" smtClean="0"/>
              <a:t>(2017). </a:t>
            </a:r>
            <a:r>
              <a:rPr lang="en-US" sz="1600" i="1" kern="0" dirty="0" smtClean="0"/>
              <a:t>Engaging Families at the Secondary Level: An Underused Resource for Student Success</a:t>
            </a:r>
          </a:p>
          <a:p>
            <a:pPr marL="744538" lvl="1" indent="-287338">
              <a:buClrTx/>
              <a:buFont typeface="Arial" charset="0"/>
              <a:buNone/>
            </a:pPr>
            <a:r>
              <a:rPr lang="en-US" sz="1600" kern="0" dirty="0" smtClean="0"/>
              <a:t>(3) </a:t>
            </a:r>
            <a:r>
              <a:rPr lang="en-US" sz="1600" b="1" kern="0" dirty="0" err="1" smtClean="0"/>
              <a:t>McQuiggan</a:t>
            </a:r>
            <a:r>
              <a:rPr lang="en-US" sz="1600" b="1" kern="0" dirty="0" smtClean="0"/>
              <a:t>, M. &amp; </a:t>
            </a:r>
            <a:r>
              <a:rPr lang="en-US" sz="1600" b="1" kern="0" dirty="0" err="1" smtClean="0"/>
              <a:t>Megra</a:t>
            </a:r>
            <a:r>
              <a:rPr lang="en-US" sz="1600" b="1" kern="0" dirty="0" smtClean="0"/>
              <a:t>, M. </a:t>
            </a:r>
            <a:r>
              <a:rPr lang="en-US" sz="1600" kern="0" dirty="0" smtClean="0"/>
              <a:t>(2017). </a:t>
            </a:r>
            <a:r>
              <a:rPr lang="en-US" sz="1600" i="1" kern="0" dirty="0" smtClean="0"/>
              <a:t>Parent and Family Involvement in Education: Results from the National Household Education Surveys Program of 2016</a:t>
            </a:r>
          </a:p>
          <a:p>
            <a:pPr marL="744538" lvl="1" indent="-287338">
              <a:buClrTx/>
              <a:buFont typeface="Arial" charset="0"/>
              <a:buNone/>
            </a:pPr>
            <a:r>
              <a:rPr lang="en-US" sz="1600" kern="0" dirty="0" smtClean="0"/>
              <a:t>(4) </a:t>
            </a:r>
            <a:r>
              <a:rPr lang="en-US" sz="1600" b="1" kern="0" dirty="0" err="1" smtClean="0"/>
              <a:t>Patrikakou</a:t>
            </a:r>
            <a:r>
              <a:rPr lang="en-US" sz="1600" b="1" kern="0" dirty="0" smtClean="0"/>
              <a:t>, E. </a:t>
            </a:r>
            <a:r>
              <a:rPr lang="en-US" sz="1600" kern="0" dirty="0" smtClean="0"/>
              <a:t>(2004). </a:t>
            </a:r>
            <a:r>
              <a:rPr lang="en-US" sz="1600" i="1" kern="0" dirty="0" smtClean="0"/>
              <a:t>Adolescence: Are Parents Relevant to Students' High School Achievement and Post-Secondary Attainment? </a:t>
            </a:r>
          </a:p>
          <a:p>
            <a:pPr marL="744538" lvl="1" indent="-287338">
              <a:buClrTx/>
              <a:buFont typeface="Arial" charset="0"/>
              <a:buNone/>
            </a:pPr>
            <a:r>
              <a:rPr lang="en-US" sz="1600" kern="0" dirty="0" smtClean="0"/>
              <a:t>(5) </a:t>
            </a:r>
            <a:r>
              <a:rPr lang="en-US" sz="1600" b="1" kern="0" dirty="0" smtClean="0"/>
              <a:t>Ross, T. </a:t>
            </a:r>
            <a:r>
              <a:rPr lang="en-US" sz="1600" kern="0" dirty="0" smtClean="0"/>
              <a:t>(2016). </a:t>
            </a:r>
            <a:r>
              <a:rPr lang="en-US" sz="1600" i="1" kern="0" dirty="0" smtClean="0"/>
              <a:t>The Differential Effects of Parental Involvement on High School Completion and Postsecondary Attendance</a:t>
            </a:r>
          </a:p>
          <a:p>
            <a:pPr lvl="1"/>
            <a:endParaRPr lang="en-US" sz="1600" i="1" kern="0" dirty="0" smtClean="0"/>
          </a:p>
          <a:p>
            <a:pPr lvl="1"/>
            <a:endParaRPr lang="en-US" sz="1600" i="1" kern="0" dirty="0" smtClean="0"/>
          </a:p>
        </p:txBody>
      </p:sp>
    </p:spTree>
    <p:extLst>
      <p:ext uri="{BB962C8B-B14F-4D97-AF65-F5344CB8AC3E}">
        <p14:creationId xmlns:p14="http://schemas.microsoft.com/office/powerpoint/2010/main" val="3306589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7195"/>
            <a:ext cx="8229600" cy="1143000"/>
          </a:xfrm>
        </p:spPr>
        <p:txBody>
          <a:bodyPr/>
          <a:lstStyle/>
          <a:p>
            <a:r>
              <a:rPr lang="en-US" dirty="0" smtClean="0"/>
              <a:t>Paper (1) Conclusions</a:t>
            </a:r>
            <a:endParaRPr lang="en-US" dirty="0"/>
          </a:p>
        </p:txBody>
      </p:sp>
      <p:sp>
        <p:nvSpPr>
          <p:cNvPr id="3" name="Content Placeholder 2"/>
          <p:cNvSpPr>
            <a:spLocks noGrp="1"/>
          </p:cNvSpPr>
          <p:nvPr>
            <p:ph idx="1"/>
          </p:nvPr>
        </p:nvSpPr>
        <p:spPr>
          <a:xfrm>
            <a:off x="457200" y="2126512"/>
            <a:ext cx="8229600" cy="4178595"/>
          </a:xfrm>
        </p:spPr>
        <p:txBody>
          <a:bodyPr/>
          <a:lstStyle/>
          <a:p>
            <a:r>
              <a:rPr lang="en-US" dirty="0" smtClean="0">
                <a:solidFill>
                  <a:srgbClr val="857362"/>
                </a:solidFill>
              </a:rPr>
              <a:t>“</a:t>
            </a:r>
            <a:r>
              <a:rPr lang="en-US" dirty="0">
                <a:solidFill>
                  <a:srgbClr val="20558A"/>
                </a:solidFill>
              </a:rPr>
              <a:t>Parental involvement is more powerful than parents’ educational level and student academic achievement. </a:t>
            </a:r>
            <a:r>
              <a:rPr lang="en-US" dirty="0"/>
              <a:t>Importantly, this conclusion holds true across the full range of families: </a:t>
            </a:r>
            <a:r>
              <a:rPr lang="en-US" dirty="0">
                <a:solidFill>
                  <a:srgbClr val="20558A"/>
                </a:solidFill>
              </a:rPr>
              <a:t>all race/ethnicities, all socioeconomic groups, advantaged and disadvantaged</a:t>
            </a:r>
            <a:r>
              <a:rPr lang="en-US" dirty="0" smtClean="0">
                <a:solidFill>
                  <a:srgbClr val="857362"/>
                </a:solidFill>
              </a:rPr>
              <a:t>.”</a:t>
            </a:r>
          </a:p>
          <a:p>
            <a:endParaRPr lang="en-US" dirty="0">
              <a:solidFill>
                <a:srgbClr val="857362"/>
              </a:solidFill>
            </a:endParaRPr>
          </a:p>
          <a:p>
            <a:r>
              <a:rPr lang="en-US" dirty="0" smtClean="0"/>
              <a:t>“</a:t>
            </a:r>
            <a:r>
              <a:rPr lang="en-US" dirty="0"/>
              <a:t>Clearly, then, </a:t>
            </a:r>
            <a:r>
              <a:rPr lang="en-US" dirty="0">
                <a:solidFill>
                  <a:srgbClr val="20558A"/>
                </a:solidFill>
              </a:rPr>
              <a:t>outreach to parents should be a high priority </a:t>
            </a:r>
            <a:r>
              <a:rPr lang="en-US" dirty="0"/>
              <a:t>for those designing and conducting </a:t>
            </a:r>
            <a:r>
              <a:rPr lang="en-US" dirty="0">
                <a:solidFill>
                  <a:srgbClr val="20558A"/>
                </a:solidFill>
              </a:rPr>
              <a:t>college planning programs</a:t>
            </a:r>
            <a:r>
              <a:rPr lang="en-US" dirty="0" smtClean="0">
                <a:solidFill>
                  <a:srgbClr val="857362"/>
                </a:solidFill>
              </a:rPr>
              <a:t>.”</a:t>
            </a:r>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14</a:t>
            </a:fld>
            <a:endParaRPr lang="en-US" dirty="0"/>
          </a:p>
        </p:txBody>
      </p:sp>
    </p:spTree>
    <p:extLst>
      <p:ext uri="{BB962C8B-B14F-4D97-AF65-F5344CB8AC3E}">
        <p14:creationId xmlns:p14="http://schemas.microsoft.com/office/powerpoint/2010/main" val="1764299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7195"/>
            <a:ext cx="8229600" cy="1143000"/>
          </a:xfrm>
        </p:spPr>
        <p:txBody>
          <a:bodyPr/>
          <a:lstStyle/>
          <a:p>
            <a:r>
              <a:rPr lang="en-US" dirty="0" smtClean="0"/>
              <a:t>Paper (1) Conclusions</a:t>
            </a:r>
            <a:endParaRPr lang="en-US" dirty="0"/>
          </a:p>
        </p:txBody>
      </p:sp>
      <p:sp>
        <p:nvSpPr>
          <p:cNvPr id="3" name="Content Placeholder 2"/>
          <p:cNvSpPr>
            <a:spLocks noGrp="1"/>
          </p:cNvSpPr>
          <p:nvPr>
            <p:ph idx="1"/>
          </p:nvPr>
        </p:nvSpPr>
        <p:spPr>
          <a:xfrm>
            <a:off x="542261" y="2181448"/>
            <a:ext cx="8229600" cy="3740887"/>
          </a:xfrm>
        </p:spPr>
        <p:txBody>
          <a:bodyPr/>
          <a:lstStyle/>
          <a:p>
            <a:r>
              <a:rPr lang="en-US" dirty="0" smtClean="0"/>
              <a:t>“</a:t>
            </a:r>
            <a:r>
              <a:rPr lang="en-US" dirty="0"/>
              <a:t>Given the importance of parental engagement with their children’s schools, </a:t>
            </a:r>
            <a:r>
              <a:rPr lang="en-US" dirty="0">
                <a:solidFill>
                  <a:srgbClr val="20558A"/>
                </a:solidFill>
              </a:rPr>
              <a:t>special efforts also are needed for parents who may be reluctant to initiate involvement </a:t>
            </a:r>
            <a:r>
              <a:rPr lang="en-US" dirty="0"/>
              <a:t>in their children’s schools (e.g., first generation, low SES, immigrants, non-English speakers, families of color</a:t>
            </a:r>
            <a:r>
              <a:rPr lang="en-US" dirty="0" smtClean="0"/>
              <a:t>).”</a:t>
            </a:r>
          </a:p>
          <a:p>
            <a:endParaRPr lang="en-US" dirty="0">
              <a:solidFill>
                <a:srgbClr val="857362"/>
              </a:solidFill>
            </a:endParaRPr>
          </a:p>
          <a:p>
            <a:r>
              <a:rPr lang="en-US" dirty="0" smtClean="0"/>
              <a:t>“</a:t>
            </a:r>
            <a:r>
              <a:rPr lang="en-US" dirty="0"/>
              <a:t>Parental involvement is </a:t>
            </a:r>
            <a:r>
              <a:rPr lang="en-US" dirty="0">
                <a:solidFill>
                  <a:srgbClr val="20558A"/>
                </a:solidFill>
              </a:rPr>
              <a:t>directly related to the amount of information that parents themselves have </a:t>
            </a:r>
            <a:r>
              <a:rPr lang="en-US" dirty="0"/>
              <a:t>regarding college.”</a:t>
            </a:r>
          </a:p>
          <a:p>
            <a:endParaRPr lang="en-US" sz="1400" dirty="0"/>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15</a:t>
            </a:fld>
            <a:endParaRPr lang="en-US" dirty="0"/>
          </a:p>
        </p:txBody>
      </p:sp>
    </p:spTree>
    <p:extLst>
      <p:ext uri="{BB962C8B-B14F-4D97-AF65-F5344CB8AC3E}">
        <p14:creationId xmlns:p14="http://schemas.microsoft.com/office/powerpoint/2010/main" val="399587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093"/>
            <a:ext cx="8229600" cy="1143000"/>
          </a:xfrm>
        </p:spPr>
        <p:txBody>
          <a:bodyPr/>
          <a:lstStyle/>
          <a:p>
            <a:r>
              <a:rPr lang="en-US" dirty="0" smtClean="0"/>
              <a:t>What Can Counselors Do?</a:t>
            </a:r>
            <a:endParaRPr lang="en-US" dirty="0"/>
          </a:p>
        </p:txBody>
      </p:sp>
      <p:sp>
        <p:nvSpPr>
          <p:cNvPr id="3" name="Content Placeholder 2"/>
          <p:cNvSpPr>
            <a:spLocks noGrp="1"/>
          </p:cNvSpPr>
          <p:nvPr>
            <p:ph idx="1"/>
          </p:nvPr>
        </p:nvSpPr>
        <p:spPr>
          <a:xfrm>
            <a:off x="457200" y="2222204"/>
            <a:ext cx="8382000" cy="3889838"/>
          </a:xfrm>
        </p:spPr>
        <p:txBody>
          <a:bodyPr/>
          <a:lstStyle/>
          <a:p>
            <a:r>
              <a:rPr lang="en-US" sz="3200" dirty="0" smtClean="0"/>
              <a:t>Tailor </a:t>
            </a:r>
            <a:r>
              <a:rPr lang="en-US" sz="3200" dirty="0"/>
              <a:t>invitations for </a:t>
            </a:r>
            <a:r>
              <a:rPr lang="en-US" sz="3200" dirty="0">
                <a:solidFill>
                  <a:srgbClr val="20558A"/>
                </a:solidFill>
              </a:rPr>
              <a:t>specific groups </a:t>
            </a:r>
            <a:r>
              <a:rPr lang="en-US" sz="3200" dirty="0"/>
              <a:t>of </a:t>
            </a:r>
            <a:r>
              <a:rPr lang="en-US" sz="3200" dirty="0" smtClean="0"/>
              <a:t>parents</a:t>
            </a:r>
          </a:p>
          <a:p>
            <a:pPr lvl="1"/>
            <a:r>
              <a:rPr lang="en-US" dirty="0" smtClean="0"/>
              <a:t>e.g., translate </a:t>
            </a:r>
            <a:r>
              <a:rPr lang="en-US" dirty="0"/>
              <a:t>documents into </a:t>
            </a:r>
            <a:r>
              <a:rPr lang="en-US" dirty="0" smtClean="0"/>
              <a:t>Spanish</a:t>
            </a:r>
            <a:endParaRPr lang="en-US" dirty="0"/>
          </a:p>
          <a:p>
            <a:pPr marL="457200" lvl="1" indent="0">
              <a:buNone/>
            </a:pPr>
            <a:endParaRPr lang="en-US" sz="3200" dirty="0" smtClean="0"/>
          </a:p>
          <a:p>
            <a:r>
              <a:rPr lang="en-US" sz="3200" dirty="0" smtClean="0"/>
              <a:t>Make </a:t>
            </a:r>
            <a:r>
              <a:rPr lang="en-US" sz="3200" dirty="0"/>
              <a:t>sure </a:t>
            </a:r>
            <a:r>
              <a:rPr lang="en-US" sz="3200" i="1" dirty="0"/>
              <a:t>all parents </a:t>
            </a:r>
            <a:r>
              <a:rPr lang="en-US" sz="3200" dirty="0"/>
              <a:t>feel </a:t>
            </a:r>
            <a:r>
              <a:rPr lang="en-US" sz="3200" dirty="0" smtClean="0">
                <a:solidFill>
                  <a:srgbClr val="20558A"/>
                </a:solidFill>
              </a:rPr>
              <a:t>welcome</a:t>
            </a:r>
            <a:endParaRPr lang="en-US" sz="3200" dirty="0">
              <a:solidFill>
                <a:srgbClr val="20558A"/>
              </a:solidFill>
            </a:endParaRPr>
          </a:p>
          <a:p>
            <a:endParaRPr lang="en-US" sz="3200" dirty="0" smtClean="0"/>
          </a:p>
          <a:p>
            <a:r>
              <a:rPr lang="en-US" sz="3200" dirty="0" smtClean="0"/>
              <a:t>Make yourself </a:t>
            </a:r>
            <a:r>
              <a:rPr lang="en-US" sz="3200" dirty="0">
                <a:solidFill>
                  <a:srgbClr val="20558A"/>
                </a:solidFill>
              </a:rPr>
              <a:t>available</a:t>
            </a:r>
            <a:r>
              <a:rPr lang="en-US" sz="3200" dirty="0"/>
              <a:t> to </a:t>
            </a:r>
            <a:r>
              <a:rPr lang="en-US" sz="3200" dirty="0" smtClean="0"/>
              <a:t>parents</a:t>
            </a:r>
            <a:endParaRPr lang="en-US" dirty="0"/>
          </a:p>
          <a:p>
            <a:endParaRPr lang="en-US" sz="1600" dirty="0"/>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16</a:t>
            </a:fld>
            <a:endParaRPr lang="en-US" dirty="0"/>
          </a:p>
        </p:txBody>
      </p:sp>
    </p:spTree>
    <p:extLst>
      <p:ext uri="{BB962C8B-B14F-4D97-AF65-F5344CB8AC3E}">
        <p14:creationId xmlns:p14="http://schemas.microsoft.com/office/powerpoint/2010/main" val="2496141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093"/>
            <a:ext cx="8229600" cy="1143000"/>
          </a:xfrm>
        </p:spPr>
        <p:txBody>
          <a:bodyPr/>
          <a:lstStyle/>
          <a:p>
            <a:r>
              <a:rPr lang="en-US" dirty="0" smtClean="0"/>
              <a:t>What Can Counselors Do?</a:t>
            </a:r>
            <a:endParaRPr lang="en-US" dirty="0"/>
          </a:p>
        </p:txBody>
      </p:sp>
      <p:sp>
        <p:nvSpPr>
          <p:cNvPr id="3" name="Content Placeholder 2"/>
          <p:cNvSpPr>
            <a:spLocks noGrp="1"/>
          </p:cNvSpPr>
          <p:nvPr>
            <p:ph idx="1"/>
          </p:nvPr>
        </p:nvSpPr>
        <p:spPr>
          <a:xfrm>
            <a:off x="457200" y="2264900"/>
            <a:ext cx="8229600" cy="3763963"/>
          </a:xfrm>
        </p:spPr>
        <p:txBody>
          <a:bodyPr/>
          <a:lstStyle/>
          <a:p>
            <a:r>
              <a:rPr lang="en-US" dirty="0" smtClean="0"/>
              <a:t>Encourage </a:t>
            </a:r>
            <a:r>
              <a:rPr lang="en-US" dirty="0">
                <a:solidFill>
                  <a:srgbClr val="20558A"/>
                </a:solidFill>
              </a:rPr>
              <a:t>postsecondary opportunities </a:t>
            </a:r>
            <a:r>
              <a:rPr lang="en-US" dirty="0"/>
              <a:t>for </a:t>
            </a:r>
            <a:r>
              <a:rPr lang="en-US" i="1" dirty="0"/>
              <a:t>all students</a:t>
            </a:r>
            <a:r>
              <a:rPr lang="en-US" dirty="0"/>
              <a:t>. Some parents perceive that teachers and counselors do not see their children as </a:t>
            </a:r>
            <a:r>
              <a:rPr lang="en-US" dirty="0" smtClean="0"/>
              <a:t>college-bound</a:t>
            </a:r>
          </a:p>
          <a:p>
            <a:endParaRPr lang="en-US" dirty="0"/>
          </a:p>
          <a:p>
            <a:r>
              <a:rPr lang="en-US" dirty="0" smtClean="0"/>
              <a:t>Providing </a:t>
            </a:r>
            <a:r>
              <a:rPr lang="en-US" dirty="0"/>
              <a:t>only college planning information is </a:t>
            </a:r>
            <a:r>
              <a:rPr lang="en-US" dirty="0" smtClean="0"/>
              <a:t>insufficient</a:t>
            </a:r>
          </a:p>
          <a:p>
            <a:pPr lvl="1"/>
            <a:r>
              <a:rPr lang="en-US" dirty="0" smtClean="0"/>
              <a:t>We need </a:t>
            </a:r>
            <a:r>
              <a:rPr lang="en-US" dirty="0"/>
              <a:t>to </a:t>
            </a:r>
            <a:r>
              <a:rPr lang="en-US" dirty="0">
                <a:solidFill>
                  <a:srgbClr val="20558A"/>
                </a:solidFill>
              </a:rPr>
              <a:t>boost parents’ confidence </a:t>
            </a:r>
            <a:r>
              <a:rPr lang="en-US" dirty="0"/>
              <a:t>in their ability to help their students and make them feel as if they are </a:t>
            </a:r>
            <a:r>
              <a:rPr lang="en-US" dirty="0">
                <a:solidFill>
                  <a:srgbClr val="20558A"/>
                </a:solidFill>
              </a:rPr>
              <a:t>partners</a:t>
            </a:r>
            <a:r>
              <a:rPr lang="en-US" dirty="0"/>
              <a:t> in helping their children get to </a:t>
            </a:r>
            <a:r>
              <a:rPr lang="en-US" dirty="0" smtClean="0"/>
              <a:t>college</a:t>
            </a:r>
            <a:endParaRPr lang="en-US" dirty="0"/>
          </a:p>
          <a:p>
            <a:endParaRPr lang="en-US" sz="1600" dirty="0"/>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17</a:t>
            </a:fld>
            <a:endParaRPr lang="en-US" dirty="0"/>
          </a:p>
        </p:txBody>
      </p:sp>
    </p:spTree>
    <p:extLst>
      <p:ext uri="{BB962C8B-B14F-4D97-AF65-F5344CB8AC3E}">
        <p14:creationId xmlns:p14="http://schemas.microsoft.com/office/powerpoint/2010/main" val="1531794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7195"/>
            <a:ext cx="8229600" cy="1143000"/>
          </a:xfrm>
        </p:spPr>
        <p:txBody>
          <a:bodyPr/>
          <a:lstStyle/>
          <a:p>
            <a:r>
              <a:rPr lang="en-US" dirty="0" smtClean="0"/>
              <a:t>Paper (2) Conclusion</a:t>
            </a:r>
            <a:endParaRPr lang="en-US" dirty="0"/>
          </a:p>
        </p:txBody>
      </p:sp>
      <p:sp>
        <p:nvSpPr>
          <p:cNvPr id="3" name="Content Placeholder 2"/>
          <p:cNvSpPr>
            <a:spLocks noGrp="1"/>
          </p:cNvSpPr>
          <p:nvPr>
            <p:ph idx="1"/>
          </p:nvPr>
        </p:nvSpPr>
        <p:spPr>
          <a:xfrm>
            <a:off x="669852" y="2904463"/>
            <a:ext cx="8229600" cy="1625008"/>
          </a:xfrm>
        </p:spPr>
        <p:txBody>
          <a:bodyPr/>
          <a:lstStyle/>
          <a:p>
            <a:r>
              <a:rPr lang="en-US" dirty="0" smtClean="0"/>
              <a:t>“[</a:t>
            </a:r>
            <a:r>
              <a:rPr lang="en-US" dirty="0"/>
              <a:t>T]he available literature […] suggests that parent engagement is associated with </a:t>
            </a:r>
            <a:r>
              <a:rPr lang="en-US" dirty="0">
                <a:solidFill>
                  <a:srgbClr val="20558A"/>
                </a:solidFill>
              </a:rPr>
              <a:t>higher academic achievement</a:t>
            </a:r>
            <a:r>
              <a:rPr lang="en-US" dirty="0">
                <a:solidFill>
                  <a:srgbClr val="857362"/>
                </a:solidFill>
              </a:rPr>
              <a:t>, </a:t>
            </a:r>
            <a:r>
              <a:rPr lang="en-US" dirty="0">
                <a:solidFill>
                  <a:srgbClr val="20558A"/>
                </a:solidFill>
              </a:rPr>
              <a:t>better high school completion rates</a:t>
            </a:r>
            <a:r>
              <a:rPr lang="en-US" dirty="0"/>
              <a:t>,</a:t>
            </a:r>
            <a:r>
              <a:rPr lang="en-US" dirty="0">
                <a:solidFill>
                  <a:srgbClr val="857362"/>
                </a:solidFill>
              </a:rPr>
              <a:t> </a:t>
            </a:r>
            <a:r>
              <a:rPr lang="en-US" dirty="0"/>
              <a:t>and</a:t>
            </a:r>
            <a:r>
              <a:rPr lang="en-US" dirty="0">
                <a:solidFill>
                  <a:srgbClr val="857362"/>
                </a:solidFill>
              </a:rPr>
              <a:t> </a:t>
            </a:r>
            <a:r>
              <a:rPr lang="en-US" dirty="0">
                <a:solidFill>
                  <a:srgbClr val="20558A"/>
                </a:solidFill>
              </a:rPr>
              <a:t>positive social/emotional outcomes</a:t>
            </a:r>
            <a:r>
              <a:rPr lang="en-US" dirty="0">
                <a:solidFill>
                  <a:srgbClr val="857362"/>
                </a:solidFill>
              </a:rPr>
              <a:t>.”</a:t>
            </a:r>
            <a:endParaRPr lang="en-US" sz="1400" dirty="0"/>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18</a:t>
            </a:fld>
            <a:endParaRPr lang="en-US" dirty="0"/>
          </a:p>
        </p:txBody>
      </p:sp>
    </p:spTree>
    <p:extLst>
      <p:ext uri="{BB962C8B-B14F-4D97-AF65-F5344CB8AC3E}">
        <p14:creationId xmlns:p14="http://schemas.microsoft.com/office/powerpoint/2010/main" val="572262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093"/>
            <a:ext cx="8229600" cy="1143000"/>
          </a:xfrm>
        </p:spPr>
        <p:txBody>
          <a:bodyPr/>
          <a:lstStyle/>
          <a:p>
            <a:r>
              <a:rPr lang="en-US" dirty="0" smtClean="0"/>
              <a:t>What Can Counselors Do?</a:t>
            </a:r>
            <a:endParaRPr lang="en-US" dirty="0"/>
          </a:p>
        </p:txBody>
      </p:sp>
      <p:sp>
        <p:nvSpPr>
          <p:cNvPr id="3" name="Content Placeholder 2"/>
          <p:cNvSpPr>
            <a:spLocks noGrp="1"/>
          </p:cNvSpPr>
          <p:nvPr>
            <p:ph idx="1"/>
          </p:nvPr>
        </p:nvSpPr>
        <p:spPr>
          <a:xfrm>
            <a:off x="457200" y="1942214"/>
            <a:ext cx="8229600" cy="4192772"/>
          </a:xfrm>
        </p:spPr>
        <p:txBody>
          <a:bodyPr/>
          <a:lstStyle/>
          <a:p>
            <a:r>
              <a:rPr lang="en-US" dirty="0" smtClean="0"/>
              <a:t>Consider </a:t>
            </a:r>
            <a:r>
              <a:rPr lang="en-US" dirty="0">
                <a:solidFill>
                  <a:srgbClr val="20558A"/>
                </a:solidFill>
              </a:rPr>
              <a:t>“family” engagement </a:t>
            </a:r>
            <a:r>
              <a:rPr lang="en-US" dirty="0"/>
              <a:t>over “parent” engagement in order to accommodate today’s complex and often broader definition of student </a:t>
            </a:r>
            <a:r>
              <a:rPr lang="en-US" dirty="0" smtClean="0"/>
              <a:t>support</a:t>
            </a:r>
          </a:p>
          <a:p>
            <a:endParaRPr lang="en-US" dirty="0"/>
          </a:p>
          <a:p>
            <a:r>
              <a:rPr lang="en-US" dirty="0" smtClean="0"/>
              <a:t>Develop </a:t>
            </a:r>
            <a:r>
              <a:rPr lang="en-US" dirty="0"/>
              <a:t>a </a:t>
            </a:r>
            <a:r>
              <a:rPr lang="en-US" dirty="0">
                <a:solidFill>
                  <a:srgbClr val="20558A"/>
                </a:solidFill>
              </a:rPr>
              <a:t>pathway to college </a:t>
            </a:r>
            <a:r>
              <a:rPr lang="en-US" dirty="0"/>
              <a:t>for students by supporting family engagement, especially with </a:t>
            </a:r>
            <a:r>
              <a:rPr lang="en-US" dirty="0">
                <a:solidFill>
                  <a:srgbClr val="20558A"/>
                </a:solidFill>
              </a:rPr>
              <a:t>underserved groups </a:t>
            </a:r>
            <a:r>
              <a:rPr lang="en-US" dirty="0"/>
              <a:t>and </a:t>
            </a:r>
            <a:r>
              <a:rPr lang="en-US" dirty="0">
                <a:solidFill>
                  <a:srgbClr val="20558A"/>
                </a:solidFill>
              </a:rPr>
              <a:t>first generation </a:t>
            </a:r>
            <a:r>
              <a:rPr lang="en-US" dirty="0" smtClean="0">
                <a:solidFill>
                  <a:srgbClr val="20558A"/>
                </a:solidFill>
              </a:rPr>
              <a:t>students</a:t>
            </a:r>
            <a:endParaRPr lang="en-US" dirty="0"/>
          </a:p>
          <a:p>
            <a:endParaRPr lang="en-US" sz="1600" dirty="0"/>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19</a:t>
            </a:fld>
            <a:endParaRPr lang="en-US" dirty="0"/>
          </a:p>
        </p:txBody>
      </p:sp>
    </p:spTree>
    <p:extLst>
      <p:ext uri="{BB962C8B-B14F-4D97-AF65-F5344CB8AC3E}">
        <p14:creationId xmlns:p14="http://schemas.microsoft.com/office/powerpoint/2010/main" val="273608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eaLnBrk="0" hangingPunct="0">
              <a:spcBef>
                <a:spcPct val="20000"/>
              </a:spcBef>
              <a:buClr>
                <a:srgbClr val="20558A"/>
              </a:buClr>
              <a:buFont typeface="Wingdings 3" pitchFamily="18" charset="2"/>
              <a:buChar char="}"/>
              <a:defRPr sz="2400">
                <a:solidFill>
                  <a:schemeClr val="tx1"/>
                </a:solidFill>
                <a:latin typeface="Arial" charset="0"/>
              </a:defRPr>
            </a:lvl1pPr>
            <a:lvl2pPr marL="742950" indent="-285750" eaLnBrk="0" hangingPunct="0">
              <a:spcBef>
                <a:spcPct val="20000"/>
              </a:spcBef>
              <a:buClr>
                <a:srgbClr val="857362"/>
              </a:buClr>
              <a:buFont typeface="Arial" charset="0"/>
              <a:buChar char="–"/>
              <a:defRPr sz="2400">
                <a:solidFill>
                  <a:schemeClr val="tx1"/>
                </a:solidFill>
                <a:latin typeface="Arial" charset="0"/>
              </a:defRPr>
            </a:lvl2pPr>
            <a:lvl3pPr marL="1143000" indent="-228600" eaLnBrk="0" hangingPunct="0">
              <a:spcBef>
                <a:spcPct val="20000"/>
              </a:spcBef>
              <a:buClr>
                <a:srgbClr val="20558A"/>
              </a:buClr>
              <a:buFont typeface="Arial" charset="0"/>
              <a:buChar char="–"/>
              <a:defRPr sz="2400">
                <a:solidFill>
                  <a:schemeClr val="tx1"/>
                </a:solidFill>
                <a:latin typeface="Arial" charset="0"/>
              </a:defRPr>
            </a:lvl3pPr>
            <a:lvl4pPr marL="1600200" indent="-228600" eaLnBrk="0" hangingPunct="0">
              <a:spcBef>
                <a:spcPct val="20000"/>
              </a:spcBef>
              <a:buClr>
                <a:srgbClr val="857362"/>
              </a:buClr>
              <a:buFont typeface="Arial" charset="0"/>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0"/>
              </a:spcBef>
              <a:buClrTx/>
              <a:buFontTx/>
              <a:buNone/>
            </a:pPr>
            <a:r>
              <a:rPr lang="en-US" altLang="en-US" sz="1000" dirty="0" smtClean="0">
                <a:solidFill>
                  <a:schemeClr val="bg1"/>
                </a:solidFill>
              </a:rPr>
              <a:t>2</a:t>
            </a:r>
          </a:p>
        </p:txBody>
      </p:sp>
      <p:sp>
        <p:nvSpPr>
          <p:cNvPr id="4099" name="Rectangle 2"/>
          <p:cNvSpPr>
            <a:spLocks noGrp="1" noChangeArrowheads="1"/>
          </p:cNvSpPr>
          <p:nvPr>
            <p:ph type="title"/>
          </p:nvPr>
        </p:nvSpPr>
        <p:spPr>
          <a:xfrm>
            <a:off x="548640" y="3032760"/>
            <a:ext cx="8229600" cy="786205"/>
          </a:xfrm>
        </p:spPr>
        <p:txBody>
          <a:bodyPr/>
          <a:lstStyle/>
          <a:p>
            <a:pPr eaLnBrk="1" hangingPunct="1"/>
            <a:r>
              <a:rPr lang="en-US" altLang="en-US" sz="4000" dirty="0" smtClean="0"/>
              <a:t>Who Is Iowa Student Loan?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25"/>
            <a:ext cx="9144000" cy="737326"/>
          </a:xfrm>
          <a:prstGeom prst="rect">
            <a:avLst/>
          </a:prstGeom>
        </p:spPr>
      </p:pic>
      <p:sp>
        <p:nvSpPr>
          <p:cNvPr id="7" name="Rounded Rectangle 6"/>
          <p:cNvSpPr/>
          <p:nvPr/>
        </p:nvSpPr>
        <p:spPr>
          <a:xfrm>
            <a:off x="546847" y="4102392"/>
            <a:ext cx="8139953" cy="1938190"/>
          </a:xfrm>
          <a:prstGeom prst="roundRect">
            <a:avLst/>
          </a:prstGeom>
          <a:solidFill>
            <a:schemeClr val="accent3">
              <a:lumMod val="85000"/>
            </a:schemeClr>
          </a:solidFill>
          <a:ln>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p:cNvSpPr txBox="1">
            <a:spLocks/>
          </p:cNvSpPr>
          <p:nvPr/>
        </p:nvSpPr>
        <p:spPr bwMode="auto">
          <a:xfrm>
            <a:off x="858982" y="4202544"/>
            <a:ext cx="7518400" cy="147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20558A"/>
              </a:buClr>
              <a:buFont typeface="Wingdings 3" pitchFamily="18"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857362"/>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rgbClr val="20558A"/>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rgbClr val="857362"/>
              </a:buClr>
              <a:buFont typeface="Arial" charset="0"/>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pPr marL="0" indent="0" algn="ctr">
              <a:buFont typeface="Wingdings 3" pitchFamily="18" charset="2"/>
              <a:buNone/>
            </a:pPr>
            <a:r>
              <a:rPr lang="en-US" b="1" kern="0" dirty="0" smtClean="0">
                <a:solidFill>
                  <a:srgbClr val="20558A"/>
                </a:solidFill>
              </a:rPr>
              <a:t>Mission: </a:t>
            </a:r>
          </a:p>
          <a:p>
            <a:pPr marL="0" indent="0" algn="ctr">
              <a:buFont typeface="Wingdings 3" pitchFamily="18" charset="2"/>
              <a:buNone/>
            </a:pPr>
            <a:r>
              <a:rPr lang="en-US" kern="0" dirty="0" smtClean="0"/>
              <a:t>Iowa Student Loan helps Iowa students and families</a:t>
            </a:r>
            <a:br>
              <a:rPr lang="en-US" kern="0" dirty="0" smtClean="0"/>
            </a:br>
            <a:r>
              <a:rPr lang="en-US" kern="0" dirty="0" smtClean="0"/>
              <a:t>obtain the resources necessary to succeed in postsecondary education.</a:t>
            </a:r>
          </a:p>
          <a:p>
            <a:endParaRPr lang="en-US" sz="3200" kern="0" dirty="0"/>
          </a:p>
        </p:txBody>
      </p:sp>
      <p:sp>
        <p:nvSpPr>
          <p:cNvPr id="9" name="Rectangle 8"/>
          <p:cNvSpPr/>
          <p:nvPr/>
        </p:nvSpPr>
        <p:spPr>
          <a:xfrm>
            <a:off x="0" y="2946376"/>
            <a:ext cx="9144000"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3929" y="625128"/>
            <a:ext cx="4826919" cy="2300915"/>
          </a:xfrm>
          <a:prstGeom prst="rect">
            <a:avLst/>
          </a:prstGeom>
        </p:spPr>
      </p:pic>
    </p:spTree>
    <p:extLst>
      <p:ext uri="{BB962C8B-B14F-4D97-AF65-F5344CB8AC3E}">
        <p14:creationId xmlns:p14="http://schemas.microsoft.com/office/powerpoint/2010/main" val="2687071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093"/>
            <a:ext cx="8229600" cy="1143000"/>
          </a:xfrm>
        </p:spPr>
        <p:txBody>
          <a:bodyPr/>
          <a:lstStyle/>
          <a:p>
            <a:r>
              <a:rPr lang="en-US" dirty="0" smtClean="0"/>
              <a:t>What Can Counselors Do?</a:t>
            </a:r>
            <a:endParaRPr lang="en-US" dirty="0"/>
          </a:p>
        </p:txBody>
      </p:sp>
      <p:sp>
        <p:nvSpPr>
          <p:cNvPr id="3" name="Content Placeholder 2"/>
          <p:cNvSpPr>
            <a:spLocks noGrp="1"/>
          </p:cNvSpPr>
          <p:nvPr>
            <p:ph idx="1"/>
          </p:nvPr>
        </p:nvSpPr>
        <p:spPr>
          <a:xfrm>
            <a:off x="457200" y="2626242"/>
            <a:ext cx="8229600" cy="1796902"/>
          </a:xfrm>
        </p:spPr>
        <p:txBody>
          <a:bodyPr/>
          <a:lstStyle/>
          <a:p>
            <a:r>
              <a:rPr lang="en-US" dirty="0" smtClean="0"/>
              <a:t>Allow </a:t>
            </a:r>
            <a:r>
              <a:rPr lang="en-US" dirty="0"/>
              <a:t>students to </a:t>
            </a:r>
            <a:r>
              <a:rPr lang="en-US" dirty="0">
                <a:solidFill>
                  <a:srgbClr val="20558A"/>
                </a:solidFill>
              </a:rPr>
              <a:t>practice decision-making </a:t>
            </a:r>
            <a:r>
              <a:rPr lang="en-US" dirty="0" smtClean="0"/>
              <a:t>— </a:t>
            </a:r>
            <a:r>
              <a:rPr lang="en-US" dirty="0"/>
              <a:t>a skill they will need in college </a:t>
            </a:r>
            <a:endParaRPr lang="en-US" dirty="0" smtClean="0"/>
          </a:p>
          <a:p>
            <a:pPr lvl="1">
              <a:buClr>
                <a:srgbClr val="20558A"/>
              </a:buClr>
            </a:pPr>
            <a:r>
              <a:rPr lang="en-US" dirty="0" smtClean="0"/>
              <a:t>Selecting electives</a:t>
            </a:r>
          </a:p>
          <a:p>
            <a:pPr lvl="1">
              <a:buClr>
                <a:srgbClr val="20558A"/>
              </a:buClr>
            </a:pPr>
            <a:r>
              <a:rPr lang="en-US" dirty="0" smtClean="0"/>
              <a:t>Choosing </a:t>
            </a:r>
            <a:r>
              <a:rPr lang="en-US" dirty="0"/>
              <a:t>extracurricular </a:t>
            </a:r>
            <a:r>
              <a:rPr lang="en-US" dirty="0" smtClean="0"/>
              <a:t>activities</a:t>
            </a:r>
          </a:p>
          <a:p>
            <a:pPr lvl="1">
              <a:buClr>
                <a:srgbClr val="20558A"/>
              </a:buClr>
            </a:pPr>
            <a:r>
              <a:rPr lang="en-US" dirty="0" smtClean="0"/>
              <a:t>Working </a:t>
            </a:r>
            <a:r>
              <a:rPr lang="en-US" dirty="0" smtClean="0"/>
              <a:t>part-time</a:t>
            </a:r>
            <a:endParaRPr lang="en-US" sz="1600" dirty="0"/>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20</a:t>
            </a:fld>
            <a:endParaRPr lang="en-US" dirty="0"/>
          </a:p>
        </p:txBody>
      </p:sp>
    </p:spTree>
    <p:extLst>
      <p:ext uri="{BB962C8B-B14F-4D97-AF65-F5344CB8AC3E}">
        <p14:creationId xmlns:p14="http://schemas.microsoft.com/office/powerpoint/2010/main" val="3322098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7195"/>
            <a:ext cx="8229600" cy="1143000"/>
          </a:xfrm>
        </p:spPr>
        <p:txBody>
          <a:bodyPr/>
          <a:lstStyle/>
          <a:p>
            <a:r>
              <a:rPr lang="en-US" dirty="0" smtClean="0"/>
              <a:t>Paper (3) Conclusions</a:t>
            </a:r>
            <a:endParaRPr lang="en-US" dirty="0"/>
          </a:p>
        </p:txBody>
      </p:sp>
      <p:sp>
        <p:nvSpPr>
          <p:cNvPr id="3" name="Content Placeholder 2"/>
          <p:cNvSpPr>
            <a:spLocks noGrp="1"/>
          </p:cNvSpPr>
          <p:nvPr>
            <p:ph idx="1"/>
          </p:nvPr>
        </p:nvSpPr>
        <p:spPr>
          <a:xfrm>
            <a:off x="542260" y="2468528"/>
            <a:ext cx="8229600" cy="3081667"/>
          </a:xfrm>
        </p:spPr>
        <p:txBody>
          <a:bodyPr/>
          <a:lstStyle/>
          <a:p>
            <a:r>
              <a:rPr lang="en-US" dirty="0" smtClean="0"/>
              <a:t>The percentage </a:t>
            </a:r>
            <a:r>
              <a:rPr lang="en-US" dirty="0"/>
              <a:t>of parents attending parent-teacher </a:t>
            </a:r>
            <a:r>
              <a:rPr lang="en-US" dirty="0">
                <a:solidFill>
                  <a:srgbClr val="20558A"/>
                </a:solidFill>
              </a:rPr>
              <a:t>conferences</a:t>
            </a:r>
            <a:r>
              <a:rPr lang="en-US" dirty="0"/>
              <a:t> drops from </a:t>
            </a:r>
            <a:r>
              <a:rPr lang="en-US" dirty="0">
                <a:solidFill>
                  <a:srgbClr val="20558A"/>
                </a:solidFill>
              </a:rPr>
              <a:t>92% in kindergarten through </a:t>
            </a:r>
            <a:r>
              <a:rPr lang="en-US" dirty="0" smtClean="0">
                <a:solidFill>
                  <a:srgbClr val="20558A"/>
                </a:solidFill>
              </a:rPr>
              <a:t>second </a:t>
            </a:r>
            <a:r>
              <a:rPr lang="en-US" dirty="0">
                <a:solidFill>
                  <a:srgbClr val="20558A"/>
                </a:solidFill>
              </a:rPr>
              <a:t>grade</a:t>
            </a:r>
            <a:r>
              <a:rPr lang="en-US" dirty="0"/>
              <a:t> to </a:t>
            </a:r>
            <a:r>
              <a:rPr lang="en-US" dirty="0">
                <a:solidFill>
                  <a:srgbClr val="20558A"/>
                </a:solidFill>
              </a:rPr>
              <a:t>58% in </a:t>
            </a:r>
            <a:r>
              <a:rPr lang="en-US" dirty="0" smtClean="0">
                <a:solidFill>
                  <a:srgbClr val="20558A"/>
                </a:solidFill>
              </a:rPr>
              <a:t>ninth through 12th grades</a:t>
            </a:r>
            <a:r>
              <a:rPr lang="en-US" dirty="0" smtClean="0"/>
              <a:t> </a:t>
            </a:r>
          </a:p>
          <a:p>
            <a:endParaRPr lang="en-US" dirty="0"/>
          </a:p>
          <a:p>
            <a:r>
              <a:rPr lang="en-US" dirty="0" smtClean="0"/>
              <a:t>It </a:t>
            </a:r>
            <a:r>
              <a:rPr lang="en-US" dirty="0"/>
              <a:t>is important to make </a:t>
            </a:r>
            <a:r>
              <a:rPr lang="en-US" dirty="0">
                <a:solidFill>
                  <a:srgbClr val="20558A"/>
                </a:solidFill>
              </a:rPr>
              <a:t>conferences</a:t>
            </a:r>
            <a:r>
              <a:rPr lang="en-US" dirty="0">
                <a:solidFill>
                  <a:srgbClr val="857362"/>
                </a:solidFill>
              </a:rPr>
              <a:t> </a:t>
            </a:r>
            <a:r>
              <a:rPr lang="en-US" dirty="0"/>
              <a:t>more useful for </a:t>
            </a:r>
            <a:r>
              <a:rPr lang="en-US" dirty="0">
                <a:solidFill>
                  <a:srgbClr val="20558A"/>
                </a:solidFill>
              </a:rPr>
              <a:t>college planning </a:t>
            </a:r>
            <a:r>
              <a:rPr lang="en-US" dirty="0"/>
              <a:t>and to </a:t>
            </a:r>
            <a:r>
              <a:rPr lang="en-US" dirty="0">
                <a:solidFill>
                  <a:srgbClr val="20558A"/>
                </a:solidFill>
              </a:rPr>
              <a:t>get parents to </a:t>
            </a:r>
            <a:r>
              <a:rPr lang="en-US" dirty="0" smtClean="0">
                <a:solidFill>
                  <a:srgbClr val="20558A"/>
                </a:solidFill>
              </a:rPr>
              <a:t>attend</a:t>
            </a:r>
            <a:endParaRPr lang="en-US" sz="1400" dirty="0"/>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21</a:t>
            </a:fld>
            <a:endParaRPr lang="en-US" dirty="0"/>
          </a:p>
        </p:txBody>
      </p:sp>
    </p:spTree>
    <p:extLst>
      <p:ext uri="{BB962C8B-B14F-4D97-AF65-F5344CB8AC3E}">
        <p14:creationId xmlns:p14="http://schemas.microsoft.com/office/powerpoint/2010/main" val="44583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768"/>
            <a:ext cx="8229600" cy="1143000"/>
          </a:xfrm>
        </p:spPr>
        <p:txBody>
          <a:bodyPr/>
          <a:lstStyle/>
          <a:p>
            <a:r>
              <a:rPr lang="en-US" dirty="0" smtClean="0"/>
              <a:t>What Can Counselors Do?</a:t>
            </a:r>
            <a:endParaRPr lang="en-US" dirty="0"/>
          </a:p>
        </p:txBody>
      </p:sp>
      <p:sp>
        <p:nvSpPr>
          <p:cNvPr id="3" name="Content Placeholder 2"/>
          <p:cNvSpPr>
            <a:spLocks noGrp="1"/>
          </p:cNvSpPr>
          <p:nvPr>
            <p:ph idx="1"/>
          </p:nvPr>
        </p:nvSpPr>
        <p:spPr>
          <a:xfrm>
            <a:off x="457200" y="2040548"/>
            <a:ext cx="8229600" cy="3709831"/>
          </a:xfrm>
        </p:spPr>
        <p:txBody>
          <a:bodyPr/>
          <a:lstStyle/>
          <a:p>
            <a:r>
              <a:rPr lang="en-US" sz="2800" dirty="0" smtClean="0"/>
              <a:t>Encourage parents to </a:t>
            </a:r>
            <a:r>
              <a:rPr lang="en-US" sz="2800" dirty="0" smtClean="0">
                <a:solidFill>
                  <a:srgbClr val="20558A"/>
                </a:solidFill>
              </a:rPr>
              <a:t>attend parent-teacher conferences </a:t>
            </a:r>
            <a:r>
              <a:rPr lang="en-US" sz="2800" dirty="0" smtClean="0"/>
              <a:t>through high school</a:t>
            </a:r>
          </a:p>
          <a:p>
            <a:endParaRPr lang="en-US" sz="1500" dirty="0"/>
          </a:p>
          <a:p>
            <a:r>
              <a:rPr lang="en-US" sz="2800" dirty="0" smtClean="0"/>
              <a:t>Create activities for parent-teacher conferences that provide parents with </a:t>
            </a:r>
            <a:r>
              <a:rPr lang="en-US" sz="2800" dirty="0" smtClean="0">
                <a:solidFill>
                  <a:srgbClr val="20558A"/>
                </a:solidFill>
              </a:rPr>
              <a:t>college planning information </a:t>
            </a:r>
            <a:r>
              <a:rPr lang="en-US" sz="2800" dirty="0" smtClean="0"/>
              <a:t>and help them become </a:t>
            </a:r>
            <a:r>
              <a:rPr lang="en-US" sz="2800" dirty="0" smtClean="0">
                <a:solidFill>
                  <a:srgbClr val="20558A"/>
                </a:solidFill>
              </a:rPr>
              <a:t>confident in their abilities </a:t>
            </a:r>
            <a:r>
              <a:rPr lang="en-US" sz="2800" dirty="0" smtClean="0"/>
              <a:t>to help their student through the </a:t>
            </a:r>
            <a:r>
              <a:rPr lang="en-US" sz="2800" dirty="0" smtClean="0">
                <a:solidFill>
                  <a:srgbClr val="20558A"/>
                </a:solidFill>
              </a:rPr>
              <a:t>college planning </a:t>
            </a:r>
            <a:r>
              <a:rPr lang="en-US" sz="2800" dirty="0" smtClean="0"/>
              <a:t>process</a:t>
            </a:r>
            <a:endParaRPr lang="en-US" sz="2800" dirty="0"/>
          </a:p>
          <a:p>
            <a:endParaRPr lang="en-US" sz="1500" dirty="0" smtClean="0"/>
          </a:p>
          <a:p>
            <a:r>
              <a:rPr lang="en-US" sz="2800" dirty="0" smtClean="0"/>
              <a:t>Schedule ICAN financial aid presentations</a:t>
            </a:r>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22</a:t>
            </a:fld>
            <a:endParaRPr lang="en-US" dirty="0"/>
          </a:p>
        </p:txBody>
      </p:sp>
    </p:spTree>
    <p:extLst>
      <p:ext uri="{BB962C8B-B14F-4D97-AF65-F5344CB8AC3E}">
        <p14:creationId xmlns:p14="http://schemas.microsoft.com/office/powerpoint/2010/main" val="2083192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7195"/>
            <a:ext cx="8229600" cy="1143000"/>
          </a:xfrm>
        </p:spPr>
        <p:txBody>
          <a:bodyPr/>
          <a:lstStyle/>
          <a:p>
            <a:r>
              <a:rPr lang="en-US" dirty="0" smtClean="0"/>
              <a:t>Paper (4) Conclusions</a:t>
            </a:r>
            <a:endParaRPr lang="en-US" dirty="0"/>
          </a:p>
        </p:txBody>
      </p:sp>
      <p:sp>
        <p:nvSpPr>
          <p:cNvPr id="3" name="Content Placeholder 2"/>
          <p:cNvSpPr>
            <a:spLocks noGrp="1"/>
          </p:cNvSpPr>
          <p:nvPr>
            <p:ph idx="1"/>
          </p:nvPr>
        </p:nvSpPr>
        <p:spPr>
          <a:xfrm>
            <a:off x="457200" y="1740195"/>
            <a:ext cx="8229600" cy="3081667"/>
          </a:xfrm>
        </p:spPr>
        <p:txBody>
          <a:bodyPr/>
          <a:lstStyle/>
          <a:p>
            <a:r>
              <a:rPr lang="en-US" dirty="0" smtClean="0"/>
              <a:t>“</a:t>
            </a:r>
            <a:r>
              <a:rPr lang="en-US" dirty="0"/>
              <a:t>Secondary education students believe that they can do better at school if they know that their </a:t>
            </a:r>
            <a:r>
              <a:rPr lang="en-US" dirty="0">
                <a:solidFill>
                  <a:srgbClr val="20558A"/>
                </a:solidFill>
              </a:rPr>
              <a:t>families are interested </a:t>
            </a:r>
            <a:r>
              <a:rPr lang="en-US" dirty="0"/>
              <a:t>in their schoolwork and </a:t>
            </a:r>
            <a:r>
              <a:rPr lang="en-US" dirty="0">
                <a:solidFill>
                  <a:srgbClr val="20558A"/>
                </a:solidFill>
              </a:rPr>
              <a:t>expect them to succeed</a:t>
            </a:r>
            <a:r>
              <a:rPr lang="en-US" dirty="0"/>
              <a:t>, thus challenging the prevalent view that adolescents do not want their parents involved at all</a:t>
            </a:r>
            <a:r>
              <a:rPr lang="en-US" dirty="0" smtClean="0"/>
              <a:t>.”</a:t>
            </a:r>
          </a:p>
          <a:p>
            <a:endParaRPr lang="en-US" dirty="0"/>
          </a:p>
          <a:p>
            <a:r>
              <a:rPr lang="en-US" dirty="0" smtClean="0"/>
              <a:t>“</a:t>
            </a:r>
            <a:r>
              <a:rPr lang="en-US" dirty="0"/>
              <a:t>Several […] </a:t>
            </a:r>
            <a:r>
              <a:rPr lang="en-US" dirty="0">
                <a:solidFill>
                  <a:srgbClr val="20558A"/>
                </a:solidFill>
              </a:rPr>
              <a:t>parent involvement factors </a:t>
            </a:r>
            <a:r>
              <a:rPr lang="en-US" dirty="0"/>
              <a:t>measured when adolescents were in eighth grade had</a:t>
            </a:r>
            <a:r>
              <a:rPr lang="en-US" dirty="0">
                <a:solidFill>
                  <a:srgbClr val="857362"/>
                </a:solidFill>
              </a:rPr>
              <a:t> </a:t>
            </a:r>
            <a:r>
              <a:rPr lang="en-US" dirty="0">
                <a:solidFill>
                  <a:srgbClr val="20558A"/>
                </a:solidFill>
              </a:rPr>
              <a:t>significant and lasting </a:t>
            </a:r>
            <a:r>
              <a:rPr lang="en-US" dirty="0"/>
              <a:t>effects on the academic achievement in later grades in high school, as well as on </a:t>
            </a:r>
            <a:r>
              <a:rPr lang="en-US" dirty="0">
                <a:solidFill>
                  <a:srgbClr val="20558A"/>
                </a:solidFill>
              </a:rPr>
              <a:t>post-secondary attainment</a:t>
            </a:r>
            <a:r>
              <a:rPr lang="en-US" dirty="0"/>
              <a:t>.”</a:t>
            </a:r>
            <a:endParaRPr lang="en-US" sz="1400" dirty="0"/>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23</a:t>
            </a:fld>
            <a:endParaRPr lang="en-US" dirty="0"/>
          </a:p>
        </p:txBody>
      </p:sp>
    </p:spTree>
    <p:extLst>
      <p:ext uri="{BB962C8B-B14F-4D97-AF65-F5344CB8AC3E}">
        <p14:creationId xmlns:p14="http://schemas.microsoft.com/office/powerpoint/2010/main" val="771495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768"/>
            <a:ext cx="8229600" cy="1143000"/>
          </a:xfrm>
        </p:spPr>
        <p:txBody>
          <a:bodyPr/>
          <a:lstStyle/>
          <a:p>
            <a:r>
              <a:rPr lang="en-US" dirty="0" smtClean="0"/>
              <a:t>What Can Counselors Do?</a:t>
            </a:r>
            <a:endParaRPr lang="en-US" dirty="0"/>
          </a:p>
        </p:txBody>
      </p:sp>
      <p:sp>
        <p:nvSpPr>
          <p:cNvPr id="3" name="Content Placeholder 2"/>
          <p:cNvSpPr>
            <a:spLocks noGrp="1"/>
          </p:cNvSpPr>
          <p:nvPr>
            <p:ph idx="1"/>
          </p:nvPr>
        </p:nvSpPr>
        <p:spPr>
          <a:xfrm>
            <a:off x="457200" y="1757916"/>
            <a:ext cx="8229600" cy="4437321"/>
          </a:xfrm>
        </p:spPr>
        <p:txBody>
          <a:bodyPr/>
          <a:lstStyle/>
          <a:p>
            <a:r>
              <a:rPr lang="en-US" dirty="0" smtClean="0"/>
              <a:t>Promote </a:t>
            </a:r>
            <a:r>
              <a:rPr lang="en-US" dirty="0">
                <a:solidFill>
                  <a:srgbClr val="20558A"/>
                </a:solidFill>
              </a:rPr>
              <a:t>communication</a:t>
            </a:r>
            <a:r>
              <a:rPr lang="en-US" dirty="0"/>
              <a:t> between parents and teachers, focusing on </a:t>
            </a:r>
            <a:r>
              <a:rPr lang="en-US" dirty="0">
                <a:solidFill>
                  <a:srgbClr val="20558A"/>
                </a:solidFill>
              </a:rPr>
              <a:t>positive interactions </a:t>
            </a:r>
            <a:r>
              <a:rPr lang="en-US" dirty="0"/>
              <a:t>and academic successes instead of just when the student is in </a:t>
            </a:r>
            <a:r>
              <a:rPr lang="en-US" dirty="0" smtClean="0"/>
              <a:t>trouble</a:t>
            </a:r>
          </a:p>
          <a:p>
            <a:endParaRPr lang="en-US" dirty="0"/>
          </a:p>
          <a:p>
            <a:r>
              <a:rPr lang="en-US" dirty="0" smtClean="0"/>
              <a:t>Encourage </a:t>
            </a:r>
            <a:r>
              <a:rPr lang="en-US" dirty="0"/>
              <a:t>parents </a:t>
            </a:r>
            <a:r>
              <a:rPr lang="en-US" dirty="0" smtClean="0"/>
              <a:t>to</a:t>
            </a:r>
          </a:p>
          <a:p>
            <a:pPr lvl="1">
              <a:buClr>
                <a:srgbClr val="20558A"/>
              </a:buClr>
            </a:pPr>
            <a:r>
              <a:rPr lang="en-US" sz="2000" dirty="0"/>
              <a:t>K</a:t>
            </a:r>
            <a:r>
              <a:rPr lang="en-US" sz="2000" dirty="0" smtClean="0"/>
              <a:t>eep </a:t>
            </a:r>
            <a:r>
              <a:rPr lang="en-US" sz="2000" dirty="0"/>
              <a:t>open lines of </a:t>
            </a:r>
            <a:r>
              <a:rPr lang="en-US" sz="2000" dirty="0">
                <a:solidFill>
                  <a:srgbClr val="20558A"/>
                </a:solidFill>
              </a:rPr>
              <a:t>communication with their teens </a:t>
            </a:r>
            <a:r>
              <a:rPr lang="en-US" sz="2000" dirty="0"/>
              <a:t>by maintaining family time </a:t>
            </a:r>
            <a:r>
              <a:rPr lang="en-US" sz="2000" dirty="0" smtClean="0"/>
              <a:t>for discussions of important topics</a:t>
            </a:r>
          </a:p>
          <a:p>
            <a:pPr lvl="1">
              <a:buClr>
                <a:srgbClr val="20558A"/>
              </a:buClr>
            </a:pPr>
            <a:r>
              <a:rPr lang="en-US" sz="2000" dirty="0" smtClean="0"/>
              <a:t>Enforce </a:t>
            </a:r>
            <a:r>
              <a:rPr lang="en-US" sz="2000" dirty="0">
                <a:solidFill>
                  <a:srgbClr val="20558A"/>
                </a:solidFill>
              </a:rPr>
              <a:t>consistent rules </a:t>
            </a:r>
            <a:r>
              <a:rPr lang="en-US" sz="2000" dirty="0"/>
              <a:t>that help adolescents learn the relationship of </a:t>
            </a:r>
            <a:r>
              <a:rPr lang="en-US" sz="2000" dirty="0">
                <a:solidFill>
                  <a:srgbClr val="20558A"/>
                </a:solidFill>
              </a:rPr>
              <a:t>independence and </a:t>
            </a:r>
            <a:r>
              <a:rPr lang="en-US" sz="2000" dirty="0" smtClean="0">
                <a:solidFill>
                  <a:srgbClr val="20558A"/>
                </a:solidFill>
              </a:rPr>
              <a:t>responsibility</a:t>
            </a:r>
          </a:p>
          <a:p>
            <a:pPr lvl="1">
              <a:buClr>
                <a:srgbClr val="20558A"/>
              </a:buClr>
            </a:pPr>
            <a:r>
              <a:rPr lang="en-US" sz="2000" dirty="0" smtClean="0"/>
              <a:t>Show </a:t>
            </a:r>
            <a:r>
              <a:rPr lang="en-US" sz="2000" dirty="0"/>
              <a:t>that </a:t>
            </a:r>
            <a:r>
              <a:rPr lang="en-US" sz="2000" dirty="0">
                <a:solidFill>
                  <a:srgbClr val="20558A"/>
                </a:solidFill>
              </a:rPr>
              <a:t>education is important </a:t>
            </a:r>
            <a:r>
              <a:rPr lang="en-US" sz="2000" dirty="0"/>
              <a:t>by encouraging </a:t>
            </a:r>
            <a:r>
              <a:rPr lang="en-US" sz="2000" dirty="0">
                <a:solidFill>
                  <a:srgbClr val="20558A"/>
                </a:solidFill>
              </a:rPr>
              <a:t>homework</a:t>
            </a:r>
            <a:r>
              <a:rPr lang="en-US" sz="2000" dirty="0"/>
              <a:t> and </a:t>
            </a:r>
            <a:r>
              <a:rPr lang="en-US" sz="2000" dirty="0">
                <a:solidFill>
                  <a:srgbClr val="20558A"/>
                </a:solidFill>
              </a:rPr>
              <a:t>reading</a:t>
            </a:r>
            <a:r>
              <a:rPr lang="en-US" sz="2000" dirty="0"/>
              <a:t>, knowing the student's teachers, and supporting </a:t>
            </a:r>
            <a:r>
              <a:rPr lang="en-US" sz="2000" dirty="0" smtClean="0">
                <a:solidFill>
                  <a:srgbClr val="20558A"/>
                </a:solidFill>
              </a:rPr>
              <a:t>postsecondary </a:t>
            </a:r>
            <a:r>
              <a:rPr lang="en-US" sz="2000" dirty="0">
                <a:solidFill>
                  <a:srgbClr val="20558A"/>
                </a:solidFill>
              </a:rPr>
              <a:t>education </a:t>
            </a:r>
            <a:r>
              <a:rPr lang="en-US" sz="2000" dirty="0" smtClean="0">
                <a:solidFill>
                  <a:srgbClr val="20558A"/>
                </a:solidFill>
              </a:rPr>
              <a:t>planning</a:t>
            </a:r>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24</a:t>
            </a:fld>
            <a:endParaRPr lang="en-US" dirty="0"/>
          </a:p>
        </p:txBody>
      </p:sp>
    </p:spTree>
    <p:extLst>
      <p:ext uri="{BB962C8B-B14F-4D97-AF65-F5344CB8AC3E}">
        <p14:creationId xmlns:p14="http://schemas.microsoft.com/office/powerpoint/2010/main" val="203637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7195"/>
            <a:ext cx="8229600" cy="1143000"/>
          </a:xfrm>
        </p:spPr>
        <p:txBody>
          <a:bodyPr/>
          <a:lstStyle/>
          <a:p>
            <a:r>
              <a:rPr lang="en-US" dirty="0" smtClean="0"/>
              <a:t>Paper (5) Conclusions</a:t>
            </a:r>
            <a:endParaRPr lang="en-US" dirty="0"/>
          </a:p>
        </p:txBody>
      </p:sp>
      <p:sp>
        <p:nvSpPr>
          <p:cNvPr id="3" name="Content Placeholder 2"/>
          <p:cNvSpPr>
            <a:spLocks noGrp="1"/>
          </p:cNvSpPr>
          <p:nvPr>
            <p:ph idx="1"/>
          </p:nvPr>
        </p:nvSpPr>
        <p:spPr>
          <a:xfrm>
            <a:off x="457200" y="2955851"/>
            <a:ext cx="8229600" cy="1866011"/>
          </a:xfrm>
        </p:spPr>
        <p:txBody>
          <a:bodyPr/>
          <a:lstStyle/>
          <a:p>
            <a:r>
              <a:rPr lang="en-US" dirty="0" smtClean="0"/>
              <a:t>“Students </a:t>
            </a:r>
            <a:r>
              <a:rPr lang="en-US" dirty="0"/>
              <a:t>who often </a:t>
            </a:r>
            <a:r>
              <a:rPr lang="en-US" dirty="0">
                <a:solidFill>
                  <a:srgbClr val="20558A"/>
                </a:solidFill>
              </a:rPr>
              <a:t>discussed school courses with their parents </a:t>
            </a:r>
            <a:r>
              <a:rPr lang="en-US" dirty="0"/>
              <a:t>had</a:t>
            </a:r>
            <a:r>
              <a:rPr lang="en-US" dirty="0">
                <a:solidFill>
                  <a:srgbClr val="857362"/>
                </a:solidFill>
              </a:rPr>
              <a:t> </a:t>
            </a:r>
            <a:r>
              <a:rPr lang="en-US" dirty="0">
                <a:solidFill>
                  <a:srgbClr val="20558A"/>
                </a:solidFill>
              </a:rPr>
              <a:t>44% higher odds </a:t>
            </a:r>
            <a:r>
              <a:rPr lang="en-US" dirty="0"/>
              <a:t>of immediate enrollment in </a:t>
            </a:r>
            <a:r>
              <a:rPr lang="en-US" dirty="0">
                <a:solidFill>
                  <a:srgbClr val="20558A"/>
                </a:solidFill>
              </a:rPr>
              <a:t>postsecondary education</a:t>
            </a:r>
            <a:r>
              <a:rPr lang="en-US" dirty="0"/>
              <a:t>, compared to those who never had these discussions with their parents</a:t>
            </a:r>
            <a:r>
              <a:rPr lang="en-US" dirty="0" smtClean="0"/>
              <a:t>.”</a:t>
            </a:r>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25</a:t>
            </a:fld>
            <a:endParaRPr lang="en-US" dirty="0"/>
          </a:p>
        </p:txBody>
      </p:sp>
    </p:spTree>
    <p:extLst>
      <p:ext uri="{BB962C8B-B14F-4D97-AF65-F5344CB8AC3E}">
        <p14:creationId xmlns:p14="http://schemas.microsoft.com/office/powerpoint/2010/main" val="2400157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768"/>
            <a:ext cx="8229600" cy="1143000"/>
          </a:xfrm>
        </p:spPr>
        <p:txBody>
          <a:bodyPr/>
          <a:lstStyle/>
          <a:p>
            <a:r>
              <a:rPr lang="en-US" dirty="0" smtClean="0"/>
              <a:t>What Can Counselors Do?</a:t>
            </a:r>
            <a:endParaRPr lang="en-US" dirty="0"/>
          </a:p>
        </p:txBody>
      </p:sp>
      <p:sp>
        <p:nvSpPr>
          <p:cNvPr id="3" name="Content Placeholder 2"/>
          <p:cNvSpPr>
            <a:spLocks noGrp="1"/>
          </p:cNvSpPr>
          <p:nvPr>
            <p:ph idx="1"/>
          </p:nvPr>
        </p:nvSpPr>
        <p:spPr>
          <a:xfrm>
            <a:off x="457200" y="1757916"/>
            <a:ext cx="8229600" cy="4437321"/>
          </a:xfrm>
        </p:spPr>
        <p:txBody>
          <a:bodyPr/>
          <a:lstStyle/>
          <a:p>
            <a:r>
              <a:rPr lang="en-US" dirty="0" smtClean="0"/>
              <a:t>Encourage </a:t>
            </a:r>
            <a:r>
              <a:rPr lang="en-US" dirty="0"/>
              <a:t>students to </a:t>
            </a:r>
            <a:r>
              <a:rPr lang="en-US" dirty="0">
                <a:solidFill>
                  <a:srgbClr val="20558A"/>
                </a:solidFill>
              </a:rPr>
              <a:t>discuss school courses </a:t>
            </a:r>
            <a:r>
              <a:rPr lang="en-US" dirty="0"/>
              <a:t>with their </a:t>
            </a:r>
            <a:r>
              <a:rPr lang="en-US" dirty="0" smtClean="0"/>
              <a:t>parents</a:t>
            </a:r>
          </a:p>
          <a:p>
            <a:pPr lvl="1">
              <a:buClr>
                <a:srgbClr val="20558A"/>
              </a:buClr>
            </a:pPr>
            <a:r>
              <a:rPr lang="en-US" sz="2000" dirty="0" smtClean="0"/>
              <a:t>You may need to </a:t>
            </a:r>
            <a:r>
              <a:rPr lang="en-US" sz="2000" dirty="0" smtClean="0">
                <a:solidFill>
                  <a:srgbClr val="20558A"/>
                </a:solidFill>
              </a:rPr>
              <a:t>help students and parents learn </a:t>
            </a:r>
            <a:r>
              <a:rPr lang="en-US" sz="2000" dirty="0" smtClean="0"/>
              <a:t>how to do this</a:t>
            </a:r>
          </a:p>
          <a:p>
            <a:pPr lvl="1">
              <a:buClr>
                <a:srgbClr val="20558A"/>
              </a:buClr>
            </a:pPr>
            <a:r>
              <a:rPr lang="en-US" sz="2000" dirty="0" smtClean="0"/>
              <a:t>Host course-planning nights for both students and parents</a:t>
            </a:r>
          </a:p>
          <a:p>
            <a:endParaRPr lang="en-US" sz="2000" dirty="0"/>
          </a:p>
          <a:p>
            <a:r>
              <a:rPr lang="en-US" dirty="0" smtClean="0"/>
              <a:t>Encourage </a:t>
            </a:r>
            <a:r>
              <a:rPr lang="en-US" dirty="0"/>
              <a:t>parents to </a:t>
            </a:r>
            <a:r>
              <a:rPr lang="en-US" dirty="0">
                <a:solidFill>
                  <a:srgbClr val="20558A"/>
                </a:solidFill>
              </a:rPr>
              <a:t>set high expectations </a:t>
            </a:r>
            <a:r>
              <a:rPr lang="en-US" dirty="0"/>
              <a:t>for their students’ educational outcomes and </a:t>
            </a:r>
            <a:r>
              <a:rPr lang="en-US" dirty="0">
                <a:solidFill>
                  <a:srgbClr val="20558A"/>
                </a:solidFill>
              </a:rPr>
              <a:t>communicate</a:t>
            </a:r>
            <a:r>
              <a:rPr lang="en-US" dirty="0"/>
              <a:t> them with their </a:t>
            </a:r>
            <a:r>
              <a:rPr lang="en-US" dirty="0" smtClean="0"/>
              <a:t>students</a:t>
            </a:r>
          </a:p>
          <a:p>
            <a:endParaRPr lang="en-US" dirty="0"/>
          </a:p>
          <a:p>
            <a:r>
              <a:rPr lang="en-US" dirty="0" smtClean="0"/>
              <a:t>Get </a:t>
            </a:r>
            <a:r>
              <a:rPr lang="en-US" dirty="0"/>
              <a:t>parents </a:t>
            </a:r>
            <a:r>
              <a:rPr lang="en-US" dirty="0">
                <a:solidFill>
                  <a:srgbClr val="20558A"/>
                </a:solidFill>
              </a:rPr>
              <a:t>actively involved </a:t>
            </a:r>
            <a:r>
              <a:rPr lang="en-US" dirty="0"/>
              <a:t>in assisting their children with </a:t>
            </a:r>
            <a:r>
              <a:rPr lang="en-US" dirty="0">
                <a:solidFill>
                  <a:srgbClr val="20558A"/>
                </a:solidFill>
              </a:rPr>
              <a:t>planning for college</a:t>
            </a:r>
            <a:endParaRPr lang="en-US" dirty="0" smtClean="0">
              <a:solidFill>
                <a:srgbClr val="20558A"/>
              </a:solidFill>
            </a:endParaRPr>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26</a:t>
            </a:fld>
            <a:endParaRPr lang="en-US" dirty="0"/>
          </a:p>
        </p:txBody>
      </p:sp>
    </p:spTree>
    <p:extLst>
      <p:ext uri="{BB962C8B-B14F-4D97-AF65-F5344CB8AC3E}">
        <p14:creationId xmlns:p14="http://schemas.microsoft.com/office/powerpoint/2010/main" val="3708153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772" y="575931"/>
            <a:ext cx="8229600" cy="1143000"/>
          </a:xfrm>
        </p:spPr>
        <p:txBody>
          <a:bodyPr/>
          <a:lstStyle/>
          <a:p>
            <a:r>
              <a:rPr lang="en-US" dirty="0" smtClean="0"/>
              <a:t>SP</a:t>
            </a:r>
            <a:r>
              <a:rPr lang="en-US" baseline="30000" dirty="0" smtClean="0"/>
              <a:t>3</a:t>
            </a:r>
            <a:r>
              <a:rPr lang="en-US" dirty="0" smtClean="0"/>
              <a:t> Goals</a:t>
            </a:r>
            <a:endParaRPr lang="en-US" dirty="0"/>
          </a:p>
        </p:txBody>
      </p:sp>
      <p:sp>
        <p:nvSpPr>
          <p:cNvPr id="3" name="Content Placeholder 2"/>
          <p:cNvSpPr>
            <a:spLocks noGrp="1"/>
          </p:cNvSpPr>
          <p:nvPr>
            <p:ph idx="1"/>
          </p:nvPr>
        </p:nvSpPr>
        <p:spPr>
          <a:xfrm>
            <a:off x="457200" y="1718931"/>
            <a:ext cx="8229600" cy="4176823"/>
          </a:xfrm>
        </p:spPr>
        <p:txBody>
          <a:bodyPr/>
          <a:lstStyle/>
          <a:p>
            <a:r>
              <a:rPr lang="en-US" dirty="0" smtClean="0"/>
              <a:t>Increase </a:t>
            </a:r>
            <a:r>
              <a:rPr lang="en-US" dirty="0">
                <a:solidFill>
                  <a:srgbClr val="20558A"/>
                </a:solidFill>
              </a:rPr>
              <a:t>parental involvement </a:t>
            </a:r>
            <a:r>
              <a:rPr lang="en-US" dirty="0"/>
              <a:t>in </a:t>
            </a:r>
            <a:r>
              <a:rPr lang="en-US" dirty="0">
                <a:solidFill>
                  <a:srgbClr val="20558A"/>
                </a:solidFill>
              </a:rPr>
              <a:t>career and college planning</a:t>
            </a:r>
            <a:r>
              <a:rPr lang="en-US" dirty="0"/>
              <a:t> for their middle through high school </a:t>
            </a:r>
            <a:r>
              <a:rPr lang="en-US" dirty="0" smtClean="0"/>
              <a:t>children</a:t>
            </a:r>
          </a:p>
          <a:p>
            <a:endParaRPr lang="en-US" dirty="0" smtClean="0"/>
          </a:p>
          <a:p>
            <a:r>
              <a:rPr lang="en-US" dirty="0" smtClean="0"/>
              <a:t>Provide </a:t>
            </a:r>
            <a:r>
              <a:rPr lang="en-US" dirty="0"/>
              <a:t>parents with </a:t>
            </a:r>
            <a:r>
              <a:rPr lang="en-US" dirty="0">
                <a:solidFill>
                  <a:srgbClr val="20558A"/>
                </a:solidFill>
              </a:rPr>
              <a:t>new, timely, expert-level knowledge </a:t>
            </a:r>
            <a:r>
              <a:rPr lang="en-US" dirty="0"/>
              <a:t>needed to guide their middle through high school children to </a:t>
            </a:r>
            <a:r>
              <a:rPr lang="en-US" dirty="0">
                <a:solidFill>
                  <a:srgbClr val="20558A"/>
                </a:solidFill>
              </a:rPr>
              <a:t>career and college choices </a:t>
            </a:r>
            <a:r>
              <a:rPr lang="en-US" dirty="0"/>
              <a:t>that will lead to </a:t>
            </a:r>
            <a:r>
              <a:rPr lang="en-US" dirty="0">
                <a:solidFill>
                  <a:srgbClr val="20558A"/>
                </a:solidFill>
              </a:rPr>
              <a:t>good </a:t>
            </a:r>
            <a:r>
              <a:rPr lang="en-US" dirty="0" smtClean="0">
                <a:solidFill>
                  <a:srgbClr val="20558A"/>
                </a:solidFill>
              </a:rPr>
              <a:t>outcomes</a:t>
            </a:r>
            <a:endParaRPr lang="en-US" dirty="0" smtClean="0"/>
          </a:p>
          <a:p>
            <a:endParaRPr lang="en-US" dirty="0" smtClean="0"/>
          </a:p>
          <a:p>
            <a:r>
              <a:rPr lang="en-US" dirty="0" smtClean="0"/>
              <a:t>Improve </a:t>
            </a:r>
            <a:r>
              <a:rPr lang="en-US" dirty="0"/>
              <a:t>outcomes for students whose parents use the </a:t>
            </a:r>
            <a:r>
              <a:rPr lang="en-US" dirty="0" smtClean="0"/>
              <a:t>system</a:t>
            </a:r>
            <a:endParaRPr lang="en-US" dirty="0"/>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27</a:t>
            </a:fld>
            <a:endParaRPr lang="en-US" dirty="0"/>
          </a:p>
        </p:txBody>
      </p:sp>
    </p:spTree>
    <p:extLst>
      <p:ext uri="{BB962C8B-B14F-4D97-AF65-F5344CB8AC3E}">
        <p14:creationId xmlns:p14="http://schemas.microsoft.com/office/powerpoint/2010/main" val="4274935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772" y="575931"/>
            <a:ext cx="8229600" cy="1143000"/>
          </a:xfrm>
        </p:spPr>
        <p:txBody>
          <a:bodyPr/>
          <a:lstStyle/>
          <a:p>
            <a:r>
              <a:rPr lang="en-US" dirty="0" smtClean="0"/>
              <a:t>SP</a:t>
            </a:r>
            <a:r>
              <a:rPr lang="en-US" baseline="30000" dirty="0" smtClean="0"/>
              <a:t>3</a:t>
            </a:r>
            <a:r>
              <a:rPr lang="en-US" dirty="0" smtClean="0"/>
              <a:t> Goals</a:t>
            </a:r>
            <a:endParaRPr lang="en-US" dirty="0"/>
          </a:p>
        </p:txBody>
      </p:sp>
      <p:sp>
        <p:nvSpPr>
          <p:cNvPr id="3" name="Content Placeholder 2"/>
          <p:cNvSpPr>
            <a:spLocks noGrp="1"/>
          </p:cNvSpPr>
          <p:nvPr>
            <p:ph idx="1"/>
          </p:nvPr>
        </p:nvSpPr>
        <p:spPr>
          <a:xfrm>
            <a:off x="457200" y="2420679"/>
            <a:ext cx="8229600" cy="2895599"/>
          </a:xfrm>
        </p:spPr>
        <p:txBody>
          <a:bodyPr/>
          <a:lstStyle/>
          <a:p>
            <a:r>
              <a:rPr lang="en-US" dirty="0" smtClean="0"/>
              <a:t>Provide information to parents to help their students meet the School Superintendents Association’s </a:t>
            </a:r>
            <a:r>
              <a:rPr lang="en-US" dirty="0" smtClean="0">
                <a:solidFill>
                  <a:srgbClr val="20558A"/>
                </a:solidFill>
              </a:rPr>
              <a:t>Redefining Ready! </a:t>
            </a:r>
            <a:r>
              <a:rPr lang="en-US" dirty="0" smtClean="0"/>
              <a:t>indicators</a:t>
            </a:r>
          </a:p>
          <a:p>
            <a:pPr lvl="1">
              <a:buClr>
                <a:srgbClr val="20558A"/>
              </a:buClr>
            </a:pPr>
            <a:r>
              <a:rPr lang="en-US" dirty="0" smtClean="0"/>
              <a:t>College ready</a:t>
            </a:r>
          </a:p>
          <a:p>
            <a:pPr lvl="1">
              <a:buClr>
                <a:srgbClr val="20558A"/>
              </a:buClr>
            </a:pPr>
            <a:r>
              <a:rPr lang="en-US" dirty="0" smtClean="0"/>
              <a:t>Career ready</a:t>
            </a:r>
          </a:p>
          <a:p>
            <a:pPr lvl="1">
              <a:buClr>
                <a:srgbClr val="20558A"/>
              </a:buClr>
            </a:pPr>
            <a:r>
              <a:rPr lang="en-US" dirty="0" smtClean="0"/>
              <a:t>Life ready</a:t>
            </a:r>
            <a:endParaRPr lang="en-US" dirty="0"/>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28</a:t>
            </a:fld>
            <a:endParaRPr lang="en-US" dirty="0"/>
          </a:p>
        </p:txBody>
      </p:sp>
    </p:spTree>
    <p:extLst>
      <p:ext uri="{BB962C8B-B14F-4D97-AF65-F5344CB8AC3E}">
        <p14:creationId xmlns:p14="http://schemas.microsoft.com/office/powerpoint/2010/main" val="2669883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772" y="575931"/>
            <a:ext cx="8229600" cy="1143000"/>
          </a:xfrm>
        </p:spPr>
        <p:txBody>
          <a:bodyPr/>
          <a:lstStyle/>
          <a:p>
            <a:r>
              <a:rPr lang="en-US" dirty="0" smtClean="0"/>
              <a:t>SP</a:t>
            </a:r>
            <a:r>
              <a:rPr lang="en-US" baseline="30000" dirty="0" smtClean="0"/>
              <a:t>3</a:t>
            </a:r>
            <a:r>
              <a:rPr lang="en-US" dirty="0" smtClean="0"/>
              <a:t> Desired Student Outcomes</a:t>
            </a:r>
            <a:endParaRPr lang="en-US" dirty="0"/>
          </a:p>
        </p:txBody>
      </p:sp>
      <p:sp>
        <p:nvSpPr>
          <p:cNvPr id="3" name="Content Placeholder 2"/>
          <p:cNvSpPr>
            <a:spLocks noGrp="1"/>
          </p:cNvSpPr>
          <p:nvPr>
            <p:ph idx="1"/>
          </p:nvPr>
        </p:nvSpPr>
        <p:spPr>
          <a:xfrm>
            <a:off x="457200" y="2420679"/>
            <a:ext cx="8229600" cy="2895599"/>
          </a:xfrm>
        </p:spPr>
        <p:txBody>
          <a:bodyPr/>
          <a:lstStyle/>
          <a:p>
            <a:r>
              <a:rPr lang="en-US" dirty="0" smtClean="0"/>
              <a:t>Earn a </a:t>
            </a:r>
            <a:r>
              <a:rPr lang="en-US" dirty="0" smtClean="0">
                <a:solidFill>
                  <a:srgbClr val="20558A"/>
                </a:solidFill>
              </a:rPr>
              <a:t>postsecondary credential</a:t>
            </a:r>
          </a:p>
          <a:p>
            <a:endParaRPr lang="en-US" dirty="0"/>
          </a:p>
          <a:p>
            <a:r>
              <a:rPr lang="en-US" dirty="0" smtClean="0"/>
              <a:t>Obtain </a:t>
            </a:r>
            <a:r>
              <a:rPr lang="en-US" dirty="0"/>
              <a:t>a </a:t>
            </a:r>
            <a:r>
              <a:rPr lang="en-US" dirty="0">
                <a:solidFill>
                  <a:srgbClr val="20558A"/>
                </a:solidFill>
              </a:rPr>
              <a:t>job that rewards a postsecondary credential </a:t>
            </a:r>
            <a:r>
              <a:rPr lang="en-US" dirty="0"/>
              <a:t>with increased pay over a high school </a:t>
            </a:r>
            <a:r>
              <a:rPr lang="en-US" dirty="0" smtClean="0"/>
              <a:t>graduate</a:t>
            </a:r>
          </a:p>
          <a:p>
            <a:endParaRPr lang="en-US" dirty="0"/>
          </a:p>
          <a:p>
            <a:r>
              <a:rPr lang="en-US" dirty="0"/>
              <a:t>Live the </a:t>
            </a:r>
            <a:r>
              <a:rPr lang="en-US" dirty="0">
                <a:solidFill>
                  <a:srgbClr val="20558A"/>
                </a:solidFill>
              </a:rPr>
              <a:t>lifestyle they planned for </a:t>
            </a:r>
            <a:r>
              <a:rPr lang="en-US" dirty="0"/>
              <a:t>and successfully </a:t>
            </a:r>
            <a:r>
              <a:rPr lang="en-US" dirty="0" smtClean="0"/>
              <a:t>repay </a:t>
            </a:r>
            <a:r>
              <a:rPr lang="en-US" dirty="0"/>
              <a:t>their student loan debt</a:t>
            </a:r>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29</a:t>
            </a:fld>
            <a:endParaRPr lang="en-US" dirty="0"/>
          </a:p>
        </p:txBody>
      </p:sp>
    </p:spTree>
    <p:extLst>
      <p:ext uri="{BB962C8B-B14F-4D97-AF65-F5344CB8AC3E}">
        <p14:creationId xmlns:p14="http://schemas.microsoft.com/office/powerpoint/2010/main" val="2755597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1351"/>
            <a:ext cx="8229600" cy="1143000"/>
          </a:xfrm>
        </p:spPr>
        <p:txBody>
          <a:bodyPr/>
          <a:lstStyle/>
          <a:p>
            <a:r>
              <a:rPr lang="en-US" dirty="0" smtClean="0"/>
              <a:t>Our Nonprofit Role</a:t>
            </a:r>
            <a:endParaRPr lang="en-US" dirty="0"/>
          </a:p>
        </p:txBody>
      </p:sp>
      <p:sp>
        <p:nvSpPr>
          <p:cNvPr id="3" name="Content Placeholder 2"/>
          <p:cNvSpPr>
            <a:spLocks noGrp="1"/>
          </p:cNvSpPr>
          <p:nvPr>
            <p:ph idx="1"/>
          </p:nvPr>
        </p:nvSpPr>
        <p:spPr>
          <a:xfrm>
            <a:off x="457200" y="2072951"/>
            <a:ext cx="8229600" cy="4157727"/>
          </a:xfrm>
        </p:spPr>
        <p:txBody>
          <a:bodyPr/>
          <a:lstStyle/>
          <a:p>
            <a:r>
              <a:rPr lang="en-US" dirty="0" smtClean="0"/>
              <a:t>Reinvesting in Iowa communities through scholarship programs, college planning services, and other online resources.</a:t>
            </a:r>
          </a:p>
          <a:p>
            <a:pPr lvl="1"/>
            <a:r>
              <a:rPr lang="en-US" dirty="0" smtClean="0">
                <a:solidFill>
                  <a:srgbClr val="20558A"/>
                </a:solidFill>
              </a:rPr>
              <a:t>Save Now, Save Later</a:t>
            </a:r>
          </a:p>
          <a:p>
            <a:pPr lvl="2">
              <a:buFont typeface="Arial" panose="020B0604020202020204" pitchFamily="34" charset="0"/>
              <a:buChar char="•"/>
            </a:pPr>
            <a:r>
              <a:rPr lang="en-US" sz="2000" i="1" dirty="0" smtClean="0"/>
              <a:t>Parents</a:t>
            </a:r>
            <a:r>
              <a:rPr lang="en-US" sz="2000" dirty="0" smtClean="0"/>
              <a:t> register each fall</a:t>
            </a:r>
          </a:p>
          <a:p>
            <a:pPr lvl="1"/>
            <a:r>
              <a:rPr lang="en-US" dirty="0" smtClean="0">
                <a:solidFill>
                  <a:srgbClr val="20558A"/>
                </a:solidFill>
              </a:rPr>
              <a:t>Senior Scholarship </a:t>
            </a:r>
          </a:p>
          <a:p>
            <a:pPr lvl="2">
              <a:buFont typeface="Arial" panose="020B0604020202020204" pitchFamily="34" charset="0"/>
              <a:buChar char="•"/>
            </a:pPr>
            <a:r>
              <a:rPr lang="en-US" sz="2000" i="1" dirty="0" smtClean="0"/>
              <a:t>Seniors</a:t>
            </a:r>
            <a:r>
              <a:rPr lang="en-US" sz="2000" dirty="0" smtClean="0"/>
              <a:t> register now through Feb. 21, 2020</a:t>
            </a:r>
          </a:p>
          <a:p>
            <a:pPr lvl="1"/>
            <a:r>
              <a:rPr lang="en-US" dirty="0" smtClean="0">
                <a:solidFill>
                  <a:srgbClr val="20558A"/>
                </a:solidFill>
              </a:rPr>
              <a:t>College Funding Forecaster Giveaway</a:t>
            </a:r>
          </a:p>
          <a:p>
            <a:pPr lvl="2">
              <a:buFont typeface="Arial" panose="020B0604020202020204" pitchFamily="34" charset="0"/>
              <a:buChar char="•"/>
            </a:pPr>
            <a:r>
              <a:rPr lang="en-US" sz="2000" i="1" dirty="0" smtClean="0"/>
              <a:t>Seniors or their parents</a:t>
            </a:r>
            <a:r>
              <a:rPr lang="en-US" sz="2000" dirty="0" smtClean="0"/>
              <a:t> enter March 16–April 30, 2020</a:t>
            </a:r>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3</a:t>
            </a:fld>
            <a:endParaRPr lang="en-US" dirty="0"/>
          </a:p>
        </p:txBody>
      </p:sp>
    </p:spTree>
    <p:extLst>
      <p:ext uri="{BB962C8B-B14F-4D97-AF65-F5344CB8AC3E}">
        <p14:creationId xmlns:p14="http://schemas.microsoft.com/office/powerpoint/2010/main" val="892578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ther of the Grad Blues | HuffPost"/>
          <p:cNvPicPr>
            <a:picLocks noChangeAspect="1"/>
          </p:cNvPicPr>
          <p:nvPr/>
        </p:nvPicPr>
        <p:blipFill rotWithShape="1">
          <a:blip r:embed="rId3" cstate="print">
            <a:extLst>
              <a:ext uri="{28A0092B-C50C-407E-A947-70E740481C1C}">
                <a14:useLocalDpi xmlns:a14="http://schemas.microsoft.com/office/drawing/2010/main" val="0"/>
              </a:ext>
            </a:extLst>
          </a:blip>
          <a:srcRect l="-233" t="4867" r="233" b="42761"/>
          <a:stretch/>
        </p:blipFill>
        <p:spPr>
          <a:xfrm>
            <a:off x="0" y="499968"/>
            <a:ext cx="9144000" cy="3189529"/>
          </a:xfrm>
          <a:prstGeom prst="rect">
            <a:avLst/>
          </a:prstGeom>
        </p:spPr>
      </p:pic>
      <p:sp>
        <p:nvSpPr>
          <p:cNvPr id="2" name="Title 1"/>
          <p:cNvSpPr>
            <a:spLocks noGrp="1"/>
          </p:cNvSpPr>
          <p:nvPr>
            <p:ph type="title"/>
          </p:nvPr>
        </p:nvSpPr>
        <p:spPr>
          <a:xfrm>
            <a:off x="457200" y="3611779"/>
            <a:ext cx="8229600" cy="1236667"/>
          </a:xfrm>
        </p:spPr>
        <p:txBody>
          <a:bodyPr/>
          <a:lstStyle/>
          <a:p>
            <a:r>
              <a:rPr lang="en-US" dirty="0" smtClean="0"/>
              <a:t>A Call to Action</a:t>
            </a:r>
            <a:endParaRPr lang="en-US" dirty="0"/>
          </a:p>
        </p:txBody>
      </p:sp>
      <p:sp>
        <p:nvSpPr>
          <p:cNvPr id="3" name="Content Placeholder 2"/>
          <p:cNvSpPr>
            <a:spLocks noGrp="1"/>
          </p:cNvSpPr>
          <p:nvPr>
            <p:ph idx="1"/>
          </p:nvPr>
        </p:nvSpPr>
        <p:spPr>
          <a:xfrm>
            <a:off x="457200" y="4731488"/>
            <a:ext cx="8229600" cy="1520456"/>
          </a:xfrm>
        </p:spPr>
        <p:txBody>
          <a:bodyPr/>
          <a:lstStyle/>
          <a:p>
            <a:r>
              <a:rPr lang="en-US" dirty="0" smtClean="0"/>
              <a:t>Empower parents to help their children make informed decisions for education and training beyond high school, creating successful outcomes</a:t>
            </a:r>
            <a:endParaRPr lang="en-US" dirty="0"/>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30</a:t>
            </a:fld>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3925"/>
            <a:ext cx="9144000" cy="737326"/>
          </a:xfrm>
          <a:prstGeom prst="rect">
            <a:avLst/>
          </a:prstGeom>
        </p:spPr>
      </p:pic>
      <p:sp>
        <p:nvSpPr>
          <p:cNvPr id="7" name="Rectangle 6"/>
          <p:cNvSpPr/>
          <p:nvPr/>
        </p:nvSpPr>
        <p:spPr>
          <a:xfrm>
            <a:off x="0" y="3643778"/>
            <a:ext cx="9144000"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8089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Covered</a:t>
            </a:r>
            <a:endParaRPr lang="en-US" dirty="0"/>
          </a:p>
        </p:txBody>
      </p:sp>
      <p:sp>
        <p:nvSpPr>
          <p:cNvPr id="3" name="Content Placeholder 2"/>
          <p:cNvSpPr>
            <a:spLocks noGrp="1"/>
          </p:cNvSpPr>
          <p:nvPr>
            <p:ph idx="1"/>
          </p:nvPr>
        </p:nvSpPr>
        <p:spPr/>
        <p:txBody>
          <a:bodyPr/>
          <a:lstStyle/>
          <a:p>
            <a:r>
              <a:rPr lang="en-US" dirty="0" smtClean="0"/>
              <a:t>Get Good Grades/Boost Your GPA</a:t>
            </a:r>
          </a:p>
          <a:p>
            <a:r>
              <a:rPr lang="en-US" dirty="0" smtClean="0"/>
              <a:t>Stay on Track — Math/Science/English/Language</a:t>
            </a:r>
          </a:p>
          <a:p>
            <a:r>
              <a:rPr lang="en-US" dirty="0" smtClean="0"/>
              <a:t>Earn College Credit in High School/Take AP Courses</a:t>
            </a:r>
          </a:p>
          <a:p>
            <a:r>
              <a:rPr lang="en-US" dirty="0" smtClean="0"/>
              <a:t>Set Career Goals</a:t>
            </a:r>
          </a:p>
          <a:p>
            <a:r>
              <a:rPr lang="en-US" dirty="0" smtClean="0"/>
              <a:t>Prep for the ACT/SAT</a:t>
            </a:r>
          </a:p>
          <a:p>
            <a:r>
              <a:rPr lang="en-US" dirty="0" smtClean="0"/>
              <a:t>Work and Save to Pay for College</a:t>
            </a:r>
          </a:p>
          <a:p>
            <a:r>
              <a:rPr lang="en-US" dirty="0" smtClean="0"/>
              <a:t>Budget Your Time</a:t>
            </a:r>
          </a:p>
          <a:p>
            <a:r>
              <a:rPr lang="en-US" dirty="0" smtClean="0"/>
              <a:t>Paying for College/FAFSA</a:t>
            </a:r>
            <a:endParaRPr lang="en-US" dirty="0"/>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31</a:t>
            </a:fld>
            <a:endParaRPr lang="en-US" dirty="0"/>
          </a:p>
        </p:txBody>
      </p:sp>
    </p:spTree>
    <p:extLst>
      <p:ext uri="{BB962C8B-B14F-4D97-AF65-F5344CB8AC3E}">
        <p14:creationId xmlns:p14="http://schemas.microsoft.com/office/powerpoint/2010/main" val="1757789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0396"/>
            <a:ext cx="3583172" cy="917692"/>
          </a:xfrm>
        </p:spPr>
        <p:txBody>
          <a:bodyPr/>
          <a:lstStyle/>
          <a:p>
            <a:r>
              <a:rPr lang="en-US" dirty="0" smtClean="0"/>
              <a:t>Delivery</a:t>
            </a:r>
            <a:endParaRPr lang="en-US" dirty="0"/>
          </a:p>
        </p:txBody>
      </p:sp>
      <p:sp>
        <p:nvSpPr>
          <p:cNvPr id="3" name="Content Placeholder 2"/>
          <p:cNvSpPr>
            <a:spLocks noGrp="1"/>
          </p:cNvSpPr>
          <p:nvPr>
            <p:ph idx="1"/>
          </p:nvPr>
        </p:nvSpPr>
        <p:spPr>
          <a:xfrm>
            <a:off x="457199" y="3910279"/>
            <a:ext cx="8304027" cy="1459163"/>
          </a:xfrm>
        </p:spPr>
        <p:txBody>
          <a:bodyPr numCol="2"/>
          <a:lstStyle/>
          <a:p>
            <a:r>
              <a:rPr lang="en-US" dirty="0" smtClean="0"/>
              <a:t>Parents receive an email twice each month, specific to each child registered</a:t>
            </a:r>
          </a:p>
          <a:p>
            <a:r>
              <a:rPr lang="en-US" dirty="0" smtClean="0"/>
              <a:t>Email provides access to full content and dashboard</a:t>
            </a:r>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32</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25"/>
            <a:ext cx="9144000" cy="73732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2804" y="801541"/>
            <a:ext cx="4609808" cy="2095403"/>
          </a:xfrm>
          <a:prstGeom prst="rect">
            <a:avLst/>
          </a:prstGeom>
        </p:spPr>
      </p:pic>
    </p:spTree>
    <p:extLst>
      <p:ext uri="{BB962C8B-B14F-4D97-AF65-F5344CB8AC3E}">
        <p14:creationId xmlns:p14="http://schemas.microsoft.com/office/powerpoint/2010/main" val="2450263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3985"/>
            <a:ext cx="8229600" cy="1143000"/>
          </a:xfrm>
        </p:spPr>
        <p:txBody>
          <a:bodyPr/>
          <a:lstStyle/>
          <a:p>
            <a:r>
              <a:rPr lang="en-US" dirty="0" smtClean="0"/>
              <a:t>How It Works </a:t>
            </a:r>
            <a:endParaRPr lang="en-US" dirty="0"/>
          </a:p>
        </p:txBody>
      </p:sp>
      <p:sp>
        <p:nvSpPr>
          <p:cNvPr id="3" name="Content Placeholder 2"/>
          <p:cNvSpPr>
            <a:spLocks noGrp="1"/>
          </p:cNvSpPr>
          <p:nvPr>
            <p:ph idx="1"/>
          </p:nvPr>
        </p:nvSpPr>
        <p:spPr>
          <a:xfrm>
            <a:off x="550506" y="2049622"/>
            <a:ext cx="8229600" cy="3992564"/>
          </a:xfrm>
        </p:spPr>
        <p:txBody>
          <a:bodyPr/>
          <a:lstStyle/>
          <a:p>
            <a:r>
              <a:rPr lang="en-US" dirty="0"/>
              <a:t>Easy </a:t>
            </a:r>
            <a:r>
              <a:rPr lang="en-US" dirty="0" smtClean="0"/>
              <a:t>Registration</a:t>
            </a:r>
            <a:endParaRPr lang="en-US" dirty="0"/>
          </a:p>
          <a:p>
            <a:pPr lvl="1"/>
            <a:r>
              <a:rPr lang="en-US" dirty="0"/>
              <a:t>Parent </a:t>
            </a:r>
            <a:r>
              <a:rPr lang="en-US" dirty="0" smtClean="0"/>
              <a:t>demographics</a:t>
            </a:r>
            <a:endParaRPr lang="en-US" dirty="0"/>
          </a:p>
          <a:p>
            <a:pPr lvl="1"/>
            <a:r>
              <a:rPr lang="en-US" dirty="0" smtClean="0"/>
              <a:t>Student grade </a:t>
            </a:r>
            <a:r>
              <a:rPr lang="en-US" dirty="0"/>
              <a:t>l</a:t>
            </a:r>
            <a:r>
              <a:rPr lang="en-US" dirty="0" smtClean="0"/>
              <a:t>evel(s)</a:t>
            </a:r>
            <a:endParaRPr lang="en-US" dirty="0"/>
          </a:p>
          <a:p>
            <a:pPr lvl="1"/>
            <a:r>
              <a:rPr lang="en-US" dirty="0" smtClean="0"/>
              <a:t>Answer three baseline survey questions</a:t>
            </a:r>
          </a:p>
          <a:p>
            <a:r>
              <a:rPr lang="en-US" dirty="0" smtClean="0"/>
              <a:t>Access to</a:t>
            </a:r>
            <a:endParaRPr lang="en-US" dirty="0"/>
          </a:p>
          <a:p>
            <a:pPr lvl="1"/>
            <a:r>
              <a:rPr lang="en-US" dirty="0" smtClean="0"/>
              <a:t>Timed </a:t>
            </a:r>
            <a:r>
              <a:rPr lang="en-US" dirty="0"/>
              <a:t>content</a:t>
            </a:r>
          </a:p>
          <a:p>
            <a:pPr lvl="1"/>
            <a:r>
              <a:rPr lang="en-US" dirty="0" smtClean="0"/>
              <a:t>Archived </a:t>
            </a:r>
            <a:r>
              <a:rPr lang="en-US" dirty="0"/>
              <a:t>content</a:t>
            </a:r>
          </a:p>
          <a:p>
            <a:pPr lvl="1"/>
            <a:r>
              <a:rPr lang="en-US" dirty="0" smtClean="0"/>
              <a:t>Additional information/resources</a:t>
            </a:r>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33</a:t>
            </a:fld>
            <a:endParaRPr lang="en-US" dirty="0"/>
          </a:p>
        </p:txBody>
      </p:sp>
    </p:spTree>
    <p:extLst>
      <p:ext uri="{BB962C8B-B14F-4D97-AF65-F5344CB8AC3E}">
        <p14:creationId xmlns:p14="http://schemas.microsoft.com/office/powerpoint/2010/main" val="1639255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Works</a:t>
            </a:r>
            <a:endParaRPr lang="en-US" dirty="0"/>
          </a:p>
        </p:txBody>
      </p:sp>
      <p:sp>
        <p:nvSpPr>
          <p:cNvPr id="3" name="Content Placeholder 2"/>
          <p:cNvSpPr>
            <a:spLocks noGrp="1"/>
          </p:cNvSpPr>
          <p:nvPr>
            <p:ph idx="1"/>
          </p:nvPr>
        </p:nvSpPr>
        <p:spPr>
          <a:xfrm>
            <a:off x="457200" y="2362200"/>
            <a:ext cx="3530184" cy="3763963"/>
          </a:xfrm>
        </p:spPr>
        <p:txBody>
          <a:bodyPr/>
          <a:lstStyle/>
          <a:p>
            <a:r>
              <a:rPr lang="en-US" dirty="0" smtClean="0"/>
              <a:t>Dashboard</a:t>
            </a:r>
          </a:p>
          <a:p>
            <a:pPr lvl="1"/>
            <a:r>
              <a:rPr lang="en-US" dirty="0" smtClean="0"/>
              <a:t>Review content</a:t>
            </a:r>
          </a:p>
          <a:p>
            <a:pPr lvl="1"/>
            <a:r>
              <a:rPr lang="en-US" dirty="0" smtClean="0"/>
              <a:t>Manage preferences</a:t>
            </a:r>
          </a:p>
          <a:p>
            <a:pPr lvl="1"/>
            <a:r>
              <a:rPr lang="en-US" dirty="0" smtClean="0"/>
              <a:t>Take annual surveys</a:t>
            </a:r>
            <a:endParaRPr lang="en-US" dirty="0"/>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34</a:t>
            </a:fld>
            <a:endParaRPr lang="en-US" dirty="0"/>
          </a:p>
        </p:txBody>
      </p:sp>
      <p:pic>
        <p:nvPicPr>
          <p:cNvPr id="5" name="Picture 4"/>
          <p:cNvPicPr>
            <a:picLocks noChangeAspect="1"/>
          </p:cNvPicPr>
          <p:nvPr/>
        </p:nvPicPr>
        <p:blipFill>
          <a:blip r:embed="rId3"/>
          <a:stretch>
            <a:fillRect/>
          </a:stretch>
        </p:blipFill>
        <p:spPr>
          <a:xfrm>
            <a:off x="4303426" y="2362200"/>
            <a:ext cx="4383373" cy="3061214"/>
          </a:xfrm>
          <a:prstGeom prst="rect">
            <a:avLst/>
          </a:prstGeom>
        </p:spPr>
      </p:pic>
    </p:spTree>
    <p:extLst>
      <p:ext uri="{BB962C8B-B14F-4D97-AF65-F5344CB8AC3E}">
        <p14:creationId xmlns:p14="http://schemas.microsoft.com/office/powerpoint/2010/main" val="3048577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5" y="876300"/>
            <a:ext cx="4189445" cy="1143000"/>
          </a:xfrm>
        </p:spPr>
        <p:txBody>
          <a:bodyPr/>
          <a:lstStyle/>
          <a:p>
            <a:r>
              <a:rPr lang="en-US" dirty="0" smtClean="0"/>
              <a:t>The Reward</a:t>
            </a:r>
            <a:endParaRPr lang="en-US" dirty="0"/>
          </a:p>
        </p:txBody>
      </p:sp>
      <p:sp>
        <p:nvSpPr>
          <p:cNvPr id="3" name="Content Placeholder 2"/>
          <p:cNvSpPr>
            <a:spLocks noGrp="1"/>
          </p:cNvSpPr>
          <p:nvPr>
            <p:ph idx="1"/>
          </p:nvPr>
        </p:nvSpPr>
        <p:spPr>
          <a:xfrm>
            <a:off x="390525" y="2247900"/>
            <a:ext cx="3848100" cy="3763963"/>
          </a:xfrm>
        </p:spPr>
        <p:txBody>
          <a:bodyPr/>
          <a:lstStyle/>
          <a:p>
            <a:r>
              <a:rPr lang="en-US" sz="2600" dirty="0" smtClean="0"/>
              <a:t>Parents who take action and utilize the resources provided through SP</a:t>
            </a:r>
            <a:r>
              <a:rPr lang="en-US" sz="2600" baseline="30000" dirty="0" smtClean="0"/>
              <a:t>3</a:t>
            </a:r>
            <a:r>
              <a:rPr lang="en-US" sz="2600" dirty="0" smtClean="0"/>
              <a:t> have the chance to earn 529 plan deposits to help their student pay for college.</a:t>
            </a:r>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35</a:t>
            </a:fld>
            <a:endParaRPr lang="en-US" dirty="0"/>
          </a:p>
        </p:txBody>
      </p:sp>
      <p:pic>
        <p:nvPicPr>
          <p:cNvPr id="5" name="Picture 4" descr="College Fund | Flickr - Photo Sharing!"/>
          <p:cNvPicPr>
            <a:picLocks noChangeAspect="1"/>
          </p:cNvPicPr>
          <p:nvPr/>
        </p:nvPicPr>
        <p:blipFill rotWithShape="1">
          <a:blip r:embed="rId3">
            <a:extLst>
              <a:ext uri="{28A0092B-C50C-407E-A947-70E740481C1C}">
                <a14:useLocalDpi xmlns:a14="http://schemas.microsoft.com/office/drawing/2010/main" val="0"/>
              </a:ext>
            </a:extLst>
          </a:blip>
          <a:srcRect l="8570" r="5769"/>
          <a:stretch/>
        </p:blipFill>
        <p:spPr>
          <a:xfrm>
            <a:off x="4579970" y="524653"/>
            <a:ext cx="4564030" cy="591560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3925"/>
            <a:ext cx="9144000" cy="737326"/>
          </a:xfrm>
          <a:prstGeom prst="rect">
            <a:avLst/>
          </a:prstGeom>
        </p:spPr>
      </p:pic>
      <p:sp>
        <p:nvSpPr>
          <p:cNvPr id="8" name="Rectangle 7"/>
          <p:cNvSpPr/>
          <p:nvPr/>
        </p:nvSpPr>
        <p:spPr>
          <a:xfrm>
            <a:off x="4572000" y="524653"/>
            <a:ext cx="45719" cy="5915608"/>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969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531" y="623120"/>
            <a:ext cx="8229600" cy="1143000"/>
          </a:xfrm>
        </p:spPr>
        <p:txBody>
          <a:bodyPr/>
          <a:lstStyle/>
          <a:p>
            <a:r>
              <a:rPr lang="en-US" dirty="0" smtClean="0"/>
              <a:t>Not Just for Parents</a:t>
            </a:r>
            <a:endParaRPr lang="en-US" dirty="0"/>
          </a:p>
        </p:txBody>
      </p:sp>
      <p:sp>
        <p:nvSpPr>
          <p:cNvPr id="3" name="Content Placeholder 2"/>
          <p:cNvSpPr>
            <a:spLocks noGrp="1"/>
          </p:cNvSpPr>
          <p:nvPr>
            <p:ph idx="1"/>
          </p:nvPr>
        </p:nvSpPr>
        <p:spPr>
          <a:xfrm>
            <a:off x="466531" y="1740701"/>
            <a:ext cx="8229600" cy="1968833"/>
          </a:xfrm>
        </p:spPr>
        <p:txBody>
          <a:bodyPr/>
          <a:lstStyle/>
          <a:p>
            <a:r>
              <a:rPr lang="en-US" dirty="0" smtClean="0"/>
              <a:t>Audience extends beyond parents</a:t>
            </a:r>
          </a:p>
          <a:p>
            <a:pPr lvl="1"/>
            <a:r>
              <a:rPr lang="en-US" dirty="0" smtClean="0"/>
              <a:t>Guardians</a:t>
            </a:r>
          </a:p>
          <a:p>
            <a:pPr lvl="1"/>
            <a:r>
              <a:rPr lang="en-US" dirty="0" smtClean="0"/>
              <a:t>Mentors</a:t>
            </a:r>
          </a:p>
          <a:p>
            <a:pPr lvl="1"/>
            <a:r>
              <a:rPr lang="en-US" dirty="0" smtClean="0"/>
              <a:t>Educators</a:t>
            </a:r>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36</a:t>
            </a:fld>
            <a:endParaRPr lang="en-US" dirty="0"/>
          </a:p>
        </p:txBody>
      </p:sp>
      <p:pic>
        <p:nvPicPr>
          <p:cNvPr id="5" name="Picture 4" descr="Grandparents Outreach: An Example of Community Engagemen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47870"/>
            <a:ext cx="3877056" cy="258775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055" y="3847869"/>
            <a:ext cx="1721311" cy="2581967"/>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r="8897"/>
          <a:stretch/>
        </p:blipFill>
        <p:spPr>
          <a:xfrm>
            <a:off x="5598366" y="3842083"/>
            <a:ext cx="3536303" cy="2587753"/>
          </a:xfrm>
          <a:prstGeom prst="rect">
            <a:avLst/>
          </a:prstGeom>
        </p:spPr>
      </p:pic>
      <p:sp>
        <p:nvSpPr>
          <p:cNvPr id="9" name="Rectangle 8"/>
          <p:cNvSpPr/>
          <p:nvPr/>
        </p:nvSpPr>
        <p:spPr>
          <a:xfrm>
            <a:off x="0" y="3796364"/>
            <a:ext cx="9144000"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2620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5930"/>
            <a:ext cx="8229600" cy="1143000"/>
          </a:xfrm>
        </p:spPr>
        <p:txBody>
          <a:bodyPr/>
          <a:lstStyle/>
          <a:p>
            <a:r>
              <a:rPr lang="en-US" dirty="0" smtClean="0"/>
              <a:t>Partnership with Educators</a:t>
            </a:r>
            <a:endParaRPr lang="en-US" dirty="0"/>
          </a:p>
        </p:txBody>
      </p:sp>
      <p:sp>
        <p:nvSpPr>
          <p:cNvPr id="3" name="Content Placeholder 2"/>
          <p:cNvSpPr>
            <a:spLocks noGrp="1"/>
          </p:cNvSpPr>
          <p:nvPr>
            <p:ph idx="1"/>
          </p:nvPr>
        </p:nvSpPr>
        <p:spPr>
          <a:xfrm>
            <a:off x="457200" y="2806995"/>
            <a:ext cx="8229600" cy="3074619"/>
          </a:xfrm>
        </p:spPr>
        <p:txBody>
          <a:bodyPr/>
          <a:lstStyle/>
          <a:p>
            <a:r>
              <a:rPr lang="en-US" dirty="0" smtClean="0"/>
              <a:t>We need your help to spread the word about this service and encourage parents to use it</a:t>
            </a:r>
          </a:p>
          <a:p>
            <a:endParaRPr lang="en-US" dirty="0"/>
          </a:p>
          <a:p>
            <a:r>
              <a:rPr lang="en-US" dirty="0" smtClean="0"/>
              <a:t>Working with counselors, teachers and parents to provide college and career planning information</a:t>
            </a:r>
            <a:endParaRPr lang="en-US" dirty="0"/>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37</a:t>
            </a:fld>
            <a:endParaRPr lang="en-US" dirty="0"/>
          </a:p>
        </p:txBody>
      </p:sp>
    </p:spTree>
    <p:extLst>
      <p:ext uri="{BB962C8B-B14F-4D97-AF65-F5344CB8AC3E}">
        <p14:creationId xmlns:p14="http://schemas.microsoft.com/office/powerpoint/2010/main" val="3059551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45780" y="648662"/>
            <a:ext cx="8229600" cy="1143000"/>
          </a:xfrm>
        </p:spPr>
        <p:txBody>
          <a:bodyPr/>
          <a:lstStyle/>
          <a:p>
            <a:r>
              <a:rPr lang="en-US" altLang="en-US" dirty="0" smtClean="0"/>
              <a:t>College Planning Tools</a:t>
            </a:r>
          </a:p>
        </p:txBody>
      </p:sp>
      <p:sp>
        <p:nvSpPr>
          <p:cNvPr id="10243" name="Slide Number Placeholder 1"/>
          <p:cNvSpPr>
            <a:spLocks noGrp="1"/>
          </p:cNvSpPr>
          <p:nvPr>
            <p:ph type="sldNum" sz="quarter" idx="12"/>
          </p:nvPr>
        </p:nvSpPr>
        <p:spPr>
          <a:noFill/>
        </p:spPr>
        <p:txBody>
          <a:bodyPr/>
          <a:lstStyle>
            <a:lvl1pPr eaLnBrk="0" hangingPunct="0">
              <a:spcBef>
                <a:spcPct val="20000"/>
              </a:spcBef>
              <a:buClr>
                <a:srgbClr val="3A6F8F"/>
              </a:buClr>
              <a:buFont typeface="Wingdings" pitchFamily="2" charset="2"/>
              <a:buChar char="§"/>
              <a:defRPr sz="3200">
                <a:solidFill>
                  <a:schemeClr val="tx1"/>
                </a:solidFill>
                <a:latin typeface="Arial" charset="0"/>
              </a:defRPr>
            </a:lvl1pPr>
            <a:lvl2pPr marL="742950" indent="-285750" eaLnBrk="0" hangingPunct="0">
              <a:spcBef>
                <a:spcPct val="20000"/>
              </a:spcBef>
              <a:buClr>
                <a:srgbClr val="B9C9D5"/>
              </a:buClr>
              <a:buFont typeface="Arial" charset="0"/>
              <a:buChar char="–"/>
              <a:defRPr sz="2800">
                <a:solidFill>
                  <a:schemeClr val="tx1"/>
                </a:solidFill>
                <a:latin typeface="Arial" charset="0"/>
              </a:defRPr>
            </a:lvl2pPr>
            <a:lvl3pPr marL="1143000" indent="-228600" eaLnBrk="0" hangingPunct="0">
              <a:spcBef>
                <a:spcPct val="20000"/>
              </a:spcBef>
              <a:buClr>
                <a:srgbClr val="3A6F8F"/>
              </a:buClr>
              <a:buFont typeface="Wingdings" pitchFamily="2" charset="2"/>
              <a:buChar char="§"/>
              <a:defRPr sz="2400">
                <a:solidFill>
                  <a:schemeClr val="tx1"/>
                </a:solidFill>
                <a:latin typeface="Arial" charset="0"/>
              </a:defRPr>
            </a:lvl3pPr>
            <a:lvl4pPr marL="1600200" indent="-228600" eaLnBrk="0" hangingPunct="0">
              <a:spcBef>
                <a:spcPct val="20000"/>
              </a:spcBef>
              <a:buClr>
                <a:srgbClr val="B9C9D5"/>
              </a:buClr>
              <a:buFont typeface="Arial" charset="0"/>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fld id="{3E7E7BCF-8063-4D63-871A-A1189BEB292B}" type="slidenum">
              <a:rPr lang="en-US" altLang="en-US" sz="1400" smtClean="0"/>
              <a:pPr eaLnBrk="1" hangingPunct="1">
                <a:spcBef>
                  <a:spcPct val="0"/>
                </a:spcBef>
                <a:buClrTx/>
                <a:buFontTx/>
                <a:buNone/>
              </a:pPr>
              <a:t>4</a:t>
            </a:fld>
            <a:endParaRPr lang="en-US" altLang="en-US" sz="1400" smtClean="0"/>
          </a:p>
        </p:txBody>
      </p:sp>
      <p:sp>
        <p:nvSpPr>
          <p:cNvPr id="5" name="TextBox 4"/>
          <p:cNvSpPr txBox="1"/>
          <p:nvPr/>
        </p:nvSpPr>
        <p:spPr>
          <a:xfrm>
            <a:off x="1913859" y="1751336"/>
            <a:ext cx="6358270" cy="4267515"/>
          </a:xfrm>
          <a:prstGeom prst="rect">
            <a:avLst/>
          </a:prstGeom>
          <a:noFill/>
        </p:spPr>
        <p:txBody>
          <a:bodyPr wrap="square" rtlCol="0">
            <a:spAutoFit/>
          </a:bodyPr>
          <a:lstStyle/>
          <a:p>
            <a:pPr>
              <a:lnSpc>
                <a:spcPct val="200000"/>
              </a:lnSpc>
            </a:pPr>
            <a:r>
              <a:rPr lang="en-US" sz="2800" dirty="0" smtClean="0"/>
              <a:t>Student Loan Game Plan</a:t>
            </a:r>
          </a:p>
          <a:p>
            <a:pPr>
              <a:lnSpc>
                <a:spcPct val="200000"/>
              </a:lnSpc>
            </a:pPr>
            <a:r>
              <a:rPr lang="en-US" sz="2800" dirty="0" smtClean="0"/>
              <a:t>Return on College Investment</a:t>
            </a:r>
          </a:p>
          <a:p>
            <a:pPr>
              <a:lnSpc>
                <a:spcPct val="200000"/>
              </a:lnSpc>
            </a:pPr>
            <a:r>
              <a:rPr lang="en-US" sz="2800" dirty="0" smtClean="0"/>
              <a:t>College Funding Forecaster</a:t>
            </a:r>
          </a:p>
          <a:p>
            <a:pPr>
              <a:lnSpc>
                <a:spcPct val="200000"/>
              </a:lnSpc>
            </a:pPr>
            <a:r>
              <a:rPr lang="en-US" sz="2800" dirty="0" smtClean="0"/>
              <a:t>Grad Degree Gauge</a:t>
            </a:r>
          </a:p>
          <a:p>
            <a:pPr>
              <a:lnSpc>
                <a:spcPct val="200000"/>
              </a:lnSpc>
            </a:pPr>
            <a:r>
              <a:rPr lang="en-US" sz="2800" dirty="0" smtClean="0"/>
              <a:t>Parent Handbook</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77" y="1824691"/>
            <a:ext cx="770192" cy="78438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627" y="2773869"/>
            <a:ext cx="701892" cy="71483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627" y="3698904"/>
            <a:ext cx="701892" cy="71483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627" y="4528248"/>
            <a:ext cx="701892" cy="71483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627" y="5297066"/>
            <a:ext cx="770192" cy="784390"/>
          </a:xfrm>
          <a:prstGeom prst="rect">
            <a:avLst/>
          </a:prstGeom>
        </p:spPr>
      </p:pic>
    </p:spTree>
    <p:extLst>
      <p:ext uri="{BB962C8B-B14F-4D97-AF65-F5344CB8AC3E}">
        <p14:creationId xmlns:p14="http://schemas.microsoft.com/office/powerpoint/2010/main" val="1553259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More Can We Do?</a:t>
            </a:r>
            <a:endParaRPr lang="en-US" dirty="0"/>
          </a:p>
        </p:txBody>
      </p:sp>
      <p:sp>
        <p:nvSpPr>
          <p:cNvPr id="3" name="Content Placeholder 2"/>
          <p:cNvSpPr>
            <a:spLocks noGrp="1"/>
          </p:cNvSpPr>
          <p:nvPr>
            <p:ph idx="1"/>
          </p:nvPr>
        </p:nvSpPr>
        <p:spPr>
          <a:xfrm>
            <a:off x="659219" y="2434856"/>
            <a:ext cx="8229600" cy="3329800"/>
          </a:xfrm>
        </p:spPr>
        <p:txBody>
          <a:bodyPr/>
          <a:lstStyle/>
          <a:p>
            <a:pPr marL="0" indent="0">
              <a:buNone/>
            </a:pPr>
            <a:r>
              <a:rPr lang="en-US" sz="2800" dirty="0" smtClean="0"/>
              <a:t>Research shows that parental involvement in students’ academic lives has positive impacts on their future success, </a:t>
            </a:r>
            <a:r>
              <a:rPr lang="en-US" sz="2800" dirty="0" smtClean="0"/>
              <a:t>including</a:t>
            </a:r>
            <a:endParaRPr lang="en-US" sz="2800" dirty="0" smtClean="0"/>
          </a:p>
          <a:p>
            <a:pPr lvl="1">
              <a:buClr>
                <a:srgbClr val="20558A"/>
              </a:buClr>
            </a:pPr>
            <a:r>
              <a:rPr lang="en-US" sz="2800" dirty="0" smtClean="0">
                <a:solidFill>
                  <a:srgbClr val="20558A"/>
                </a:solidFill>
              </a:rPr>
              <a:t>Completion </a:t>
            </a:r>
            <a:r>
              <a:rPr lang="en-US" sz="2800" dirty="0" smtClean="0">
                <a:solidFill>
                  <a:srgbClr val="20558A"/>
                </a:solidFill>
              </a:rPr>
              <a:t>of high school </a:t>
            </a:r>
          </a:p>
          <a:p>
            <a:pPr lvl="1">
              <a:buClr>
                <a:srgbClr val="20558A"/>
              </a:buClr>
            </a:pPr>
            <a:r>
              <a:rPr lang="en-US" sz="2800" dirty="0" smtClean="0">
                <a:solidFill>
                  <a:srgbClr val="20558A"/>
                </a:solidFill>
              </a:rPr>
              <a:t>Enrollment </a:t>
            </a:r>
            <a:r>
              <a:rPr lang="en-US" sz="2800" dirty="0" smtClean="0">
                <a:solidFill>
                  <a:srgbClr val="20558A"/>
                </a:solidFill>
              </a:rPr>
              <a:t>in college</a:t>
            </a:r>
            <a:endParaRPr lang="en-US" sz="2800" dirty="0">
              <a:solidFill>
                <a:srgbClr val="20558A"/>
              </a:solidFill>
            </a:endParaRPr>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5</a:t>
            </a:fld>
            <a:endParaRPr lang="en-US" dirty="0"/>
          </a:p>
        </p:txBody>
      </p:sp>
    </p:spTree>
    <p:extLst>
      <p:ext uri="{BB962C8B-B14F-4D97-AF65-F5344CB8AC3E}">
        <p14:creationId xmlns:p14="http://schemas.microsoft.com/office/powerpoint/2010/main" val="342068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490"/>
            <a:ext cx="8229600" cy="1143000"/>
          </a:xfrm>
        </p:spPr>
        <p:txBody>
          <a:bodyPr/>
          <a:lstStyle/>
          <a:p>
            <a:r>
              <a:rPr lang="en-US" dirty="0" smtClean="0"/>
              <a:t>Facts Supported by Research</a:t>
            </a:r>
            <a:endParaRPr lang="en-US" dirty="0"/>
          </a:p>
        </p:txBody>
      </p:sp>
      <p:sp>
        <p:nvSpPr>
          <p:cNvPr id="3" name="Content Placeholder 2"/>
          <p:cNvSpPr>
            <a:spLocks noGrp="1"/>
          </p:cNvSpPr>
          <p:nvPr>
            <p:ph idx="1"/>
          </p:nvPr>
        </p:nvSpPr>
        <p:spPr>
          <a:xfrm>
            <a:off x="457200" y="1702705"/>
            <a:ext cx="8229600" cy="3999124"/>
          </a:xfrm>
        </p:spPr>
        <p:txBody>
          <a:bodyPr/>
          <a:lstStyle/>
          <a:p>
            <a:r>
              <a:rPr lang="en-US" dirty="0" smtClean="0"/>
              <a:t>“</a:t>
            </a:r>
            <a:r>
              <a:rPr lang="en-US" dirty="0"/>
              <a:t>Parents’ educational expectations for their children play a significant role in whether students from </a:t>
            </a:r>
            <a:r>
              <a:rPr lang="en-US" sz="2800" dirty="0">
                <a:solidFill>
                  <a:srgbClr val="20558A"/>
                </a:solidFill>
              </a:rPr>
              <a:t>all backgrounds </a:t>
            </a:r>
            <a:r>
              <a:rPr lang="en-US" dirty="0"/>
              <a:t>persist toward </a:t>
            </a:r>
            <a:r>
              <a:rPr lang="en-US" sz="2800" dirty="0">
                <a:solidFill>
                  <a:srgbClr val="20558A"/>
                </a:solidFill>
              </a:rPr>
              <a:t>completion of high school </a:t>
            </a:r>
            <a:r>
              <a:rPr lang="en-US" dirty="0"/>
              <a:t>and whether they </a:t>
            </a:r>
            <a:r>
              <a:rPr lang="en-US" sz="2800" dirty="0">
                <a:solidFill>
                  <a:srgbClr val="20558A"/>
                </a:solidFill>
              </a:rPr>
              <a:t>attend a postsecondary institution</a:t>
            </a:r>
            <a:r>
              <a:rPr lang="en-US" dirty="0" smtClean="0"/>
              <a:t>.”</a:t>
            </a:r>
          </a:p>
          <a:p>
            <a:pPr marL="0" indent="0">
              <a:buNone/>
            </a:pPr>
            <a:endParaRPr lang="en-US" dirty="0" smtClean="0"/>
          </a:p>
          <a:p>
            <a:r>
              <a:rPr lang="en-US" dirty="0" smtClean="0"/>
              <a:t>“</a:t>
            </a:r>
            <a:r>
              <a:rPr lang="en-US" dirty="0"/>
              <a:t>Parent participation in school functions </a:t>
            </a:r>
            <a:r>
              <a:rPr lang="en-US" dirty="0" smtClean="0"/>
              <a:t>is a </a:t>
            </a:r>
            <a:r>
              <a:rPr lang="en-US" dirty="0"/>
              <a:t>significant positive predictor of both </a:t>
            </a:r>
            <a:r>
              <a:rPr lang="en-US" sz="2800" dirty="0">
                <a:solidFill>
                  <a:srgbClr val="20558A"/>
                </a:solidFill>
              </a:rPr>
              <a:t>high school completion </a:t>
            </a:r>
            <a:r>
              <a:rPr lang="en-US" dirty="0"/>
              <a:t>and</a:t>
            </a:r>
            <a:r>
              <a:rPr lang="en-US" sz="2800" dirty="0">
                <a:solidFill>
                  <a:srgbClr val="857362"/>
                </a:solidFill>
              </a:rPr>
              <a:t> </a:t>
            </a:r>
            <a:r>
              <a:rPr lang="en-US" sz="2800" dirty="0">
                <a:solidFill>
                  <a:srgbClr val="20558A"/>
                </a:solidFill>
              </a:rPr>
              <a:t>postsecondary enrollment</a:t>
            </a:r>
            <a:r>
              <a:rPr lang="en-US" dirty="0"/>
              <a:t>.”</a:t>
            </a:r>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6</a:t>
            </a:fld>
            <a:endParaRPr lang="en-US" dirty="0"/>
          </a:p>
        </p:txBody>
      </p:sp>
      <p:sp>
        <p:nvSpPr>
          <p:cNvPr id="5" name="TextBox 4"/>
          <p:cNvSpPr txBox="1"/>
          <p:nvPr/>
        </p:nvSpPr>
        <p:spPr>
          <a:xfrm>
            <a:off x="818707" y="5879805"/>
            <a:ext cx="7751135" cy="800219"/>
          </a:xfrm>
          <a:prstGeom prst="rect">
            <a:avLst/>
          </a:prstGeom>
          <a:noFill/>
        </p:spPr>
        <p:txBody>
          <a:bodyPr wrap="square" rtlCol="0">
            <a:spAutoFit/>
          </a:bodyPr>
          <a:lstStyle/>
          <a:p>
            <a:r>
              <a:rPr lang="en-US" sz="1400" dirty="0" smtClean="0"/>
              <a:t>Source: </a:t>
            </a:r>
            <a:r>
              <a:rPr lang="en-US" sz="1400" dirty="0"/>
              <a:t>Ross, T. (2016). </a:t>
            </a:r>
            <a:r>
              <a:rPr lang="en-US" sz="1400" i="1" dirty="0"/>
              <a:t>The Differential Effects of Parental Involvement on High School Completion </a:t>
            </a:r>
            <a:r>
              <a:rPr lang="en-US" sz="1400" i="1" dirty="0" smtClean="0"/>
              <a:t>and</a:t>
            </a:r>
            <a:r>
              <a:rPr lang="en-US" sz="1400" dirty="0"/>
              <a:t> </a:t>
            </a:r>
            <a:r>
              <a:rPr lang="en-US" sz="1400" i="1" dirty="0" smtClean="0"/>
              <a:t>Postsecondary </a:t>
            </a:r>
            <a:r>
              <a:rPr lang="en-US" sz="1400" i="1" dirty="0"/>
              <a:t>Attendance.</a:t>
            </a:r>
            <a:endParaRPr lang="en-US" sz="1400" dirty="0"/>
          </a:p>
          <a:p>
            <a:endParaRPr lang="en-US" dirty="0"/>
          </a:p>
        </p:txBody>
      </p:sp>
    </p:spTree>
    <p:extLst>
      <p:ext uri="{BB962C8B-B14F-4D97-AF65-F5344CB8AC3E}">
        <p14:creationId xmlns:p14="http://schemas.microsoft.com/office/powerpoint/2010/main" val="1870594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SP</a:t>
            </a:r>
            <a:r>
              <a:rPr lang="en-US" baseline="30000" dirty="0" smtClean="0"/>
              <a:t>3</a:t>
            </a:r>
            <a:endParaRPr lang="en-US" dirty="0"/>
          </a:p>
        </p:txBody>
      </p:sp>
      <p:sp>
        <p:nvSpPr>
          <p:cNvPr id="3" name="Content Placeholder 2"/>
          <p:cNvSpPr>
            <a:spLocks noGrp="1"/>
          </p:cNvSpPr>
          <p:nvPr>
            <p:ph idx="1"/>
          </p:nvPr>
        </p:nvSpPr>
        <p:spPr>
          <a:xfrm>
            <a:off x="457200" y="2362200"/>
            <a:ext cx="8229600" cy="2199167"/>
          </a:xfrm>
        </p:spPr>
        <p:txBody>
          <a:bodyPr/>
          <a:lstStyle/>
          <a:p>
            <a:r>
              <a:rPr lang="en-US" sz="2800" dirty="0" smtClean="0"/>
              <a:t>Student Planning Pointers for </a:t>
            </a:r>
            <a:r>
              <a:rPr lang="en-US" sz="2800" i="1" dirty="0" smtClean="0"/>
              <a:t>Parents</a:t>
            </a:r>
          </a:p>
          <a:p>
            <a:pPr lvl="1">
              <a:buClr>
                <a:srgbClr val="20558A"/>
              </a:buClr>
            </a:pPr>
            <a:r>
              <a:rPr lang="en-US" sz="2800" dirty="0" smtClean="0"/>
              <a:t>Content, tips and tools served to parents of eighth- through 12</a:t>
            </a:r>
            <a:r>
              <a:rPr lang="en-US" sz="2800" baseline="30000" dirty="0" smtClean="0"/>
              <a:t>th</a:t>
            </a:r>
            <a:r>
              <a:rPr lang="en-US" sz="2800" dirty="0" smtClean="0"/>
              <a:t>-grade students based on a timely alert system </a:t>
            </a:r>
            <a:endParaRPr lang="en-US" sz="2800" dirty="0"/>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7</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358" y="4122258"/>
            <a:ext cx="2855542" cy="1821272"/>
          </a:xfrm>
          <a:prstGeom prst="rect">
            <a:avLst/>
          </a:prstGeom>
        </p:spPr>
      </p:pic>
    </p:spTree>
    <p:extLst>
      <p:ext uri="{BB962C8B-B14F-4D97-AF65-F5344CB8AC3E}">
        <p14:creationId xmlns:p14="http://schemas.microsoft.com/office/powerpoint/2010/main" val="3067457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8582"/>
            <a:ext cx="8229600" cy="1143000"/>
          </a:xfrm>
        </p:spPr>
        <p:txBody>
          <a:bodyPr/>
          <a:lstStyle/>
          <a:p>
            <a:r>
              <a:rPr lang="en-US" dirty="0" smtClean="0"/>
              <a:t>Developing </a:t>
            </a:r>
            <a:r>
              <a:rPr lang="en-US" dirty="0"/>
              <a:t>SP</a:t>
            </a:r>
            <a:r>
              <a:rPr lang="en-US" baseline="30000" dirty="0"/>
              <a:t>3</a:t>
            </a:r>
          </a:p>
        </p:txBody>
      </p:sp>
      <p:sp>
        <p:nvSpPr>
          <p:cNvPr id="3" name="Content Placeholder 2"/>
          <p:cNvSpPr>
            <a:spLocks noGrp="1"/>
          </p:cNvSpPr>
          <p:nvPr>
            <p:ph idx="1"/>
          </p:nvPr>
        </p:nvSpPr>
        <p:spPr>
          <a:xfrm>
            <a:off x="457200" y="2636874"/>
            <a:ext cx="8229600" cy="3127782"/>
          </a:xfrm>
        </p:spPr>
        <p:txBody>
          <a:bodyPr/>
          <a:lstStyle/>
          <a:p>
            <a:r>
              <a:rPr lang="en-US" sz="2800" dirty="0"/>
              <a:t>Survey of </a:t>
            </a:r>
            <a:r>
              <a:rPr lang="en-US" sz="2800" dirty="0" smtClean="0"/>
              <a:t>parents</a:t>
            </a:r>
          </a:p>
          <a:p>
            <a:endParaRPr lang="en-US" sz="2800" dirty="0"/>
          </a:p>
          <a:p>
            <a:r>
              <a:rPr lang="en-US" sz="2800" dirty="0"/>
              <a:t>Focus </a:t>
            </a:r>
            <a:r>
              <a:rPr lang="en-US" sz="2800" dirty="0" smtClean="0"/>
              <a:t>groups of parents</a:t>
            </a:r>
          </a:p>
          <a:p>
            <a:endParaRPr lang="en-US" sz="2800" dirty="0"/>
          </a:p>
          <a:p>
            <a:r>
              <a:rPr lang="en-US" sz="2800" dirty="0" smtClean="0"/>
              <a:t>Literature review</a:t>
            </a:r>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8</a:t>
            </a:fld>
            <a:endParaRPr lang="en-US" dirty="0"/>
          </a:p>
        </p:txBody>
      </p:sp>
    </p:spTree>
    <p:extLst>
      <p:ext uri="{BB962C8B-B14F-4D97-AF65-F5344CB8AC3E}">
        <p14:creationId xmlns:p14="http://schemas.microsoft.com/office/powerpoint/2010/main" val="928129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5338"/>
            <a:ext cx="8229600" cy="1143000"/>
          </a:xfrm>
        </p:spPr>
        <p:txBody>
          <a:bodyPr/>
          <a:lstStyle/>
          <a:p>
            <a:r>
              <a:rPr lang="en-US" dirty="0" smtClean="0"/>
              <a:t>Survey of Parents </a:t>
            </a:r>
            <a:br>
              <a:rPr lang="en-US" dirty="0" smtClean="0"/>
            </a:br>
            <a:r>
              <a:rPr lang="en-US" sz="1800" dirty="0" smtClean="0"/>
              <a:t>(May 2018: “10,000-foot view”)</a:t>
            </a:r>
            <a:endParaRPr lang="en-US" dirty="0"/>
          </a:p>
        </p:txBody>
      </p:sp>
      <p:sp>
        <p:nvSpPr>
          <p:cNvPr id="3" name="Content Placeholder 2"/>
          <p:cNvSpPr>
            <a:spLocks noGrp="1"/>
          </p:cNvSpPr>
          <p:nvPr>
            <p:ph idx="1"/>
          </p:nvPr>
        </p:nvSpPr>
        <p:spPr>
          <a:xfrm>
            <a:off x="457200" y="2362200"/>
            <a:ext cx="6953693" cy="3763963"/>
          </a:xfrm>
        </p:spPr>
        <p:txBody>
          <a:bodyPr/>
          <a:lstStyle/>
          <a:p>
            <a:r>
              <a:rPr lang="en-US" sz="2800" dirty="0" smtClean="0"/>
              <a:t>420 parents from Iowa and surrounding states</a:t>
            </a:r>
          </a:p>
          <a:p>
            <a:endParaRPr lang="en-US" sz="1500" dirty="0" smtClean="0"/>
          </a:p>
          <a:p>
            <a:r>
              <a:rPr lang="en-US" sz="2800" dirty="0" smtClean="0"/>
              <a:t>Owned a smartphone and used it at least daily for activities other than phone calls</a:t>
            </a:r>
          </a:p>
          <a:p>
            <a:endParaRPr lang="en-US" sz="1500" dirty="0" smtClean="0"/>
          </a:p>
          <a:p>
            <a:r>
              <a:rPr lang="en-US" sz="2800" dirty="0" smtClean="0"/>
              <a:t>Had children in grades seven–12 who were planning to go to college</a:t>
            </a:r>
            <a:endParaRPr lang="en-US" sz="2800" dirty="0"/>
          </a:p>
        </p:txBody>
      </p:sp>
      <p:sp>
        <p:nvSpPr>
          <p:cNvPr id="4" name="Slide Number Placeholder 3"/>
          <p:cNvSpPr>
            <a:spLocks noGrp="1"/>
          </p:cNvSpPr>
          <p:nvPr>
            <p:ph type="sldNum" sz="quarter" idx="12"/>
          </p:nvPr>
        </p:nvSpPr>
        <p:spPr/>
        <p:txBody>
          <a:bodyPr/>
          <a:lstStyle/>
          <a:p>
            <a:pPr>
              <a:defRPr/>
            </a:pPr>
            <a:fld id="{FE070973-30BA-4B46-B730-B44CB629E3A1}" type="slidenum">
              <a:rPr lang="en-US" smtClean="0"/>
              <a:pPr>
                <a:defRPr/>
              </a:pPr>
              <a:t>9</a:t>
            </a:fld>
            <a:endParaRPr lang="en-US" dirty="0"/>
          </a:p>
        </p:txBody>
      </p:sp>
    </p:spTree>
    <p:extLst>
      <p:ext uri="{BB962C8B-B14F-4D97-AF65-F5344CB8AC3E}">
        <p14:creationId xmlns:p14="http://schemas.microsoft.com/office/powerpoint/2010/main" val="1002624941"/>
      </p:ext>
    </p:extLst>
  </p:cSld>
  <p:clrMapOvr>
    <a:masterClrMapping/>
  </p:clrMapOvr>
</p:sld>
</file>

<file path=ppt/theme/theme1.xml><?xml version="1.0" encoding="utf-8"?>
<a:theme xmlns:a="http://schemas.openxmlformats.org/drawingml/2006/main" name="PowerPoint -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 Template</Template>
  <TotalTime>2160</TotalTime>
  <Words>2100</Words>
  <Application>Microsoft Office PowerPoint</Application>
  <PresentationFormat>On-screen Show (4:3)</PresentationFormat>
  <Paragraphs>275</Paragraphs>
  <Slides>37</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Wingdings 3</vt:lpstr>
      <vt:lpstr>PowerPoint - Template</vt:lpstr>
      <vt:lpstr>SP3 — Student Planning Pointers for Parents</vt:lpstr>
      <vt:lpstr>Who Is Iowa Student Loan?</vt:lpstr>
      <vt:lpstr>Our Nonprofit Role</vt:lpstr>
      <vt:lpstr>College Planning Tools</vt:lpstr>
      <vt:lpstr>What More Can We Do?</vt:lpstr>
      <vt:lpstr>Facts Supported by Research</vt:lpstr>
      <vt:lpstr>Introducing SP3</vt:lpstr>
      <vt:lpstr>Developing SP3</vt:lpstr>
      <vt:lpstr>Survey of Parents  (May 2018: “10,000-foot view”)</vt:lpstr>
      <vt:lpstr>Survey of Parents  (Results)</vt:lpstr>
      <vt:lpstr>Focus Groups of Parents (October 2018 – “2,000-foot view”)</vt:lpstr>
      <vt:lpstr>Focus Groups of Parents (Results)</vt:lpstr>
      <vt:lpstr>Literature Review (December 2018 – “feet on the ground”)</vt:lpstr>
      <vt:lpstr>Paper (1) Conclusions</vt:lpstr>
      <vt:lpstr>Paper (1) Conclusions</vt:lpstr>
      <vt:lpstr>What Can Counselors Do?</vt:lpstr>
      <vt:lpstr>What Can Counselors Do?</vt:lpstr>
      <vt:lpstr>Paper (2) Conclusion</vt:lpstr>
      <vt:lpstr>What Can Counselors Do?</vt:lpstr>
      <vt:lpstr>What Can Counselors Do?</vt:lpstr>
      <vt:lpstr>Paper (3) Conclusions</vt:lpstr>
      <vt:lpstr>What Can Counselors Do?</vt:lpstr>
      <vt:lpstr>Paper (4) Conclusions</vt:lpstr>
      <vt:lpstr>What Can Counselors Do?</vt:lpstr>
      <vt:lpstr>Paper (5) Conclusions</vt:lpstr>
      <vt:lpstr>What Can Counselors Do?</vt:lpstr>
      <vt:lpstr>SP3 Goals</vt:lpstr>
      <vt:lpstr>SP3 Goals</vt:lpstr>
      <vt:lpstr>SP3 Desired Student Outcomes</vt:lpstr>
      <vt:lpstr>A Call to Action</vt:lpstr>
      <vt:lpstr>Topics Covered</vt:lpstr>
      <vt:lpstr>Delivery</vt:lpstr>
      <vt:lpstr>How It Works </vt:lpstr>
      <vt:lpstr>How it Works</vt:lpstr>
      <vt:lpstr>The Reward</vt:lpstr>
      <vt:lpstr>Not Just for Parents</vt:lpstr>
      <vt:lpstr>Partnership with Educators</vt:lpstr>
    </vt:vector>
  </TitlesOfParts>
  <Company>ISL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Renner</dc:creator>
  <cp:lastModifiedBy>Julie Cahalan</cp:lastModifiedBy>
  <cp:revision>167</cp:revision>
  <cp:lastPrinted>2019-09-13T21:19:13Z</cp:lastPrinted>
  <dcterms:created xsi:type="dcterms:W3CDTF">2018-10-31T15:44:45Z</dcterms:created>
  <dcterms:modified xsi:type="dcterms:W3CDTF">2019-10-28T15:10:32Z</dcterms:modified>
</cp:coreProperties>
</file>