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1"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B735D7-0010-48B3-9AC5-05ADE78D7D83}"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301474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735D7-0010-48B3-9AC5-05ADE78D7D83}"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344842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735D7-0010-48B3-9AC5-05ADE78D7D83}"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3422606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735D7-0010-48B3-9AC5-05ADE78D7D83}"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51379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735D7-0010-48B3-9AC5-05ADE78D7D83}"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114863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B735D7-0010-48B3-9AC5-05ADE78D7D83}"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74353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735D7-0010-48B3-9AC5-05ADE78D7D83}" type="datetimeFigureOut">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342735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735D7-0010-48B3-9AC5-05ADE78D7D83}"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982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735D7-0010-48B3-9AC5-05ADE78D7D83}" type="datetimeFigureOut">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250793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735D7-0010-48B3-9AC5-05ADE78D7D83}"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95785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735D7-0010-48B3-9AC5-05ADE78D7D83}"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FAB58-B6A9-4D54-99EE-B519C16B7D34}" type="slidenum">
              <a:rPr lang="en-US" smtClean="0"/>
              <a:t>‹#›</a:t>
            </a:fld>
            <a:endParaRPr lang="en-US"/>
          </a:p>
        </p:txBody>
      </p:sp>
    </p:spTree>
    <p:extLst>
      <p:ext uri="{BB962C8B-B14F-4D97-AF65-F5344CB8AC3E}">
        <p14:creationId xmlns:p14="http://schemas.microsoft.com/office/powerpoint/2010/main" val="3720663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735D7-0010-48B3-9AC5-05ADE78D7D83}" type="datetimeFigureOut">
              <a:rPr lang="en-US" smtClean="0"/>
              <a:t>10/25/2019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FAB58-B6A9-4D54-99EE-B519C16B7D34}" type="slidenum">
              <a:rPr lang="en-US" smtClean="0"/>
              <a:t>‹#›</a:t>
            </a:fld>
            <a:endParaRPr lang="en-US"/>
          </a:p>
        </p:txBody>
      </p:sp>
    </p:spTree>
    <p:extLst>
      <p:ext uri="{BB962C8B-B14F-4D97-AF65-F5344CB8AC3E}">
        <p14:creationId xmlns:p14="http://schemas.microsoft.com/office/powerpoint/2010/main" val="41410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Becoming a School Counseling Supervisor: What do I need to Know?</a:t>
            </a:r>
            <a:br>
              <a:rPr lang="en-US" dirty="0"/>
            </a:br>
            <a:endParaRPr lang="en-US" dirty="0"/>
          </a:p>
        </p:txBody>
      </p:sp>
      <p:sp>
        <p:nvSpPr>
          <p:cNvPr id="3" name="Subtitle 2"/>
          <p:cNvSpPr>
            <a:spLocks noGrp="1"/>
          </p:cNvSpPr>
          <p:nvPr>
            <p:ph type="subTitle" idx="1"/>
          </p:nvPr>
        </p:nvSpPr>
        <p:spPr/>
        <p:txBody>
          <a:bodyPr/>
          <a:lstStyle/>
          <a:p>
            <a:r>
              <a:rPr lang="en-US" dirty="0" smtClean="0"/>
              <a:t>Roberto </a:t>
            </a:r>
            <a:r>
              <a:rPr lang="en-US" dirty="0" err="1" smtClean="0"/>
              <a:t>Swazo</a:t>
            </a:r>
            <a:r>
              <a:rPr lang="en-US" dirty="0" smtClean="0"/>
              <a:t>, Ph.D.</a:t>
            </a:r>
          </a:p>
          <a:p>
            <a:r>
              <a:rPr lang="en-US" dirty="0" smtClean="0"/>
              <a:t>Professor</a:t>
            </a:r>
          </a:p>
          <a:p>
            <a:r>
              <a:rPr lang="en-US" dirty="0" smtClean="0"/>
              <a:t>School Counseling</a:t>
            </a:r>
          </a:p>
        </p:txBody>
      </p:sp>
    </p:spTree>
    <p:extLst>
      <p:ext uri="{BB962C8B-B14F-4D97-AF65-F5344CB8AC3E}">
        <p14:creationId xmlns:p14="http://schemas.microsoft.com/office/powerpoint/2010/main" val="1391544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Voices from Panelists</a:t>
            </a:r>
            <a:endParaRPr lang="en-US" dirty="0"/>
          </a:p>
        </p:txBody>
      </p:sp>
      <p:sp>
        <p:nvSpPr>
          <p:cNvPr id="3" name="Content Placeholder 2"/>
          <p:cNvSpPr>
            <a:spLocks noGrp="1"/>
          </p:cNvSpPr>
          <p:nvPr>
            <p:ph idx="1"/>
          </p:nvPr>
        </p:nvSpPr>
        <p:spPr/>
        <p:txBody>
          <a:bodyPr/>
          <a:lstStyle/>
          <a:p>
            <a:r>
              <a:rPr lang="en-US" sz="4000" dirty="0" smtClean="0"/>
              <a:t>Describe the supervisory experience and what is like to have young and upcoming school counseling trainees under your supervision?</a:t>
            </a:r>
          </a:p>
          <a:p>
            <a:r>
              <a:rPr lang="en-US" sz="4000" dirty="0" smtClean="0"/>
              <a:t>What were some of the challenges and benefits?</a:t>
            </a:r>
          </a:p>
          <a:p>
            <a:pPr marL="0" indent="0">
              <a:buNone/>
            </a:pPr>
            <a:endParaRPr lang="en-US" dirty="0"/>
          </a:p>
        </p:txBody>
      </p:sp>
    </p:spTree>
    <p:extLst>
      <p:ext uri="{BB962C8B-B14F-4D97-AF65-F5344CB8AC3E}">
        <p14:creationId xmlns:p14="http://schemas.microsoft.com/office/powerpoint/2010/main" val="324925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normAutofit/>
          </a:bodyPr>
          <a:lstStyle/>
          <a:p>
            <a:r>
              <a:rPr lang="en-US" sz="8000" dirty="0" smtClean="0"/>
              <a:t>Discuss.</a:t>
            </a:r>
            <a:endParaRPr lang="en-US" sz="8000" dirty="0"/>
          </a:p>
        </p:txBody>
      </p:sp>
    </p:spTree>
    <p:extLst>
      <p:ext uri="{BB962C8B-B14F-4D97-AF65-F5344CB8AC3E}">
        <p14:creationId xmlns:p14="http://schemas.microsoft.com/office/powerpoint/2010/main" val="2286258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9600" dirty="0" smtClean="0"/>
              <a:t>Supervision Qualities</a:t>
            </a:r>
          </a:p>
          <a:p>
            <a:endParaRPr lang="en-US" dirty="0"/>
          </a:p>
        </p:txBody>
      </p:sp>
    </p:spTree>
    <p:extLst>
      <p:ext uri="{BB962C8B-B14F-4D97-AF65-F5344CB8AC3E}">
        <p14:creationId xmlns:p14="http://schemas.microsoft.com/office/powerpoint/2010/main" val="1912450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tx1"/>
                </a:solidFill>
                <a:ea typeface="ＭＳ Ｐゴシック" pitchFamily="34" charset="-128"/>
              </a:rPr>
              <a:t>Culturally Competent Counselor Supervisors </a:t>
            </a:r>
            <a:endParaRPr lang="en-US" dirty="0"/>
          </a:p>
        </p:txBody>
      </p:sp>
      <p:sp>
        <p:nvSpPr>
          <p:cNvPr id="3" name="Content Placeholder 2"/>
          <p:cNvSpPr>
            <a:spLocks noGrp="1"/>
          </p:cNvSpPr>
          <p:nvPr>
            <p:ph idx="1"/>
          </p:nvPr>
        </p:nvSpPr>
        <p:spPr/>
        <p:txBody>
          <a:bodyPr>
            <a:normAutofit fontScale="85000" lnSpcReduction="20000"/>
          </a:bodyPr>
          <a:lstStyle/>
          <a:p>
            <a:r>
              <a:rPr lang="en-US" altLang="en-US" dirty="0" smtClean="0">
                <a:solidFill>
                  <a:schemeClr val="tx1"/>
                </a:solidFill>
                <a:ea typeface="ＭＳ Ｐゴシック" pitchFamily="34" charset="-128"/>
              </a:rPr>
              <a:t>…understand that </a:t>
            </a:r>
            <a:r>
              <a:rPr lang="en-US" altLang="en-US" dirty="0" smtClean="0">
                <a:solidFill>
                  <a:schemeClr val="tx1"/>
                </a:solidFill>
                <a:effectLst>
                  <a:outerShdw blurRad="38100" dist="38100" dir="2700000" algn="tl">
                    <a:srgbClr val="000000">
                      <a:alpha val="43137"/>
                    </a:srgbClr>
                  </a:outerShdw>
                </a:effectLst>
                <a:ea typeface="ＭＳ Ｐゴシック" pitchFamily="34" charset="-128"/>
              </a:rPr>
              <a:t>c</a:t>
            </a:r>
            <a:r>
              <a:rPr lang="en-US" altLang="en-US" dirty="0" smtClean="0">
                <a:effectLst>
                  <a:outerShdw blurRad="38100" dist="38100" dir="2700000" algn="tl">
                    <a:srgbClr val="000000">
                      <a:alpha val="43137"/>
                    </a:srgbClr>
                  </a:outerShdw>
                </a:effectLst>
                <a:ea typeface="ＭＳ Ｐゴシック" pitchFamily="34" charset="-128"/>
              </a:rPr>
              <a:t>ulture impacts the dynamics </a:t>
            </a:r>
            <a:r>
              <a:rPr lang="en-US" altLang="en-US" dirty="0" smtClean="0">
                <a:ea typeface="ＭＳ Ｐゴシック" pitchFamily="34" charset="-128"/>
              </a:rPr>
              <a:t>of the supervisory relationship.  </a:t>
            </a:r>
          </a:p>
          <a:p>
            <a:r>
              <a:rPr lang="en-US" altLang="en-US" dirty="0" smtClean="0">
                <a:ea typeface="ＭＳ Ｐゴシック" pitchFamily="34" charset="-128"/>
              </a:rPr>
              <a:t>The counselor supervisor is responsible for addressing cultural issues as they arise, necessitating  cultural sensitivity, cultural competence, and </a:t>
            </a:r>
            <a:r>
              <a:rPr lang="en-US" altLang="en-US" dirty="0" smtClean="0">
                <a:effectLst>
                  <a:outerShdw blurRad="38100" dist="38100" dir="2700000" algn="tl">
                    <a:srgbClr val="000000">
                      <a:alpha val="43137"/>
                    </a:srgbClr>
                  </a:outerShdw>
                </a:effectLst>
                <a:ea typeface="ＭＳ Ｐゴシック" pitchFamily="34" charset="-128"/>
              </a:rPr>
              <a:t>self-awareness as it relates to one’s own cultural values and assumptions</a:t>
            </a:r>
            <a:r>
              <a:rPr lang="en-US" altLang="en-US" dirty="0" smtClean="0">
                <a:ea typeface="ＭＳ Ｐゴシック" pitchFamily="34" charset="-128"/>
              </a:rPr>
              <a:t>.</a:t>
            </a:r>
          </a:p>
          <a:p>
            <a:r>
              <a:rPr lang="en-US" altLang="en-US" dirty="0" smtClean="0">
                <a:ea typeface="ＭＳ Ｐゴシック" pitchFamily="34" charset="-128"/>
              </a:rPr>
              <a:t>Counselors and </a:t>
            </a:r>
            <a:r>
              <a:rPr lang="en-US" altLang="en-US" dirty="0" smtClean="0">
                <a:effectLst>
                  <a:outerShdw blurRad="38100" dist="38100" dir="2700000" algn="tl">
                    <a:srgbClr val="000000">
                      <a:alpha val="43137"/>
                    </a:srgbClr>
                  </a:outerShdw>
                </a:effectLst>
                <a:ea typeface="ＭＳ Ｐゴシック" pitchFamily="34" charset="-128"/>
              </a:rPr>
              <a:t>counselor supervisors do not make value judgments </a:t>
            </a:r>
            <a:r>
              <a:rPr lang="en-US" altLang="en-US" dirty="0" smtClean="0">
                <a:ea typeface="ＭＳ Ｐゴシック" pitchFamily="34" charset="-128"/>
              </a:rPr>
              <a:t>or allow biases to impact their work with clients and supervisees (ACA, 2005). </a:t>
            </a:r>
          </a:p>
          <a:p>
            <a:r>
              <a:rPr lang="en-US" altLang="en-US" dirty="0" smtClean="0">
                <a:ea typeface="ＭＳ Ｐゴシック" pitchFamily="34" charset="-128"/>
              </a:rPr>
              <a:t>Potential counselor supervisors need to review the ACA Code of Ethics with particular attention to Sections A, E, and F.</a:t>
            </a:r>
            <a:endParaRPr lang="en-US" dirty="0"/>
          </a:p>
        </p:txBody>
      </p:sp>
    </p:spTree>
    <p:extLst>
      <p:ext uri="{BB962C8B-B14F-4D97-AF65-F5344CB8AC3E}">
        <p14:creationId xmlns:p14="http://schemas.microsoft.com/office/powerpoint/2010/main" val="417078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tx1"/>
                </a:solidFill>
                <a:ea typeface="ＭＳ Ｐゴシック" pitchFamily="34" charset="-128"/>
              </a:rPr>
              <a:t>Culturally Competent Counselor Supervisors </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smtClean="0">
                <a:ea typeface="ＭＳ Ｐゴシック" pitchFamily="34" charset="-128"/>
              </a:rPr>
              <a:t>…</a:t>
            </a:r>
            <a:r>
              <a:rPr lang="en-US" altLang="en-US" sz="5400" dirty="0" smtClean="0">
                <a:ea typeface="ＭＳ Ｐゴシック" pitchFamily="34" charset="-128"/>
              </a:rPr>
              <a:t>are well versed in a variety of techniques and strategies that address oppression and enhance psychological freedom (Hanna &amp; Cardona, 2013).</a:t>
            </a:r>
            <a:endParaRPr lang="en-US" sz="5400" dirty="0"/>
          </a:p>
        </p:txBody>
      </p:sp>
    </p:spTree>
    <p:extLst>
      <p:ext uri="{BB962C8B-B14F-4D97-AF65-F5344CB8AC3E}">
        <p14:creationId xmlns:p14="http://schemas.microsoft.com/office/powerpoint/2010/main" val="3982432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tx1"/>
                </a:solidFill>
                <a:ea typeface="ＭＳ Ｐゴシック" pitchFamily="34" charset="-128"/>
              </a:rPr>
              <a:t>Culturally Competent Counselor Supervisors </a:t>
            </a:r>
            <a:endParaRPr lang="en-US" dirty="0"/>
          </a:p>
        </p:txBody>
      </p:sp>
      <p:sp>
        <p:nvSpPr>
          <p:cNvPr id="3" name="Content Placeholder 2"/>
          <p:cNvSpPr>
            <a:spLocks noGrp="1"/>
          </p:cNvSpPr>
          <p:nvPr>
            <p:ph idx="1"/>
          </p:nvPr>
        </p:nvSpPr>
        <p:spPr/>
        <p:txBody>
          <a:bodyPr>
            <a:normAutofit/>
          </a:bodyPr>
          <a:lstStyle/>
          <a:p>
            <a:r>
              <a:rPr lang="en-US" altLang="en-US" sz="3600" dirty="0" smtClean="0">
                <a:solidFill>
                  <a:schemeClr val="tx1"/>
                </a:solidFill>
                <a:ea typeface="ＭＳ Ｐゴシック" pitchFamily="34" charset="-128"/>
              </a:rPr>
              <a:t>Supervisors also need to be </a:t>
            </a:r>
            <a:r>
              <a:rPr lang="en-US" altLang="en-US" sz="3600" dirty="0" smtClean="0">
                <a:solidFill>
                  <a:schemeClr val="tx1"/>
                </a:solidFill>
                <a:effectLst>
                  <a:outerShdw blurRad="38100" dist="38100" dir="2700000" algn="tl">
                    <a:srgbClr val="000000">
                      <a:alpha val="43137"/>
                    </a:srgbClr>
                  </a:outerShdw>
                </a:effectLst>
                <a:ea typeface="ＭＳ Ｐゴシック" pitchFamily="34" charset="-128"/>
              </a:rPr>
              <a:t>knowledgeable of the professional ethical standards </a:t>
            </a:r>
            <a:r>
              <a:rPr lang="en-US" altLang="en-US" sz="3600" dirty="0" smtClean="0">
                <a:solidFill>
                  <a:schemeClr val="tx1"/>
                </a:solidFill>
                <a:ea typeface="ＭＳ Ｐゴシック" pitchFamily="34" charset="-128"/>
              </a:rPr>
              <a:t>related to the specialty for which they are providing supervision such as American School Counselor Association Ethical Standards for School Counselors (ASCA)</a:t>
            </a:r>
            <a:endParaRPr lang="en-US" sz="3600" dirty="0"/>
          </a:p>
        </p:txBody>
      </p:sp>
    </p:spTree>
    <p:extLst>
      <p:ext uri="{BB962C8B-B14F-4D97-AF65-F5344CB8AC3E}">
        <p14:creationId xmlns:p14="http://schemas.microsoft.com/office/powerpoint/2010/main" val="2802459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tx1"/>
                </a:solidFill>
                <a:ea typeface="ＭＳ Ｐゴシック" pitchFamily="34" charset="-128"/>
              </a:rPr>
              <a:t>Effective supervisor-supervisee relationships </a:t>
            </a:r>
            <a:endParaRPr lang="en-US" dirty="0"/>
          </a:p>
        </p:txBody>
      </p:sp>
      <p:sp>
        <p:nvSpPr>
          <p:cNvPr id="3" name="Content Placeholder 2"/>
          <p:cNvSpPr>
            <a:spLocks noGrp="1"/>
          </p:cNvSpPr>
          <p:nvPr>
            <p:ph idx="1"/>
          </p:nvPr>
        </p:nvSpPr>
        <p:spPr/>
        <p:txBody>
          <a:bodyPr/>
          <a:lstStyle/>
          <a:p>
            <a:r>
              <a:rPr lang="en-US" altLang="en-US" dirty="0" smtClean="0">
                <a:solidFill>
                  <a:schemeClr val="tx1"/>
                </a:solidFill>
                <a:ea typeface="ＭＳ Ｐゴシック" pitchFamily="34" charset="-128"/>
              </a:rPr>
              <a:t>…begin with </a:t>
            </a:r>
            <a:r>
              <a:rPr lang="en-US" altLang="en-US" dirty="0" smtClean="0">
                <a:solidFill>
                  <a:schemeClr val="tx1"/>
                </a:solidFill>
                <a:effectLst>
                  <a:outerShdw blurRad="38100" dist="38100" dir="2700000" algn="tl">
                    <a:srgbClr val="000000">
                      <a:alpha val="43137"/>
                    </a:srgbClr>
                  </a:outerShdw>
                </a:effectLst>
                <a:ea typeface="ＭＳ Ｐゴシック" pitchFamily="34" charset="-128"/>
              </a:rPr>
              <a:t>contract reviews, </a:t>
            </a:r>
            <a:r>
              <a:rPr lang="en-US" altLang="en-US" dirty="0" smtClean="0">
                <a:effectLst>
                  <a:outerShdw blurRad="38100" dist="38100" dir="2700000" algn="tl">
                    <a:srgbClr val="000000">
                      <a:alpha val="43137"/>
                    </a:srgbClr>
                  </a:outerShdw>
                </a:effectLst>
                <a:ea typeface="ＭＳ Ｐゴシック" pitchFamily="34" charset="-128"/>
              </a:rPr>
              <a:t>collaborative goal setting, clearly communicated expectations and processes</a:t>
            </a:r>
            <a:r>
              <a:rPr lang="en-US" altLang="en-US" dirty="0" smtClean="0">
                <a:ea typeface="ＭＳ Ｐゴシック" pitchFamily="34" charset="-128"/>
              </a:rPr>
              <a:t>, theoretical orientation for supervision, and emergency procedures as well as methods for both formative and summative evaluations that can written or oral. </a:t>
            </a:r>
            <a:endParaRPr lang="en-US" dirty="0"/>
          </a:p>
        </p:txBody>
      </p:sp>
    </p:spTree>
    <p:extLst>
      <p:ext uri="{BB962C8B-B14F-4D97-AF65-F5344CB8AC3E}">
        <p14:creationId xmlns:p14="http://schemas.microsoft.com/office/powerpoint/2010/main" val="2821817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ea typeface="ＭＳ Ｐゴシック" pitchFamily="34" charset="-128"/>
              </a:rPr>
              <a:t/>
            </a:r>
            <a:br>
              <a:rPr lang="en-US" altLang="en-US" dirty="0" smtClean="0">
                <a:ea typeface="ＭＳ Ｐゴシック" pitchFamily="34" charset="-128"/>
              </a:rPr>
            </a:br>
            <a:r>
              <a:rPr lang="en-US" altLang="en-US" b="1" dirty="0" smtClean="0">
                <a:ea typeface="ＭＳ Ｐゴシック" pitchFamily="34" charset="-128"/>
              </a:rPr>
              <a:t>Models of Supervision</a:t>
            </a:r>
            <a:endParaRPr lang="en-US" b="1" dirty="0"/>
          </a:p>
        </p:txBody>
      </p:sp>
      <p:sp>
        <p:nvSpPr>
          <p:cNvPr id="3" name="Content Placeholder 2"/>
          <p:cNvSpPr>
            <a:spLocks noGrp="1"/>
          </p:cNvSpPr>
          <p:nvPr>
            <p:ph idx="1"/>
          </p:nvPr>
        </p:nvSpPr>
        <p:spPr/>
        <p:txBody>
          <a:bodyPr>
            <a:normAutofit/>
          </a:bodyPr>
          <a:lstStyle/>
          <a:p>
            <a:endParaRPr lang="en-US" altLang="en-US" dirty="0" smtClean="0">
              <a:solidFill>
                <a:schemeClr val="tx1"/>
              </a:solidFill>
              <a:ea typeface="ＭＳ Ｐゴシック" pitchFamily="34" charset="-128"/>
            </a:endParaRPr>
          </a:p>
          <a:p>
            <a:r>
              <a:rPr lang="en-US" altLang="en-US" b="1" dirty="0" smtClean="0">
                <a:ea typeface="ＭＳ Ｐゴシック" pitchFamily="34" charset="-128"/>
              </a:rPr>
              <a:t>Any counseling theory </a:t>
            </a:r>
            <a:r>
              <a:rPr lang="en-US" altLang="en-US" dirty="0" smtClean="0">
                <a:ea typeface="ＭＳ Ｐゴシック" pitchFamily="34" charset="-128"/>
              </a:rPr>
              <a:t>can be used as a framework for counselor supervision.</a:t>
            </a:r>
            <a:endParaRPr lang="en-US" altLang="en-US" dirty="0" smtClean="0">
              <a:solidFill>
                <a:schemeClr val="tx1"/>
              </a:solidFill>
              <a:ea typeface="ＭＳ Ｐゴシック" pitchFamily="34" charset="-128"/>
            </a:endParaRPr>
          </a:p>
          <a:p>
            <a:r>
              <a:rPr lang="en-US" altLang="en-US" dirty="0" smtClean="0">
                <a:solidFill>
                  <a:schemeClr val="tx1"/>
                </a:solidFill>
                <a:ea typeface="ＭＳ Ｐゴシック" pitchFamily="34" charset="-128"/>
              </a:rPr>
              <a:t>Commonly used </a:t>
            </a:r>
            <a:r>
              <a:rPr lang="en-US" altLang="en-US" b="1" dirty="0" smtClean="0">
                <a:solidFill>
                  <a:schemeClr val="tx1"/>
                </a:solidFill>
                <a:ea typeface="ＭＳ Ｐゴシック" pitchFamily="34" charset="-128"/>
              </a:rPr>
              <a:t>models of supervision:</a:t>
            </a:r>
            <a:r>
              <a:rPr lang="en-US" altLang="en-US" dirty="0" smtClean="0">
                <a:solidFill>
                  <a:schemeClr val="tx1"/>
                </a:solidFill>
                <a:ea typeface="ＭＳ Ｐゴシック" pitchFamily="34" charset="-128"/>
              </a:rPr>
              <a:t/>
            </a:r>
            <a:br>
              <a:rPr lang="en-US" altLang="en-US" dirty="0" smtClean="0">
                <a:solidFill>
                  <a:schemeClr val="tx1"/>
                </a:solidFill>
                <a:ea typeface="ＭＳ Ｐゴシック" pitchFamily="34" charset="-128"/>
              </a:rPr>
            </a:br>
            <a:r>
              <a:rPr lang="en-US" altLang="en-US" sz="1100" dirty="0" smtClean="0">
                <a:solidFill>
                  <a:schemeClr val="tx1"/>
                </a:solidFill>
                <a:ea typeface="ＭＳ Ｐゴシック" pitchFamily="34" charset="-128"/>
              </a:rPr>
              <a:t/>
            </a:r>
            <a:br>
              <a:rPr lang="en-US" altLang="en-US" sz="1100" dirty="0" smtClean="0">
                <a:solidFill>
                  <a:schemeClr val="tx1"/>
                </a:solidFill>
                <a:ea typeface="ＭＳ Ｐゴシック" pitchFamily="34" charset="-128"/>
              </a:rPr>
            </a:br>
            <a:r>
              <a:rPr lang="en-US" altLang="en-US" dirty="0" smtClean="0">
                <a:solidFill>
                  <a:schemeClr val="tx1"/>
                </a:solidFill>
                <a:ea typeface="ＭＳ Ｐゴシック" pitchFamily="34" charset="-128"/>
              </a:rPr>
              <a:t>Client-centered</a:t>
            </a:r>
            <a:br>
              <a:rPr lang="en-US" altLang="en-US" dirty="0" smtClean="0">
                <a:solidFill>
                  <a:schemeClr val="tx1"/>
                </a:solidFill>
                <a:ea typeface="ＭＳ Ｐゴシック" pitchFamily="34" charset="-128"/>
              </a:rPr>
            </a:br>
            <a:r>
              <a:rPr lang="en-US" altLang="en-US" dirty="0" smtClean="0">
                <a:solidFill>
                  <a:schemeClr val="tx1"/>
                </a:solidFill>
                <a:ea typeface="ＭＳ Ｐゴシック" pitchFamily="34" charset="-128"/>
              </a:rPr>
              <a:t>Solution-Focused  </a:t>
            </a:r>
            <a:br>
              <a:rPr lang="en-US" altLang="en-US" dirty="0" smtClean="0">
                <a:solidFill>
                  <a:schemeClr val="tx1"/>
                </a:solidFill>
                <a:ea typeface="ＭＳ Ｐゴシック" pitchFamily="34" charset="-128"/>
              </a:rPr>
            </a:br>
            <a:r>
              <a:rPr lang="en-US" altLang="en-US" dirty="0" smtClean="0">
                <a:solidFill>
                  <a:schemeClr val="tx1"/>
                </a:solidFill>
                <a:ea typeface="ＭＳ Ｐゴシック" pitchFamily="34" charset="-128"/>
              </a:rPr>
              <a:t>Behavioral</a:t>
            </a:r>
            <a:br>
              <a:rPr lang="en-US" altLang="en-US" dirty="0" smtClean="0">
                <a:solidFill>
                  <a:schemeClr val="tx1"/>
                </a:solidFill>
                <a:ea typeface="ＭＳ Ｐゴシック" pitchFamily="34" charset="-128"/>
              </a:rPr>
            </a:br>
            <a:r>
              <a:rPr lang="en-US" altLang="en-US" dirty="0" smtClean="0">
                <a:solidFill>
                  <a:schemeClr val="tx1"/>
                </a:solidFill>
                <a:ea typeface="ＭＳ Ｐゴシック" pitchFamily="34" charset="-128"/>
              </a:rPr>
              <a:t>Developmental </a:t>
            </a:r>
            <a:endParaRPr lang="en-US" dirty="0"/>
          </a:p>
        </p:txBody>
      </p:sp>
    </p:spTree>
    <p:extLst>
      <p:ext uri="{BB962C8B-B14F-4D97-AF65-F5344CB8AC3E}">
        <p14:creationId xmlns:p14="http://schemas.microsoft.com/office/powerpoint/2010/main" val="363450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tx1"/>
                </a:solidFill>
                <a:ea typeface="ＭＳ Ｐゴシック" pitchFamily="34" charset="-128"/>
              </a:rPr>
              <a:t>The Client-centered model of supervision </a:t>
            </a:r>
            <a:endParaRPr lang="en-US" dirty="0"/>
          </a:p>
        </p:txBody>
      </p:sp>
      <p:sp>
        <p:nvSpPr>
          <p:cNvPr id="3" name="Content Placeholder 2"/>
          <p:cNvSpPr>
            <a:spLocks noGrp="1"/>
          </p:cNvSpPr>
          <p:nvPr>
            <p:ph idx="1"/>
          </p:nvPr>
        </p:nvSpPr>
        <p:spPr/>
        <p:txBody>
          <a:bodyPr>
            <a:normAutofit fontScale="85000" lnSpcReduction="10000"/>
          </a:bodyPr>
          <a:lstStyle/>
          <a:p>
            <a:r>
              <a:rPr lang="en-US" altLang="en-US" dirty="0" smtClean="0">
                <a:solidFill>
                  <a:schemeClr val="tx1"/>
                </a:solidFill>
                <a:ea typeface="ＭＳ Ｐゴシック" pitchFamily="34" charset="-128"/>
              </a:rPr>
              <a:t>is grounded in the work of Carl Rogers and relies heavily </a:t>
            </a:r>
            <a:r>
              <a:rPr lang="en-US" altLang="en-US" dirty="0" smtClean="0">
                <a:solidFill>
                  <a:schemeClr val="tx1"/>
                </a:solidFill>
                <a:effectLst>
                  <a:outerShdw blurRad="38100" dist="38100" dir="2700000" algn="tl">
                    <a:srgbClr val="000000">
                      <a:alpha val="43137"/>
                    </a:srgbClr>
                  </a:outerShdw>
                </a:effectLst>
                <a:ea typeface="ＭＳ Ｐゴシック" pitchFamily="34" charset="-128"/>
              </a:rPr>
              <a:t>of the therapeutic relationship</a:t>
            </a:r>
            <a:r>
              <a:rPr lang="en-US" altLang="en-US" dirty="0" smtClean="0">
                <a:solidFill>
                  <a:schemeClr val="tx1"/>
                </a:solidFill>
                <a:ea typeface="ＭＳ Ｐゴシック" pitchFamily="34" charset="-128"/>
              </a:rPr>
              <a:t>. </a:t>
            </a:r>
          </a:p>
          <a:p>
            <a:r>
              <a:rPr lang="en-US" altLang="en-US" dirty="0" smtClean="0">
                <a:solidFill>
                  <a:schemeClr val="tx1"/>
                </a:solidFill>
                <a:ea typeface="ＭＳ Ｐゴシック" pitchFamily="34" charset="-128"/>
              </a:rPr>
              <a:t>In the case of supervision, the counselor (supervisor) enters the client’s (supervisee’s) world to promote change, believing that </a:t>
            </a:r>
            <a:r>
              <a:rPr lang="en-US" altLang="en-US" dirty="0" smtClean="0">
                <a:solidFill>
                  <a:schemeClr val="tx1"/>
                </a:solidFill>
                <a:effectLst>
                  <a:outerShdw blurRad="38100" dist="38100" dir="2700000" algn="tl">
                    <a:srgbClr val="000000">
                      <a:alpha val="43137"/>
                    </a:srgbClr>
                  </a:outerShdw>
                </a:effectLst>
                <a:ea typeface="ＭＳ Ｐゴシック" pitchFamily="34" charset="-128"/>
              </a:rPr>
              <a:t>the supervisee has the ability to engage and bring about growth.</a:t>
            </a:r>
          </a:p>
          <a:p>
            <a:r>
              <a:rPr lang="en-US" altLang="en-US" dirty="0" smtClean="0">
                <a:solidFill>
                  <a:schemeClr val="tx1"/>
                </a:solidFill>
                <a:ea typeface="ＭＳ Ｐゴシック" pitchFamily="34" charset="-128"/>
              </a:rPr>
              <a:t>The supervisee uses major tenants of person-centered counseling such as unconditional positive regard, active listening, clarification, and summarizing, to promote supervisee reflection and processing. </a:t>
            </a:r>
            <a:endParaRPr lang="en-US" dirty="0"/>
          </a:p>
        </p:txBody>
      </p:sp>
    </p:spTree>
    <p:extLst>
      <p:ext uri="{BB962C8B-B14F-4D97-AF65-F5344CB8AC3E}">
        <p14:creationId xmlns:p14="http://schemas.microsoft.com/office/powerpoint/2010/main" val="1920481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1"/>
                </a:solidFill>
                <a:ea typeface="ＭＳ Ｐゴシック" pitchFamily="34" charset="-128"/>
              </a:rPr>
              <a:t>Solution-focused (SF) supervision</a:t>
            </a:r>
            <a:endParaRPr lang="en-US" dirty="0"/>
          </a:p>
        </p:txBody>
      </p:sp>
      <p:sp>
        <p:nvSpPr>
          <p:cNvPr id="3" name="Content Placeholder 2"/>
          <p:cNvSpPr>
            <a:spLocks noGrp="1"/>
          </p:cNvSpPr>
          <p:nvPr>
            <p:ph idx="1"/>
          </p:nvPr>
        </p:nvSpPr>
        <p:spPr/>
        <p:txBody>
          <a:bodyPr>
            <a:normAutofit fontScale="85000" lnSpcReduction="10000"/>
          </a:bodyPr>
          <a:lstStyle/>
          <a:p>
            <a:r>
              <a:rPr lang="en-US" altLang="en-US" dirty="0" smtClean="0">
                <a:ea typeface="ＭＳ Ｐゴシック" pitchFamily="34" charset="-128"/>
              </a:rPr>
              <a:t>…is </a:t>
            </a:r>
            <a:r>
              <a:rPr lang="en-US" altLang="en-US" dirty="0">
                <a:ea typeface="ＭＳ Ｐゴシック" pitchFamily="34" charset="-128"/>
              </a:rPr>
              <a:t>grounded in a research-based counseling theory and has been found to be</a:t>
            </a:r>
            <a:r>
              <a:rPr lang="en-US" altLang="en-US" dirty="0">
                <a:effectLst>
                  <a:outerShdw blurRad="38100" dist="38100" dir="2700000" algn="tl">
                    <a:srgbClr val="000000">
                      <a:alpha val="43137"/>
                    </a:srgbClr>
                  </a:outerShdw>
                </a:effectLst>
                <a:ea typeface="ＭＳ Ｐゴシック" pitchFamily="34" charset="-128"/>
              </a:rPr>
              <a:t> particularly useful for site supervisors in schools and in other settings where there is limited time for supervision and limited clinical supervision training </a:t>
            </a:r>
            <a:r>
              <a:rPr lang="en-US" altLang="en-US" dirty="0">
                <a:ea typeface="ＭＳ Ｐゴシック" pitchFamily="34" charset="-128"/>
              </a:rPr>
              <a:t>(</a:t>
            </a:r>
            <a:r>
              <a:rPr lang="en-US" altLang="en-US" dirty="0" err="1">
                <a:ea typeface="ＭＳ Ｐゴシック" pitchFamily="34" charset="-128"/>
              </a:rPr>
              <a:t>Cigrand</a:t>
            </a:r>
            <a:r>
              <a:rPr lang="en-US" altLang="en-US" dirty="0">
                <a:ea typeface="ＭＳ Ｐゴシック" pitchFamily="34" charset="-128"/>
              </a:rPr>
              <a:t> &amp; Wood, 2011). </a:t>
            </a:r>
            <a:endParaRPr lang="en-US" altLang="en-US" dirty="0" smtClean="0">
              <a:ea typeface="ＭＳ Ｐゴシック" pitchFamily="34" charset="-128"/>
            </a:endParaRPr>
          </a:p>
          <a:p>
            <a:r>
              <a:rPr lang="en-US" altLang="en-US" dirty="0" smtClean="0">
                <a:ea typeface="ＭＳ Ｐゴシック" pitchFamily="34" charset="-128"/>
              </a:rPr>
              <a:t>The </a:t>
            </a:r>
            <a:r>
              <a:rPr lang="en-US" altLang="en-US" dirty="0">
                <a:ea typeface="ＭＳ Ｐゴシック" pitchFamily="34" charset="-128"/>
              </a:rPr>
              <a:t>emphasis in on a more collegial supervisory relationship. Much like SF counseling, the supervisor uses techniques such as video talk, scaling, and the miracle question to identify, conceptualize, and promote the growth of counselors in training.</a:t>
            </a:r>
            <a:endParaRPr lang="en-US" dirty="0"/>
          </a:p>
        </p:txBody>
      </p:sp>
    </p:spTree>
    <p:extLst>
      <p:ext uri="{BB962C8B-B14F-4D97-AF65-F5344CB8AC3E}">
        <p14:creationId xmlns:p14="http://schemas.microsoft.com/office/powerpoint/2010/main" val="404122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Co-Panelists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Dr. Olivia Chen, Assistant Professor and Clinical Placement Director of School Counseling</a:t>
            </a:r>
          </a:p>
          <a:p>
            <a:r>
              <a:rPr lang="en-US" dirty="0" smtClean="0"/>
              <a:t>Stephanie Chandler, Central Middle School</a:t>
            </a:r>
          </a:p>
          <a:p>
            <a:r>
              <a:rPr lang="en-US" dirty="0" smtClean="0"/>
              <a:t>Allison Squires, Orange Elementary School</a:t>
            </a:r>
          </a:p>
          <a:p>
            <a:r>
              <a:rPr lang="en-US" dirty="0" smtClean="0"/>
              <a:t>Marisol </a:t>
            </a:r>
            <a:r>
              <a:rPr lang="en-US" dirty="0" err="1" smtClean="0"/>
              <a:t>Monroy</a:t>
            </a:r>
            <a:r>
              <a:rPr lang="en-US" dirty="0" smtClean="0"/>
              <a:t>, </a:t>
            </a:r>
            <a:r>
              <a:rPr lang="en-US" dirty="0" smtClean="0"/>
              <a:t>George Washington </a:t>
            </a:r>
            <a:r>
              <a:rPr lang="en-US" dirty="0" smtClean="0"/>
              <a:t>Carver Academy</a:t>
            </a:r>
          </a:p>
          <a:p>
            <a:r>
              <a:rPr lang="en-US" dirty="0" smtClean="0"/>
              <a:t>Andrea Green, George Washington Carver Academy</a:t>
            </a:r>
          </a:p>
          <a:p>
            <a:r>
              <a:rPr lang="en-US" dirty="0" err="1" smtClean="0"/>
              <a:t>Leina’ala</a:t>
            </a:r>
            <a:r>
              <a:rPr lang="en-US" dirty="0" smtClean="0"/>
              <a:t> Clark, Hoover Middle School</a:t>
            </a:r>
          </a:p>
          <a:p>
            <a:r>
              <a:rPr lang="en-US" dirty="0" smtClean="0"/>
              <a:t>Ann Cunningham, Hoover Middle School</a:t>
            </a:r>
          </a:p>
          <a:p>
            <a:r>
              <a:rPr lang="en-US" dirty="0" smtClean="0"/>
              <a:t>Rebecca </a:t>
            </a:r>
            <a:r>
              <a:rPr lang="en-US" dirty="0" err="1" smtClean="0"/>
              <a:t>Renze</a:t>
            </a:r>
            <a:r>
              <a:rPr lang="en-US" dirty="0" smtClean="0"/>
              <a:t>, East High School</a:t>
            </a:r>
          </a:p>
          <a:p>
            <a:r>
              <a:rPr lang="en-US" dirty="0" smtClean="0"/>
              <a:t>Allison Peach, East High School</a:t>
            </a:r>
          </a:p>
          <a:p>
            <a:endParaRPr lang="en-US" dirty="0"/>
          </a:p>
        </p:txBody>
      </p:sp>
    </p:spTree>
    <p:extLst>
      <p:ext uri="{BB962C8B-B14F-4D97-AF65-F5344CB8AC3E}">
        <p14:creationId xmlns:p14="http://schemas.microsoft.com/office/powerpoint/2010/main" val="965393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tx1"/>
                </a:solidFill>
                <a:ea typeface="ＭＳ Ｐゴシック" pitchFamily="34" charset="-128"/>
              </a:rPr>
              <a:t>The Behavioral model of supervision </a:t>
            </a:r>
            <a:endParaRPr lang="en-US" dirty="0"/>
          </a:p>
        </p:txBody>
      </p:sp>
      <p:sp>
        <p:nvSpPr>
          <p:cNvPr id="3" name="Content Placeholder 2"/>
          <p:cNvSpPr>
            <a:spLocks noGrp="1"/>
          </p:cNvSpPr>
          <p:nvPr>
            <p:ph idx="1"/>
          </p:nvPr>
        </p:nvSpPr>
        <p:spPr/>
        <p:txBody>
          <a:bodyPr>
            <a:normAutofit lnSpcReduction="10000"/>
          </a:bodyPr>
          <a:lstStyle/>
          <a:p>
            <a:r>
              <a:rPr lang="en-US" altLang="en-US" dirty="0" smtClean="0">
                <a:ea typeface="ＭＳ Ｐゴシック" pitchFamily="34" charset="-128"/>
              </a:rPr>
              <a:t>…</a:t>
            </a:r>
            <a:r>
              <a:rPr lang="en-US" altLang="en-US" sz="3600" dirty="0" smtClean="0">
                <a:ea typeface="ＭＳ Ｐゴシック" pitchFamily="34" charset="-128"/>
              </a:rPr>
              <a:t>is </a:t>
            </a:r>
            <a:r>
              <a:rPr lang="en-US" altLang="en-US" sz="3600" dirty="0">
                <a:ea typeface="ＭＳ Ｐゴシック" pitchFamily="34" charset="-128"/>
              </a:rPr>
              <a:t>grounded in the principles of </a:t>
            </a:r>
            <a:r>
              <a:rPr lang="en-US" altLang="en-US" sz="3600" dirty="0">
                <a:effectLst>
                  <a:outerShdw blurRad="38100" dist="38100" dir="2700000" algn="tl">
                    <a:srgbClr val="000000">
                      <a:alpha val="43137"/>
                    </a:srgbClr>
                  </a:outerShdw>
                </a:effectLst>
                <a:ea typeface="ＭＳ Ｐゴシック" pitchFamily="34" charset="-128"/>
              </a:rPr>
              <a:t>learned behavior. </a:t>
            </a:r>
            <a:r>
              <a:rPr lang="en-US" altLang="en-US" sz="3600" dirty="0">
                <a:ea typeface="ＭＳ Ｐゴシック" pitchFamily="34" charset="-128"/>
              </a:rPr>
              <a:t>The supervisor works with the supervisee to </a:t>
            </a:r>
            <a:r>
              <a:rPr lang="en-US" altLang="en-US" sz="3600" dirty="0">
                <a:effectLst>
                  <a:outerShdw blurRad="38100" dist="38100" dir="2700000" algn="tl">
                    <a:srgbClr val="000000">
                      <a:alpha val="43137"/>
                    </a:srgbClr>
                  </a:outerShdw>
                </a:effectLst>
                <a:ea typeface="ＭＳ Ｐゴシック" pitchFamily="34" charset="-128"/>
              </a:rPr>
              <a:t>identify targeted goals and a plan to meet those goals.</a:t>
            </a:r>
            <a:r>
              <a:rPr lang="en-US" altLang="en-US" sz="3600" dirty="0">
                <a:ea typeface="ＭＳ Ｐゴシック" pitchFamily="34" charset="-128"/>
              </a:rPr>
              <a:t> </a:t>
            </a:r>
            <a:endParaRPr lang="en-US" altLang="en-US" sz="3600" dirty="0" smtClean="0">
              <a:ea typeface="ＭＳ Ｐゴシック" pitchFamily="34" charset="-128"/>
            </a:endParaRPr>
          </a:p>
          <a:p>
            <a:r>
              <a:rPr lang="en-US" altLang="en-US" sz="3600" dirty="0" smtClean="0">
                <a:ea typeface="ＭＳ Ｐゴシック" pitchFamily="34" charset="-128"/>
              </a:rPr>
              <a:t>The </a:t>
            </a:r>
            <a:r>
              <a:rPr lang="en-US" altLang="en-US" sz="3600" dirty="0">
                <a:ea typeface="ＭＳ Ｐゴシック" pitchFamily="34" charset="-128"/>
              </a:rPr>
              <a:t>supervisor using </a:t>
            </a:r>
            <a:r>
              <a:rPr lang="en-US" altLang="en-US" sz="3600" dirty="0">
                <a:effectLst>
                  <a:outerShdw blurRad="38100" dist="38100" dir="2700000" algn="tl">
                    <a:srgbClr val="000000">
                      <a:alpha val="43137"/>
                    </a:srgbClr>
                  </a:outerShdw>
                </a:effectLst>
                <a:ea typeface="ＭＳ Ｐゴシック" pitchFamily="34" charset="-128"/>
              </a:rPr>
              <a:t>modeling and cognitive rehearsal </a:t>
            </a:r>
            <a:r>
              <a:rPr lang="en-US" altLang="en-US" sz="3600" dirty="0">
                <a:ea typeface="ＭＳ Ｐゴシック" pitchFamily="34" charset="-128"/>
              </a:rPr>
              <a:t>to promote learning, thus change and growth (</a:t>
            </a:r>
            <a:r>
              <a:rPr lang="en-US" altLang="en-US" sz="3600" dirty="0" err="1">
                <a:ea typeface="ＭＳ Ｐゴシック" pitchFamily="34" charset="-128"/>
              </a:rPr>
              <a:t>Kindsvatter</a:t>
            </a:r>
            <a:r>
              <a:rPr lang="en-US" altLang="en-US" sz="3600" dirty="0">
                <a:ea typeface="ＭＳ Ｐゴシック" pitchFamily="34" charset="-128"/>
              </a:rPr>
              <a:t>, </a:t>
            </a:r>
            <a:r>
              <a:rPr lang="en-US" altLang="en-US" sz="3600" dirty="0" err="1">
                <a:ea typeface="ＭＳ Ｐゴシック" pitchFamily="34" charset="-128"/>
              </a:rPr>
              <a:t>Granello</a:t>
            </a:r>
            <a:r>
              <a:rPr lang="en-US" altLang="en-US" sz="3600" dirty="0">
                <a:ea typeface="ＭＳ Ｐゴシック" pitchFamily="34" charset="-128"/>
              </a:rPr>
              <a:t>, &amp; </a:t>
            </a:r>
            <a:r>
              <a:rPr lang="en-US" altLang="en-US" sz="3600" dirty="0" err="1">
                <a:ea typeface="ＭＳ Ｐゴシック" pitchFamily="34" charset="-128"/>
              </a:rPr>
              <a:t>Duba</a:t>
            </a:r>
            <a:r>
              <a:rPr lang="en-US" altLang="en-US" sz="3600" dirty="0">
                <a:ea typeface="ＭＳ Ｐゴシック" pitchFamily="34" charset="-128"/>
              </a:rPr>
              <a:t>, 2008).</a:t>
            </a:r>
            <a:endParaRPr lang="en-US" sz="3600" dirty="0"/>
          </a:p>
        </p:txBody>
      </p:sp>
    </p:spTree>
    <p:extLst>
      <p:ext uri="{BB962C8B-B14F-4D97-AF65-F5344CB8AC3E}">
        <p14:creationId xmlns:p14="http://schemas.microsoft.com/office/powerpoint/2010/main" val="2731544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tx1"/>
                </a:solidFill>
                <a:ea typeface="ＭＳ Ｐゴシック" pitchFamily="34" charset="-128"/>
              </a:rPr>
              <a:t>Developmental models of supervision </a:t>
            </a:r>
            <a:endParaRPr lang="en-US" dirty="0"/>
          </a:p>
        </p:txBody>
      </p:sp>
      <p:sp>
        <p:nvSpPr>
          <p:cNvPr id="3" name="Content Placeholder 2"/>
          <p:cNvSpPr>
            <a:spLocks noGrp="1"/>
          </p:cNvSpPr>
          <p:nvPr>
            <p:ph idx="1"/>
          </p:nvPr>
        </p:nvSpPr>
        <p:spPr>
          <a:xfrm>
            <a:off x="381000" y="1600200"/>
            <a:ext cx="8229600" cy="4525963"/>
          </a:xfrm>
        </p:spPr>
        <p:txBody>
          <a:bodyPr>
            <a:normAutofit fontScale="92500" lnSpcReduction="20000"/>
          </a:bodyPr>
          <a:lstStyle/>
          <a:p>
            <a:r>
              <a:rPr lang="en-US" altLang="en-US" dirty="0" smtClean="0">
                <a:ea typeface="ＭＳ Ｐゴシック" pitchFamily="34" charset="-128"/>
              </a:rPr>
              <a:t>…</a:t>
            </a:r>
            <a:r>
              <a:rPr lang="en-US" altLang="en-US" sz="3500" dirty="0" smtClean="0">
                <a:ea typeface="ＭＳ Ｐゴシック" pitchFamily="34" charset="-128"/>
              </a:rPr>
              <a:t>focus </a:t>
            </a:r>
            <a:r>
              <a:rPr lang="en-US" altLang="en-US" sz="3500" dirty="0">
                <a:ea typeface="ＭＳ Ｐゴシック" pitchFamily="34" charset="-128"/>
              </a:rPr>
              <a:t>on how the </a:t>
            </a:r>
            <a:r>
              <a:rPr lang="en-US" altLang="en-US" sz="3500" dirty="0">
                <a:effectLst>
                  <a:outerShdw blurRad="38100" dist="38100" dir="2700000" algn="tl">
                    <a:srgbClr val="000000">
                      <a:alpha val="43137"/>
                    </a:srgbClr>
                  </a:outerShdw>
                </a:effectLst>
                <a:ea typeface="ＭＳ Ｐゴシック" pitchFamily="34" charset="-128"/>
              </a:rPr>
              <a:t>supervisee changes over time during the training/clinical experience</a:t>
            </a:r>
            <a:r>
              <a:rPr lang="en-US" altLang="en-US" sz="3500" dirty="0">
                <a:ea typeface="ＭＳ Ｐゴシック" pitchFamily="34" charset="-128"/>
              </a:rPr>
              <a:t>, assuming that the supervisee moves through stages that require differing levels of supervision. </a:t>
            </a:r>
            <a:endParaRPr lang="en-US" altLang="en-US" sz="3500" dirty="0" smtClean="0">
              <a:ea typeface="ＭＳ Ｐゴシック" pitchFamily="34" charset="-128"/>
            </a:endParaRPr>
          </a:p>
          <a:p>
            <a:r>
              <a:rPr lang="en-US" altLang="en-US" sz="3500" dirty="0" smtClean="0">
                <a:effectLst>
                  <a:outerShdw blurRad="38100" dist="38100" dir="2700000" algn="tl">
                    <a:srgbClr val="000000">
                      <a:alpha val="43137"/>
                    </a:srgbClr>
                  </a:outerShdw>
                </a:effectLst>
                <a:ea typeface="ＭＳ Ｐゴシック" pitchFamily="34" charset="-128"/>
              </a:rPr>
              <a:t>The </a:t>
            </a:r>
            <a:r>
              <a:rPr lang="en-US" altLang="en-US" sz="3500" dirty="0">
                <a:effectLst>
                  <a:outerShdw blurRad="38100" dist="38100" dir="2700000" algn="tl">
                    <a:srgbClr val="000000">
                      <a:alpha val="43137"/>
                    </a:srgbClr>
                  </a:outerShdw>
                </a:effectLst>
                <a:ea typeface="ＭＳ Ｐゴシック" pitchFamily="34" charset="-128"/>
              </a:rPr>
              <a:t>supervisor modifies the intensity/nature of supervision based on supervisee growth </a:t>
            </a:r>
            <a:r>
              <a:rPr lang="en-US" altLang="en-US" sz="3500" dirty="0">
                <a:ea typeface="ＭＳ Ｐゴシック" pitchFamily="34" charset="-128"/>
              </a:rPr>
              <a:t>and may take on the role of teacher, consultant, and counselor throughout the process of supervision.</a:t>
            </a:r>
            <a:endParaRPr lang="en-US" sz="3500" dirty="0"/>
          </a:p>
        </p:txBody>
      </p:sp>
    </p:spTree>
    <p:extLst>
      <p:ext uri="{BB962C8B-B14F-4D97-AF65-F5344CB8AC3E}">
        <p14:creationId xmlns:p14="http://schemas.microsoft.com/office/powerpoint/2010/main" val="1347065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9600" dirty="0" smtClean="0"/>
              <a:t>Thanks!</a:t>
            </a:r>
            <a:endParaRPr lang="en-US" sz="9600" dirty="0"/>
          </a:p>
        </p:txBody>
      </p:sp>
    </p:spTree>
    <p:extLst>
      <p:ext uri="{BB962C8B-B14F-4D97-AF65-F5344CB8AC3E}">
        <p14:creationId xmlns:p14="http://schemas.microsoft.com/office/powerpoint/2010/main" val="3887680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7997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Description </a:t>
            </a:r>
            <a:endParaRPr lang="en-US" dirty="0"/>
          </a:p>
        </p:txBody>
      </p:sp>
      <p:sp>
        <p:nvSpPr>
          <p:cNvPr id="3" name="Content Placeholder 2"/>
          <p:cNvSpPr>
            <a:spLocks noGrp="1"/>
          </p:cNvSpPr>
          <p:nvPr>
            <p:ph idx="1"/>
          </p:nvPr>
        </p:nvSpPr>
        <p:spPr/>
        <p:txBody>
          <a:bodyPr>
            <a:noAutofit/>
          </a:bodyPr>
          <a:lstStyle/>
          <a:p>
            <a:r>
              <a:rPr lang="en-US" sz="2000" dirty="0"/>
              <a:t>Have you ever thought about providing supervision to school counseling Practicum/Internship students? Do you have any concerns about the process, responsibilities, pros and cons? This session provides the outcome summary of data-driven experiences as a result of an experience called the </a:t>
            </a:r>
            <a:r>
              <a:rPr lang="en-US" sz="2000" b="1" dirty="0"/>
              <a:t>Waterloo-UNI Anchor School Counseling Initiative. </a:t>
            </a:r>
            <a:endParaRPr lang="en-US" sz="2000" b="1" dirty="0" smtClean="0"/>
          </a:p>
          <a:p>
            <a:r>
              <a:rPr lang="en-US" sz="2000" dirty="0" smtClean="0"/>
              <a:t>This </a:t>
            </a:r>
            <a:r>
              <a:rPr lang="en-US" sz="2000" dirty="0"/>
              <a:t>panel presentation will provide a list of the benefits and challenges of becoming a school counseling supervisor and the outcomes of being associated with a school counseling training program (University of Northern Iowa). </a:t>
            </a:r>
            <a:endParaRPr lang="en-US" sz="2000" dirty="0" smtClean="0"/>
          </a:p>
          <a:p>
            <a:r>
              <a:rPr lang="en-US" sz="2000" dirty="0" smtClean="0"/>
              <a:t>The </a:t>
            </a:r>
            <a:r>
              <a:rPr lang="en-US" sz="2000" dirty="0"/>
              <a:t>panelists will present outcome data as well as anecdotal experiences from the school counselors involved in the experience. Additionally, the second part of the presentation will be devoted to Q/As in order to contextualize the experience from the attendees' standpoint. A representation of school counselors from more than six participant schools and two UNI professors will be part of the panel presentation. Electronic handouts will be accessible to participants.</a:t>
            </a:r>
          </a:p>
        </p:txBody>
      </p:sp>
    </p:spTree>
    <p:extLst>
      <p:ext uri="{BB962C8B-B14F-4D97-AF65-F5344CB8AC3E}">
        <p14:creationId xmlns:p14="http://schemas.microsoft.com/office/powerpoint/2010/main" val="311196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p:txBody>
          <a:bodyPr/>
          <a:lstStyle/>
          <a:p>
            <a:r>
              <a:rPr lang="en-US" b="1" dirty="0" smtClean="0"/>
              <a:t>Clinical Supervision </a:t>
            </a:r>
            <a:r>
              <a:rPr lang="en-US" dirty="0" smtClean="0"/>
              <a:t>is mandatory for ALL counselors-in-training.</a:t>
            </a:r>
          </a:p>
          <a:p>
            <a:r>
              <a:rPr lang="en-US" b="1" dirty="0" smtClean="0"/>
              <a:t>Practicum</a:t>
            </a:r>
            <a:r>
              <a:rPr lang="en-US" dirty="0" smtClean="0"/>
              <a:t>-100 hour total (60 non-direct and  40 direct contact hours).</a:t>
            </a:r>
          </a:p>
          <a:p>
            <a:r>
              <a:rPr lang="en-US" dirty="0" smtClean="0"/>
              <a:t>Council of Accredited Counseling and Related Educational Programs </a:t>
            </a:r>
            <a:r>
              <a:rPr lang="en-US" b="1" dirty="0" smtClean="0"/>
              <a:t>(CACREP) </a:t>
            </a:r>
            <a:r>
              <a:rPr lang="en-US" dirty="0" smtClean="0"/>
              <a:t>–Standards and Expectations.</a:t>
            </a:r>
          </a:p>
        </p:txBody>
      </p:sp>
    </p:spTree>
    <p:extLst>
      <p:ext uri="{BB962C8B-B14F-4D97-AF65-F5344CB8AC3E}">
        <p14:creationId xmlns:p14="http://schemas.microsoft.com/office/powerpoint/2010/main" val="1256155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Principles</a:t>
            </a:r>
            <a:endParaRPr lang="en-US" dirty="0"/>
          </a:p>
        </p:txBody>
      </p:sp>
      <p:sp>
        <p:nvSpPr>
          <p:cNvPr id="3" name="Content Placeholder 2"/>
          <p:cNvSpPr>
            <a:spLocks noGrp="1"/>
          </p:cNvSpPr>
          <p:nvPr>
            <p:ph idx="1"/>
          </p:nvPr>
        </p:nvSpPr>
        <p:spPr/>
        <p:txBody>
          <a:bodyPr/>
          <a:lstStyle/>
          <a:p>
            <a:r>
              <a:rPr lang="en-US" b="1" dirty="0" smtClean="0"/>
              <a:t>Iowa Department of Education Report</a:t>
            </a:r>
          </a:p>
          <a:p>
            <a:pPr lvl="1"/>
            <a:r>
              <a:rPr lang="en-US" dirty="0" smtClean="0"/>
              <a:t>The need to expose students to highly diverse student populations</a:t>
            </a:r>
          </a:p>
          <a:p>
            <a:pPr lvl="2"/>
            <a:r>
              <a:rPr lang="en-US" dirty="0" smtClean="0"/>
              <a:t>Language</a:t>
            </a:r>
          </a:p>
          <a:p>
            <a:pPr lvl="2"/>
            <a:r>
              <a:rPr lang="en-US" dirty="0" smtClean="0"/>
              <a:t>National origin</a:t>
            </a:r>
          </a:p>
          <a:p>
            <a:pPr lvl="2"/>
            <a:r>
              <a:rPr lang="en-US" dirty="0" smtClean="0"/>
              <a:t>Ethnicity/Race</a:t>
            </a:r>
          </a:p>
          <a:p>
            <a:pPr lvl="2"/>
            <a:r>
              <a:rPr lang="en-US" dirty="0" smtClean="0"/>
              <a:t>SES</a:t>
            </a:r>
          </a:p>
          <a:p>
            <a:pPr lvl="2"/>
            <a:r>
              <a:rPr lang="en-US" dirty="0" smtClean="0"/>
              <a:t>Religion</a:t>
            </a:r>
          </a:p>
          <a:p>
            <a:pPr lvl="2"/>
            <a:endParaRPr lang="en-US" dirty="0" smtClean="0"/>
          </a:p>
          <a:p>
            <a:endParaRPr lang="en-US" dirty="0"/>
          </a:p>
        </p:txBody>
      </p:sp>
    </p:spTree>
    <p:extLst>
      <p:ext uri="{BB962C8B-B14F-4D97-AF65-F5344CB8AC3E}">
        <p14:creationId xmlns:p14="http://schemas.microsoft.com/office/powerpoint/2010/main" val="3377654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Initiative</a:t>
            </a:r>
            <a:endParaRPr lang="en-US" dirty="0"/>
          </a:p>
        </p:txBody>
      </p:sp>
      <p:sp>
        <p:nvSpPr>
          <p:cNvPr id="3" name="Content Placeholder 2"/>
          <p:cNvSpPr>
            <a:spLocks noGrp="1"/>
          </p:cNvSpPr>
          <p:nvPr>
            <p:ph idx="1"/>
          </p:nvPr>
        </p:nvSpPr>
        <p:spPr/>
        <p:txBody>
          <a:bodyPr>
            <a:normAutofit lnSpcReduction="10000"/>
          </a:bodyPr>
          <a:lstStyle/>
          <a:p>
            <a:r>
              <a:rPr lang="en-US" dirty="0" smtClean="0"/>
              <a:t>If students are </a:t>
            </a:r>
            <a:r>
              <a:rPr lang="en-US" dirty="0" smtClean="0">
                <a:effectLst>
                  <a:outerShdw blurRad="38100" dist="38100" dir="2700000" algn="tl">
                    <a:srgbClr val="000000">
                      <a:alpha val="43137"/>
                    </a:srgbClr>
                  </a:outerShdw>
                </a:effectLst>
              </a:rPr>
              <a:t>not directed and mandated </a:t>
            </a:r>
            <a:r>
              <a:rPr lang="en-US" dirty="0" smtClean="0"/>
              <a:t>to be exposed to the aforementioned populations, the </a:t>
            </a:r>
            <a:r>
              <a:rPr lang="en-US" dirty="0" smtClean="0">
                <a:effectLst>
                  <a:outerShdw blurRad="38100" dist="38100" dir="2700000" algn="tl">
                    <a:srgbClr val="000000">
                      <a:alpha val="43137"/>
                    </a:srgbClr>
                  </a:outerShdw>
                </a:effectLst>
              </a:rPr>
              <a:t>vast majority prefer </a:t>
            </a:r>
            <a:r>
              <a:rPr lang="en-US" dirty="0" smtClean="0"/>
              <a:t>to follow the </a:t>
            </a:r>
            <a:r>
              <a:rPr lang="en-US" dirty="0" smtClean="0">
                <a:effectLst>
                  <a:outerShdw blurRad="38100" dist="38100" dir="2700000" algn="tl">
                    <a:srgbClr val="000000">
                      <a:alpha val="43137"/>
                    </a:srgbClr>
                  </a:outerShdw>
                </a:effectLst>
              </a:rPr>
              <a:t>path of less resistance </a:t>
            </a:r>
            <a:r>
              <a:rPr lang="en-US" dirty="0" smtClean="0"/>
              <a:t>and work with </a:t>
            </a:r>
            <a:r>
              <a:rPr lang="en-US" dirty="0" smtClean="0">
                <a:effectLst>
                  <a:outerShdw blurRad="38100" dist="38100" dir="2700000" algn="tl">
                    <a:srgbClr val="000000">
                      <a:alpha val="43137"/>
                    </a:srgbClr>
                  </a:outerShdw>
                </a:effectLst>
              </a:rPr>
              <a:t>populations that are familiar to them</a:t>
            </a:r>
            <a:r>
              <a:rPr lang="en-US" dirty="0" smtClean="0"/>
              <a:t>.</a:t>
            </a:r>
          </a:p>
          <a:p>
            <a:r>
              <a:rPr lang="en-US" dirty="0" smtClean="0"/>
              <a:t>After multiple meetings with school counselors, superintendent, and Waterloo School Board, the </a:t>
            </a:r>
            <a:r>
              <a:rPr lang="en-US" b="1" dirty="0" smtClean="0"/>
              <a:t>Waterloo-UNI Anchor School Counseling Initiative </a:t>
            </a:r>
            <a:r>
              <a:rPr lang="en-US" dirty="0" smtClean="0"/>
              <a:t>emerged.</a:t>
            </a:r>
            <a:endParaRPr lang="en-US" b="1" dirty="0" smtClean="0"/>
          </a:p>
          <a:p>
            <a:endParaRPr lang="en-US" dirty="0"/>
          </a:p>
        </p:txBody>
      </p:sp>
    </p:spTree>
    <p:extLst>
      <p:ext uri="{BB962C8B-B14F-4D97-AF65-F5344CB8AC3E}">
        <p14:creationId xmlns:p14="http://schemas.microsoft.com/office/powerpoint/2010/main" val="1366607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Mechanics of the Initiative</a:t>
            </a:r>
            <a:endParaRPr lang="en-US" dirty="0"/>
          </a:p>
        </p:txBody>
      </p:sp>
      <p:sp>
        <p:nvSpPr>
          <p:cNvPr id="3" name="Content Placeholder 2"/>
          <p:cNvSpPr>
            <a:spLocks noGrp="1"/>
          </p:cNvSpPr>
          <p:nvPr>
            <p:ph idx="1"/>
          </p:nvPr>
        </p:nvSpPr>
        <p:spPr/>
        <p:txBody>
          <a:bodyPr>
            <a:normAutofit/>
          </a:bodyPr>
          <a:lstStyle/>
          <a:p>
            <a:r>
              <a:rPr lang="en-US" sz="5400" dirty="0" smtClean="0"/>
              <a:t>School Rotations</a:t>
            </a:r>
          </a:p>
          <a:p>
            <a:r>
              <a:rPr lang="en-US" sz="5400" dirty="0" smtClean="0"/>
              <a:t>5 Weeks per level (3 times)</a:t>
            </a:r>
          </a:p>
          <a:p>
            <a:r>
              <a:rPr lang="en-US" sz="5400" dirty="0" smtClean="0"/>
              <a:t>Elementary, Middle School, High School levels</a:t>
            </a:r>
          </a:p>
        </p:txBody>
      </p:sp>
    </p:spTree>
    <p:extLst>
      <p:ext uri="{BB962C8B-B14F-4D97-AF65-F5344CB8AC3E}">
        <p14:creationId xmlns:p14="http://schemas.microsoft.com/office/powerpoint/2010/main" val="110112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Initiative</a:t>
            </a:r>
            <a:endParaRPr lang="en-US" dirty="0"/>
          </a:p>
        </p:txBody>
      </p:sp>
      <p:sp>
        <p:nvSpPr>
          <p:cNvPr id="3" name="Content Placeholder 2"/>
          <p:cNvSpPr>
            <a:spLocks noGrp="1"/>
          </p:cNvSpPr>
          <p:nvPr>
            <p:ph idx="1"/>
          </p:nvPr>
        </p:nvSpPr>
        <p:spPr/>
        <p:txBody>
          <a:bodyPr>
            <a:normAutofit lnSpcReduction="10000"/>
          </a:bodyPr>
          <a:lstStyle/>
          <a:p>
            <a:r>
              <a:rPr lang="en-US" dirty="0" smtClean="0"/>
              <a:t>School Practicum Students received feedback from 3-5 different school counselors in one semester of 16 weeks.</a:t>
            </a:r>
          </a:p>
          <a:p>
            <a:r>
              <a:rPr lang="en-US" dirty="0" smtClean="0"/>
              <a:t>Learned from the leadership and style from school counselors at different stages of their careers. </a:t>
            </a:r>
          </a:p>
          <a:p>
            <a:r>
              <a:rPr lang="en-US" dirty="0" smtClean="0"/>
              <a:t>S.C.P.S. were exposed to diverse populations that are difficult to find in one conglomerate of schools at close proximity. </a:t>
            </a:r>
            <a:endParaRPr lang="en-US" dirty="0"/>
          </a:p>
        </p:txBody>
      </p:sp>
    </p:spTree>
    <p:extLst>
      <p:ext uri="{BB962C8B-B14F-4D97-AF65-F5344CB8AC3E}">
        <p14:creationId xmlns:p14="http://schemas.microsoft.com/office/powerpoint/2010/main" val="3425640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Benefits of Initiative</a:t>
            </a:r>
            <a:endParaRPr lang="en-US" dirty="0"/>
          </a:p>
        </p:txBody>
      </p:sp>
      <p:sp>
        <p:nvSpPr>
          <p:cNvPr id="3" name="Content Placeholder 2"/>
          <p:cNvSpPr>
            <a:spLocks noGrp="1"/>
          </p:cNvSpPr>
          <p:nvPr>
            <p:ph idx="1"/>
          </p:nvPr>
        </p:nvSpPr>
        <p:spPr/>
        <p:txBody>
          <a:bodyPr/>
          <a:lstStyle/>
          <a:p>
            <a:r>
              <a:rPr lang="en-US" dirty="0" smtClean="0"/>
              <a:t>School counselors received assistance to implement certain activities and concentrate in others that demanded their attention.</a:t>
            </a:r>
          </a:p>
          <a:p>
            <a:r>
              <a:rPr lang="en-US" dirty="0" smtClean="0"/>
              <a:t>School counselors refined their supervision styles.</a:t>
            </a:r>
            <a:endParaRPr lang="en-US" dirty="0"/>
          </a:p>
        </p:txBody>
      </p:sp>
    </p:spTree>
    <p:extLst>
      <p:ext uri="{BB962C8B-B14F-4D97-AF65-F5344CB8AC3E}">
        <p14:creationId xmlns:p14="http://schemas.microsoft.com/office/powerpoint/2010/main" val="788621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TotalTime>
  <Words>1046</Words>
  <Application>Microsoft Office PowerPoint</Application>
  <PresentationFormat>On-screen Show (4:3)</PresentationFormat>
  <Paragraphs>79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Becoming a School Counseling Supervisor: What do I need to Know? </vt:lpstr>
      <vt:lpstr>Co-Panelists</vt:lpstr>
      <vt:lpstr>Session Description </vt:lpstr>
      <vt:lpstr>Principles</vt:lpstr>
      <vt:lpstr>Cont. Principles</vt:lpstr>
      <vt:lpstr>Initiative</vt:lpstr>
      <vt:lpstr>Mechanics of the Initiative</vt:lpstr>
      <vt:lpstr>Benefits of Initiative</vt:lpstr>
      <vt:lpstr>Cont. Benefits of Initiative</vt:lpstr>
      <vt:lpstr>Voices from Panelists</vt:lpstr>
      <vt:lpstr>Questions and Answers</vt:lpstr>
      <vt:lpstr>PowerPoint Presentation</vt:lpstr>
      <vt:lpstr>Culturally Competent Counselor Supervisors </vt:lpstr>
      <vt:lpstr>Culturally Competent Counselor Supervisors </vt:lpstr>
      <vt:lpstr>Culturally Competent Counselor Supervisors </vt:lpstr>
      <vt:lpstr>Effective supervisor-supervisee relationships </vt:lpstr>
      <vt:lpstr> Models of Supervision</vt:lpstr>
      <vt:lpstr>The Client-centered model of supervision </vt:lpstr>
      <vt:lpstr>Solution-focused (SF) supervision</vt:lpstr>
      <vt:lpstr>The Behavioral model of supervision </vt:lpstr>
      <vt:lpstr>Developmental models of supervision </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Roberto</dc:creator>
  <cp:lastModifiedBy>Roberto</cp:lastModifiedBy>
  <cp:revision>16</cp:revision>
  <dcterms:created xsi:type="dcterms:W3CDTF">2019-10-25T18:05:50Z</dcterms:created>
  <dcterms:modified xsi:type="dcterms:W3CDTF">2019-10-26T23:19:35Z</dcterms:modified>
</cp:coreProperties>
</file>