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57" r:id="rId3"/>
    <p:sldId id="260" r:id="rId4"/>
    <p:sldId id="259" r:id="rId5"/>
    <p:sldId id="258" r:id="rId6"/>
    <p:sldId id="265" r:id="rId7"/>
    <p:sldId id="264" r:id="rId8"/>
    <p:sldId id="263" r:id="rId9"/>
    <p:sldId id="262" r:id="rId10"/>
    <p:sldId id="274" r:id="rId11"/>
    <p:sldId id="273" r:id="rId12"/>
    <p:sldId id="272" r:id="rId13"/>
    <p:sldId id="271" r:id="rId14"/>
    <p:sldId id="270" r:id="rId15"/>
    <p:sldId id="269" r:id="rId16"/>
    <p:sldId id="268" r:id="rId17"/>
    <p:sldId id="267" r:id="rId18"/>
    <p:sldId id="266" r:id="rId19"/>
    <p:sldId id="280" r:id="rId20"/>
    <p:sldId id="279" r:id="rId21"/>
    <p:sldId id="278" r:id="rId22"/>
    <p:sldId id="277" r:id="rId23"/>
    <p:sldId id="276" r:id="rId24"/>
    <p:sldId id="275" r:id="rId25"/>
    <p:sldId id="282" r:id="rId26"/>
    <p:sldId id="281" r:id="rId27"/>
    <p:sldId id="28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8CBE0B-B8D8-4E2A-BEED-7DFE6B3923DB}" v="410" dt="2022-11-07T04:29:26.5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128" d="100"/>
          <a:sy n="128" d="100"/>
        </p:scale>
        <p:origin x="20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C152BD-E029-46B1-8B68-A56064CA9BCC}"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B3876D91-235B-4131-8CD3-0ABB4C65241C}">
      <dgm:prSet/>
      <dgm:spPr/>
      <dgm:t>
        <a:bodyPr/>
        <a:lstStyle/>
        <a:p>
          <a:r>
            <a:rPr lang="en-US"/>
            <a:t>B.1. Responsibilities to Parents/Guardians</a:t>
          </a:r>
        </a:p>
      </dgm:t>
    </dgm:pt>
    <dgm:pt modelId="{3F8BF765-9BBF-4853-873D-10818A358B08}" type="parTrans" cxnId="{CE63D374-82C4-45E2-8A69-037D814235FA}">
      <dgm:prSet/>
      <dgm:spPr/>
      <dgm:t>
        <a:bodyPr/>
        <a:lstStyle/>
        <a:p>
          <a:endParaRPr lang="en-US"/>
        </a:p>
      </dgm:t>
    </dgm:pt>
    <dgm:pt modelId="{02AAD88D-6BEF-477E-BA41-D542F4135A1D}" type="sibTrans" cxnId="{CE63D374-82C4-45E2-8A69-037D814235FA}">
      <dgm:prSet/>
      <dgm:spPr/>
      <dgm:t>
        <a:bodyPr/>
        <a:lstStyle/>
        <a:p>
          <a:endParaRPr lang="en-US"/>
        </a:p>
      </dgm:t>
    </dgm:pt>
    <dgm:pt modelId="{45DD3CD4-5FB9-407C-B6DB-4837324021BE}">
      <dgm:prSet/>
      <dgm:spPr/>
      <dgm:t>
        <a:bodyPr/>
        <a:lstStyle/>
        <a:p>
          <a:r>
            <a:rPr lang="en-US"/>
            <a:t>Language updated - inclusive and culturally responsive</a:t>
          </a:r>
        </a:p>
      </dgm:t>
    </dgm:pt>
    <dgm:pt modelId="{3218BFD1-8B90-4105-A22C-2B5C436ADE14}" type="parTrans" cxnId="{2D4C2CB2-2B9D-4194-8559-47DCB220BD44}">
      <dgm:prSet/>
      <dgm:spPr/>
      <dgm:t>
        <a:bodyPr/>
        <a:lstStyle/>
        <a:p>
          <a:endParaRPr lang="en-US"/>
        </a:p>
      </dgm:t>
    </dgm:pt>
    <dgm:pt modelId="{AED4E552-AD66-4704-91E6-A3FFF669930E}" type="sibTrans" cxnId="{2D4C2CB2-2B9D-4194-8559-47DCB220BD44}">
      <dgm:prSet/>
      <dgm:spPr/>
      <dgm:t>
        <a:bodyPr/>
        <a:lstStyle/>
        <a:p>
          <a:endParaRPr lang="en-US"/>
        </a:p>
      </dgm:t>
    </dgm:pt>
    <dgm:pt modelId="{CBCE367C-9216-4B94-84DF-9FBDD2BF0D3D}">
      <dgm:prSet/>
      <dgm:spPr/>
      <dgm:t>
        <a:bodyPr/>
        <a:lstStyle/>
        <a:p>
          <a:r>
            <a:rPr lang="en-US"/>
            <a:t>two new standards added (e, f): PPRA and parent contributions</a:t>
          </a:r>
        </a:p>
      </dgm:t>
    </dgm:pt>
    <dgm:pt modelId="{5E77C69F-3453-4A40-9689-7507A6BBD488}" type="parTrans" cxnId="{0F0767DA-3994-46B4-BAD9-986B9FF9044C}">
      <dgm:prSet/>
      <dgm:spPr/>
      <dgm:t>
        <a:bodyPr/>
        <a:lstStyle/>
        <a:p>
          <a:endParaRPr lang="en-US"/>
        </a:p>
      </dgm:t>
    </dgm:pt>
    <dgm:pt modelId="{39330784-D196-4A3A-B069-F3B010072369}" type="sibTrans" cxnId="{0F0767DA-3994-46B4-BAD9-986B9FF9044C}">
      <dgm:prSet/>
      <dgm:spPr/>
      <dgm:t>
        <a:bodyPr/>
        <a:lstStyle/>
        <a:p>
          <a:endParaRPr lang="en-US"/>
        </a:p>
      </dgm:t>
    </dgm:pt>
    <dgm:pt modelId="{F4B4D7ED-B836-44D4-B31C-E1BE0B4045C1}">
      <dgm:prSet/>
      <dgm:spPr/>
      <dgm:t>
        <a:bodyPr/>
        <a:lstStyle/>
        <a:p>
          <a:r>
            <a:rPr lang="en-US"/>
            <a:t>B.2. Responsibilities to the School and B.3 Responsibilities to Self</a:t>
          </a:r>
        </a:p>
      </dgm:t>
    </dgm:pt>
    <dgm:pt modelId="{294EEDB9-DAE4-4746-B5A7-CE73BE0BB3F4}" type="parTrans" cxnId="{83283619-5E5A-446B-9ABA-AA3D7CC6946D}">
      <dgm:prSet/>
      <dgm:spPr/>
      <dgm:t>
        <a:bodyPr/>
        <a:lstStyle/>
        <a:p>
          <a:endParaRPr lang="en-US"/>
        </a:p>
      </dgm:t>
    </dgm:pt>
    <dgm:pt modelId="{81F27ED9-F7DB-4C9D-A753-26CB97F93557}" type="sibTrans" cxnId="{83283619-5E5A-446B-9ABA-AA3D7CC6946D}">
      <dgm:prSet/>
      <dgm:spPr/>
      <dgm:t>
        <a:bodyPr/>
        <a:lstStyle/>
        <a:p>
          <a:endParaRPr lang="en-US"/>
        </a:p>
      </dgm:t>
    </dgm:pt>
    <dgm:pt modelId="{2B3D3023-CF6A-4890-933B-43206A58195C}">
      <dgm:prSet/>
      <dgm:spPr/>
      <dgm:t>
        <a:bodyPr/>
        <a:lstStyle/>
        <a:p>
          <a:r>
            <a:rPr lang="en-US"/>
            <a:t>Language updated </a:t>
          </a:r>
        </a:p>
      </dgm:t>
    </dgm:pt>
    <dgm:pt modelId="{7B35E38F-94C0-4A54-94A0-C3AC8E8AA035}" type="parTrans" cxnId="{0EB739C5-AFC2-405A-99FC-E42B671498FA}">
      <dgm:prSet/>
      <dgm:spPr/>
      <dgm:t>
        <a:bodyPr/>
        <a:lstStyle/>
        <a:p>
          <a:endParaRPr lang="en-US"/>
        </a:p>
      </dgm:t>
    </dgm:pt>
    <dgm:pt modelId="{5640B7BE-4726-47E4-9C04-993CE5544867}" type="sibTrans" cxnId="{0EB739C5-AFC2-405A-99FC-E42B671498FA}">
      <dgm:prSet/>
      <dgm:spPr/>
      <dgm:t>
        <a:bodyPr/>
        <a:lstStyle/>
        <a:p>
          <a:endParaRPr lang="en-US"/>
        </a:p>
      </dgm:t>
    </dgm:pt>
    <dgm:pt modelId="{A823274F-20FB-4806-B72C-752BD7E0DA3E}" type="pres">
      <dgm:prSet presAssocID="{8CC152BD-E029-46B1-8B68-A56064CA9BCC}" presName="hierChild1" presStyleCnt="0">
        <dgm:presLayoutVars>
          <dgm:chPref val="1"/>
          <dgm:dir/>
          <dgm:animOne val="branch"/>
          <dgm:animLvl val="lvl"/>
          <dgm:resizeHandles/>
        </dgm:presLayoutVars>
      </dgm:prSet>
      <dgm:spPr/>
    </dgm:pt>
    <dgm:pt modelId="{2F1DA7A2-3FD2-415C-B9B0-563FEA866EFE}" type="pres">
      <dgm:prSet presAssocID="{B3876D91-235B-4131-8CD3-0ABB4C65241C}" presName="hierRoot1" presStyleCnt="0"/>
      <dgm:spPr/>
    </dgm:pt>
    <dgm:pt modelId="{24BA7ECE-D302-4BA8-A2A8-1D92B8DEB0E4}" type="pres">
      <dgm:prSet presAssocID="{B3876D91-235B-4131-8CD3-0ABB4C65241C}" presName="composite" presStyleCnt="0"/>
      <dgm:spPr/>
    </dgm:pt>
    <dgm:pt modelId="{3707FBB7-F157-4531-ABBE-BA7986EB907B}" type="pres">
      <dgm:prSet presAssocID="{B3876D91-235B-4131-8CD3-0ABB4C65241C}" presName="background" presStyleLbl="node0" presStyleIdx="0" presStyleCnt="2"/>
      <dgm:spPr/>
    </dgm:pt>
    <dgm:pt modelId="{60E89A10-ACEC-4059-B18B-550BA8B20D39}" type="pres">
      <dgm:prSet presAssocID="{B3876D91-235B-4131-8CD3-0ABB4C65241C}" presName="text" presStyleLbl="fgAcc0" presStyleIdx="0" presStyleCnt="2">
        <dgm:presLayoutVars>
          <dgm:chPref val="3"/>
        </dgm:presLayoutVars>
      </dgm:prSet>
      <dgm:spPr/>
    </dgm:pt>
    <dgm:pt modelId="{AF4A887E-0081-4382-ABB8-1445F0FE557D}" type="pres">
      <dgm:prSet presAssocID="{B3876D91-235B-4131-8CD3-0ABB4C65241C}" presName="hierChild2" presStyleCnt="0"/>
      <dgm:spPr/>
    </dgm:pt>
    <dgm:pt modelId="{FB4E898F-BC1A-4D04-B2EC-1895953955AE}" type="pres">
      <dgm:prSet presAssocID="{3218BFD1-8B90-4105-A22C-2B5C436ADE14}" presName="Name10" presStyleLbl="parChTrans1D2" presStyleIdx="0" presStyleCnt="3"/>
      <dgm:spPr/>
    </dgm:pt>
    <dgm:pt modelId="{0BF546A0-EFE9-4B23-A6D2-17E97C395AF3}" type="pres">
      <dgm:prSet presAssocID="{45DD3CD4-5FB9-407C-B6DB-4837324021BE}" presName="hierRoot2" presStyleCnt="0"/>
      <dgm:spPr/>
    </dgm:pt>
    <dgm:pt modelId="{06A8D0D1-692F-4CE7-9BA0-EA348321A4CC}" type="pres">
      <dgm:prSet presAssocID="{45DD3CD4-5FB9-407C-B6DB-4837324021BE}" presName="composite2" presStyleCnt="0"/>
      <dgm:spPr/>
    </dgm:pt>
    <dgm:pt modelId="{5C2E6F14-A9BE-479F-B788-80BEECFD0F03}" type="pres">
      <dgm:prSet presAssocID="{45DD3CD4-5FB9-407C-B6DB-4837324021BE}" presName="background2" presStyleLbl="node2" presStyleIdx="0" presStyleCnt="3"/>
      <dgm:spPr/>
    </dgm:pt>
    <dgm:pt modelId="{75E7D3F3-37FF-4ACB-884C-EA11A3705AD0}" type="pres">
      <dgm:prSet presAssocID="{45DD3CD4-5FB9-407C-B6DB-4837324021BE}" presName="text2" presStyleLbl="fgAcc2" presStyleIdx="0" presStyleCnt="3">
        <dgm:presLayoutVars>
          <dgm:chPref val="3"/>
        </dgm:presLayoutVars>
      </dgm:prSet>
      <dgm:spPr/>
    </dgm:pt>
    <dgm:pt modelId="{836E2249-C19A-4B89-B231-8A872FE560D1}" type="pres">
      <dgm:prSet presAssocID="{45DD3CD4-5FB9-407C-B6DB-4837324021BE}" presName="hierChild3" presStyleCnt="0"/>
      <dgm:spPr/>
    </dgm:pt>
    <dgm:pt modelId="{DA3F87CF-1F9A-41B7-87EB-5ED20515D02C}" type="pres">
      <dgm:prSet presAssocID="{5E77C69F-3453-4A40-9689-7507A6BBD488}" presName="Name10" presStyleLbl="parChTrans1D2" presStyleIdx="1" presStyleCnt="3"/>
      <dgm:spPr/>
    </dgm:pt>
    <dgm:pt modelId="{A9634F72-561B-4344-8990-C9E2AB73AF50}" type="pres">
      <dgm:prSet presAssocID="{CBCE367C-9216-4B94-84DF-9FBDD2BF0D3D}" presName="hierRoot2" presStyleCnt="0"/>
      <dgm:spPr/>
    </dgm:pt>
    <dgm:pt modelId="{03B99B9A-1E4E-4A06-9A4D-61DD236FFEE3}" type="pres">
      <dgm:prSet presAssocID="{CBCE367C-9216-4B94-84DF-9FBDD2BF0D3D}" presName="composite2" presStyleCnt="0"/>
      <dgm:spPr/>
    </dgm:pt>
    <dgm:pt modelId="{19C7848E-87FD-4AB5-BCD3-A9D33D5B182C}" type="pres">
      <dgm:prSet presAssocID="{CBCE367C-9216-4B94-84DF-9FBDD2BF0D3D}" presName="background2" presStyleLbl="node2" presStyleIdx="1" presStyleCnt="3"/>
      <dgm:spPr/>
    </dgm:pt>
    <dgm:pt modelId="{92A3FB5A-983C-4E8B-86A3-4FCCE18EC4A0}" type="pres">
      <dgm:prSet presAssocID="{CBCE367C-9216-4B94-84DF-9FBDD2BF0D3D}" presName="text2" presStyleLbl="fgAcc2" presStyleIdx="1" presStyleCnt="3">
        <dgm:presLayoutVars>
          <dgm:chPref val="3"/>
        </dgm:presLayoutVars>
      </dgm:prSet>
      <dgm:spPr/>
    </dgm:pt>
    <dgm:pt modelId="{F2C42328-CF88-4B67-80CB-874E00A042E5}" type="pres">
      <dgm:prSet presAssocID="{CBCE367C-9216-4B94-84DF-9FBDD2BF0D3D}" presName="hierChild3" presStyleCnt="0"/>
      <dgm:spPr/>
    </dgm:pt>
    <dgm:pt modelId="{C935C385-CE66-458E-81F1-DD6020186E64}" type="pres">
      <dgm:prSet presAssocID="{F4B4D7ED-B836-44D4-B31C-E1BE0B4045C1}" presName="hierRoot1" presStyleCnt="0"/>
      <dgm:spPr/>
    </dgm:pt>
    <dgm:pt modelId="{007AFC26-A81E-4CE4-B5A5-7233668C6C8A}" type="pres">
      <dgm:prSet presAssocID="{F4B4D7ED-B836-44D4-B31C-E1BE0B4045C1}" presName="composite" presStyleCnt="0"/>
      <dgm:spPr/>
    </dgm:pt>
    <dgm:pt modelId="{4D6C1831-0B64-4E86-AF52-3BA2F9EDEC9F}" type="pres">
      <dgm:prSet presAssocID="{F4B4D7ED-B836-44D4-B31C-E1BE0B4045C1}" presName="background" presStyleLbl="node0" presStyleIdx="1" presStyleCnt="2"/>
      <dgm:spPr/>
    </dgm:pt>
    <dgm:pt modelId="{01201DAD-740C-40F2-9FEA-0AC266C70B43}" type="pres">
      <dgm:prSet presAssocID="{F4B4D7ED-B836-44D4-B31C-E1BE0B4045C1}" presName="text" presStyleLbl="fgAcc0" presStyleIdx="1" presStyleCnt="2">
        <dgm:presLayoutVars>
          <dgm:chPref val="3"/>
        </dgm:presLayoutVars>
      </dgm:prSet>
      <dgm:spPr/>
    </dgm:pt>
    <dgm:pt modelId="{C8A4DABB-C755-4A93-84BA-C845E94FC584}" type="pres">
      <dgm:prSet presAssocID="{F4B4D7ED-B836-44D4-B31C-E1BE0B4045C1}" presName="hierChild2" presStyleCnt="0"/>
      <dgm:spPr/>
    </dgm:pt>
    <dgm:pt modelId="{A00DC666-A8CF-4E54-84FF-B45E57125556}" type="pres">
      <dgm:prSet presAssocID="{7B35E38F-94C0-4A54-94A0-C3AC8E8AA035}" presName="Name10" presStyleLbl="parChTrans1D2" presStyleIdx="2" presStyleCnt="3"/>
      <dgm:spPr/>
    </dgm:pt>
    <dgm:pt modelId="{456E8BC7-0214-43F5-82E5-12E652F05697}" type="pres">
      <dgm:prSet presAssocID="{2B3D3023-CF6A-4890-933B-43206A58195C}" presName="hierRoot2" presStyleCnt="0"/>
      <dgm:spPr/>
    </dgm:pt>
    <dgm:pt modelId="{91B8A896-C932-4F59-8E3B-935BCC4DE247}" type="pres">
      <dgm:prSet presAssocID="{2B3D3023-CF6A-4890-933B-43206A58195C}" presName="composite2" presStyleCnt="0"/>
      <dgm:spPr/>
    </dgm:pt>
    <dgm:pt modelId="{D4E93575-325B-4564-B369-85DDC1EC8004}" type="pres">
      <dgm:prSet presAssocID="{2B3D3023-CF6A-4890-933B-43206A58195C}" presName="background2" presStyleLbl="node2" presStyleIdx="2" presStyleCnt="3"/>
      <dgm:spPr/>
    </dgm:pt>
    <dgm:pt modelId="{8F9A4742-C301-4263-BBAA-5B7DEA150819}" type="pres">
      <dgm:prSet presAssocID="{2B3D3023-CF6A-4890-933B-43206A58195C}" presName="text2" presStyleLbl="fgAcc2" presStyleIdx="2" presStyleCnt="3">
        <dgm:presLayoutVars>
          <dgm:chPref val="3"/>
        </dgm:presLayoutVars>
      </dgm:prSet>
      <dgm:spPr/>
    </dgm:pt>
    <dgm:pt modelId="{0D29AC25-8960-4747-AE1E-A1BB01C2AA99}" type="pres">
      <dgm:prSet presAssocID="{2B3D3023-CF6A-4890-933B-43206A58195C}" presName="hierChild3" presStyleCnt="0"/>
      <dgm:spPr/>
    </dgm:pt>
  </dgm:ptLst>
  <dgm:cxnLst>
    <dgm:cxn modelId="{83283619-5E5A-446B-9ABA-AA3D7CC6946D}" srcId="{8CC152BD-E029-46B1-8B68-A56064CA9BCC}" destId="{F4B4D7ED-B836-44D4-B31C-E1BE0B4045C1}" srcOrd="1" destOrd="0" parTransId="{294EEDB9-DAE4-4746-B5A7-CE73BE0BB3F4}" sibTransId="{81F27ED9-F7DB-4C9D-A753-26CB97F93557}"/>
    <dgm:cxn modelId="{6DB2CB2F-637F-43F6-B933-92B44BFA740C}" type="presOf" srcId="{2B3D3023-CF6A-4890-933B-43206A58195C}" destId="{8F9A4742-C301-4263-BBAA-5B7DEA150819}" srcOrd="0" destOrd="0" presId="urn:microsoft.com/office/officeart/2005/8/layout/hierarchy1"/>
    <dgm:cxn modelId="{AD43B53A-03D6-43CD-B1C2-8DAD037E9E47}" type="presOf" srcId="{8CC152BD-E029-46B1-8B68-A56064CA9BCC}" destId="{A823274F-20FB-4806-B72C-752BD7E0DA3E}" srcOrd="0" destOrd="0" presId="urn:microsoft.com/office/officeart/2005/8/layout/hierarchy1"/>
    <dgm:cxn modelId="{7BE4294F-4C4A-4AA8-AC33-8261696FAC18}" type="presOf" srcId="{5E77C69F-3453-4A40-9689-7507A6BBD488}" destId="{DA3F87CF-1F9A-41B7-87EB-5ED20515D02C}" srcOrd="0" destOrd="0" presId="urn:microsoft.com/office/officeart/2005/8/layout/hierarchy1"/>
    <dgm:cxn modelId="{D78D8857-A7C2-43FF-A23D-B9985FCDDAEF}" type="presOf" srcId="{F4B4D7ED-B836-44D4-B31C-E1BE0B4045C1}" destId="{01201DAD-740C-40F2-9FEA-0AC266C70B43}" srcOrd="0" destOrd="0" presId="urn:microsoft.com/office/officeart/2005/8/layout/hierarchy1"/>
    <dgm:cxn modelId="{CE63D374-82C4-45E2-8A69-037D814235FA}" srcId="{8CC152BD-E029-46B1-8B68-A56064CA9BCC}" destId="{B3876D91-235B-4131-8CD3-0ABB4C65241C}" srcOrd="0" destOrd="0" parTransId="{3F8BF765-9BBF-4853-873D-10818A358B08}" sibTransId="{02AAD88D-6BEF-477E-BA41-D542F4135A1D}"/>
    <dgm:cxn modelId="{DE0C6177-4C71-4A06-836B-582B41D15A5B}" type="presOf" srcId="{CBCE367C-9216-4B94-84DF-9FBDD2BF0D3D}" destId="{92A3FB5A-983C-4E8B-86A3-4FCCE18EC4A0}" srcOrd="0" destOrd="0" presId="urn:microsoft.com/office/officeart/2005/8/layout/hierarchy1"/>
    <dgm:cxn modelId="{7904D684-C827-4770-8EDC-E51172713F33}" type="presOf" srcId="{45DD3CD4-5FB9-407C-B6DB-4837324021BE}" destId="{75E7D3F3-37FF-4ACB-884C-EA11A3705AD0}" srcOrd="0" destOrd="0" presId="urn:microsoft.com/office/officeart/2005/8/layout/hierarchy1"/>
    <dgm:cxn modelId="{2D4C2CB2-2B9D-4194-8559-47DCB220BD44}" srcId="{B3876D91-235B-4131-8CD3-0ABB4C65241C}" destId="{45DD3CD4-5FB9-407C-B6DB-4837324021BE}" srcOrd="0" destOrd="0" parTransId="{3218BFD1-8B90-4105-A22C-2B5C436ADE14}" sibTransId="{AED4E552-AD66-4704-91E6-A3FFF669930E}"/>
    <dgm:cxn modelId="{0EB739C5-AFC2-405A-99FC-E42B671498FA}" srcId="{F4B4D7ED-B836-44D4-B31C-E1BE0B4045C1}" destId="{2B3D3023-CF6A-4890-933B-43206A58195C}" srcOrd="0" destOrd="0" parTransId="{7B35E38F-94C0-4A54-94A0-C3AC8E8AA035}" sibTransId="{5640B7BE-4726-47E4-9C04-993CE5544867}"/>
    <dgm:cxn modelId="{C78EB1C7-A537-4EC4-8ABB-CE51EAFAE24C}" type="presOf" srcId="{B3876D91-235B-4131-8CD3-0ABB4C65241C}" destId="{60E89A10-ACEC-4059-B18B-550BA8B20D39}" srcOrd="0" destOrd="0" presId="urn:microsoft.com/office/officeart/2005/8/layout/hierarchy1"/>
    <dgm:cxn modelId="{036A8FD8-EE19-4928-8E39-30FFDDF94B11}" type="presOf" srcId="{3218BFD1-8B90-4105-A22C-2B5C436ADE14}" destId="{FB4E898F-BC1A-4D04-B2EC-1895953955AE}" srcOrd="0" destOrd="0" presId="urn:microsoft.com/office/officeart/2005/8/layout/hierarchy1"/>
    <dgm:cxn modelId="{0F0767DA-3994-46B4-BAD9-986B9FF9044C}" srcId="{B3876D91-235B-4131-8CD3-0ABB4C65241C}" destId="{CBCE367C-9216-4B94-84DF-9FBDD2BF0D3D}" srcOrd="1" destOrd="0" parTransId="{5E77C69F-3453-4A40-9689-7507A6BBD488}" sibTransId="{39330784-D196-4A3A-B069-F3B010072369}"/>
    <dgm:cxn modelId="{1BBF7FEC-5AC5-4228-AAA5-41A0C0D0C20A}" type="presOf" srcId="{7B35E38F-94C0-4A54-94A0-C3AC8E8AA035}" destId="{A00DC666-A8CF-4E54-84FF-B45E57125556}" srcOrd="0" destOrd="0" presId="urn:microsoft.com/office/officeart/2005/8/layout/hierarchy1"/>
    <dgm:cxn modelId="{D65DF6CF-4F37-4A12-AC30-DCA77AB4AA33}" type="presParOf" srcId="{A823274F-20FB-4806-B72C-752BD7E0DA3E}" destId="{2F1DA7A2-3FD2-415C-B9B0-563FEA866EFE}" srcOrd="0" destOrd="0" presId="urn:microsoft.com/office/officeart/2005/8/layout/hierarchy1"/>
    <dgm:cxn modelId="{BB9CA840-8B83-4130-AED8-4AB17EF20200}" type="presParOf" srcId="{2F1DA7A2-3FD2-415C-B9B0-563FEA866EFE}" destId="{24BA7ECE-D302-4BA8-A2A8-1D92B8DEB0E4}" srcOrd="0" destOrd="0" presId="urn:microsoft.com/office/officeart/2005/8/layout/hierarchy1"/>
    <dgm:cxn modelId="{B21A4F9F-67A1-4610-AA09-F5403169A9A2}" type="presParOf" srcId="{24BA7ECE-D302-4BA8-A2A8-1D92B8DEB0E4}" destId="{3707FBB7-F157-4531-ABBE-BA7986EB907B}" srcOrd="0" destOrd="0" presId="urn:microsoft.com/office/officeart/2005/8/layout/hierarchy1"/>
    <dgm:cxn modelId="{3A918D30-C670-4C51-97A0-81A40CA0BE37}" type="presParOf" srcId="{24BA7ECE-D302-4BA8-A2A8-1D92B8DEB0E4}" destId="{60E89A10-ACEC-4059-B18B-550BA8B20D39}" srcOrd="1" destOrd="0" presId="urn:microsoft.com/office/officeart/2005/8/layout/hierarchy1"/>
    <dgm:cxn modelId="{AABE1C19-FE95-412E-AA19-7E87F7590214}" type="presParOf" srcId="{2F1DA7A2-3FD2-415C-B9B0-563FEA866EFE}" destId="{AF4A887E-0081-4382-ABB8-1445F0FE557D}" srcOrd="1" destOrd="0" presId="urn:microsoft.com/office/officeart/2005/8/layout/hierarchy1"/>
    <dgm:cxn modelId="{BCFE2CDD-F5C0-445B-BE84-C1C811C02539}" type="presParOf" srcId="{AF4A887E-0081-4382-ABB8-1445F0FE557D}" destId="{FB4E898F-BC1A-4D04-B2EC-1895953955AE}" srcOrd="0" destOrd="0" presId="urn:microsoft.com/office/officeart/2005/8/layout/hierarchy1"/>
    <dgm:cxn modelId="{B70AF8ED-FE57-4CE7-A202-5605AAFFCE3B}" type="presParOf" srcId="{AF4A887E-0081-4382-ABB8-1445F0FE557D}" destId="{0BF546A0-EFE9-4B23-A6D2-17E97C395AF3}" srcOrd="1" destOrd="0" presId="urn:microsoft.com/office/officeart/2005/8/layout/hierarchy1"/>
    <dgm:cxn modelId="{B39AB707-9D26-4F2F-A501-D8F0082BAB1C}" type="presParOf" srcId="{0BF546A0-EFE9-4B23-A6D2-17E97C395AF3}" destId="{06A8D0D1-692F-4CE7-9BA0-EA348321A4CC}" srcOrd="0" destOrd="0" presId="urn:microsoft.com/office/officeart/2005/8/layout/hierarchy1"/>
    <dgm:cxn modelId="{2A5B8EB4-1745-4D79-9DF9-56D62C8FBC57}" type="presParOf" srcId="{06A8D0D1-692F-4CE7-9BA0-EA348321A4CC}" destId="{5C2E6F14-A9BE-479F-B788-80BEECFD0F03}" srcOrd="0" destOrd="0" presId="urn:microsoft.com/office/officeart/2005/8/layout/hierarchy1"/>
    <dgm:cxn modelId="{EF8E44F0-4E94-4FDD-B423-FC81BD1B8C23}" type="presParOf" srcId="{06A8D0D1-692F-4CE7-9BA0-EA348321A4CC}" destId="{75E7D3F3-37FF-4ACB-884C-EA11A3705AD0}" srcOrd="1" destOrd="0" presId="urn:microsoft.com/office/officeart/2005/8/layout/hierarchy1"/>
    <dgm:cxn modelId="{A8F31CD7-93B6-49FA-AF50-CEFEC1B7738E}" type="presParOf" srcId="{0BF546A0-EFE9-4B23-A6D2-17E97C395AF3}" destId="{836E2249-C19A-4B89-B231-8A872FE560D1}" srcOrd="1" destOrd="0" presId="urn:microsoft.com/office/officeart/2005/8/layout/hierarchy1"/>
    <dgm:cxn modelId="{91EBB9EB-9A30-4FA8-A6DB-0BC1B2D5BD19}" type="presParOf" srcId="{AF4A887E-0081-4382-ABB8-1445F0FE557D}" destId="{DA3F87CF-1F9A-41B7-87EB-5ED20515D02C}" srcOrd="2" destOrd="0" presId="urn:microsoft.com/office/officeart/2005/8/layout/hierarchy1"/>
    <dgm:cxn modelId="{61868927-3D11-41E1-8727-DB1529545B8C}" type="presParOf" srcId="{AF4A887E-0081-4382-ABB8-1445F0FE557D}" destId="{A9634F72-561B-4344-8990-C9E2AB73AF50}" srcOrd="3" destOrd="0" presId="urn:microsoft.com/office/officeart/2005/8/layout/hierarchy1"/>
    <dgm:cxn modelId="{7894F53C-0ECF-4843-8B32-FEAF8B157766}" type="presParOf" srcId="{A9634F72-561B-4344-8990-C9E2AB73AF50}" destId="{03B99B9A-1E4E-4A06-9A4D-61DD236FFEE3}" srcOrd="0" destOrd="0" presId="urn:microsoft.com/office/officeart/2005/8/layout/hierarchy1"/>
    <dgm:cxn modelId="{DD92C0C5-EC35-4234-945E-E16D07A4F517}" type="presParOf" srcId="{03B99B9A-1E4E-4A06-9A4D-61DD236FFEE3}" destId="{19C7848E-87FD-4AB5-BCD3-A9D33D5B182C}" srcOrd="0" destOrd="0" presId="urn:microsoft.com/office/officeart/2005/8/layout/hierarchy1"/>
    <dgm:cxn modelId="{1EA660C7-1AE0-471B-B44B-4929FB269FCA}" type="presParOf" srcId="{03B99B9A-1E4E-4A06-9A4D-61DD236FFEE3}" destId="{92A3FB5A-983C-4E8B-86A3-4FCCE18EC4A0}" srcOrd="1" destOrd="0" presId="urn:microsoft.com/office/officeart/2005/8/layout/hierarchy1"/>
    <dgm:cxn modelId="{1256E97E-7994-42BE-8D39-40B7E8ACC11A}" type="presParOf" srcId="{A9634F72-561B-4344-8990-C9E2AB73AF50}" destId="{F2C42328-CF88-4B67-80CB-874E00A042E5}" srcOrd="1" destOrd="0" presId="urn:microsoft.com/office/officeart/2005/8/layout/hierarchy1"/>
    <dgm:cxn modelId="{CB4C9E3E-55F4-4690-AB9E-39C569F9BE50}" type="presParOf" srcId="{A823274F-20FB-4806-B72C-752BD7E0DA3E}" destId="{C935C385-CE66-458E-81F1-DD6020186E64}" srcOrd="1" destOrd="0" presId="urn:microsoft.com/office/officeart/2005/8/layout/hierarchy1"/>
    <dgm:cxn modelId="{4BF11A83-8722-447D-A82C-55E2FF182EF4}" type="presParOf" srcId="{C935C385-CE66-458E-81F1-DD6020186E64}" destId="{007AFC26-A81E-4CE4-B5A5-7233668C6C8A}" srcOrd="0" destOrd="0" presId="urn:microsoft.com/office/officeart/2005/8/layout/hierarchy1"/>
    <dgm:cxn modelId="{C661D18E-2CF7-4D66-A294-958E90AF4A0F}" type="presParOf" srcId="{007AFC26-A81E-4CE4-B5A5-7233668C6C8A}" destId="{4D6C1831-0B64-4E86-AF52-3BA2F9EDEC9F}" srcOrd="0" destOrd="0" presId="urn:microsoft.com/office/officeart/2005/8/layout/hierarchy1"/>
    <dgm:cxn modelId="{D22DF28C-F0B5-4691-8559-87440BB1ACC9}" type="presParOf" srcId="{007AFC26-A81E-4CE4-B5A5-7233668C6C8A}" destId="{01201DAD-740C-40F2-9FEA-0AC266C70B43}" srcOrd="1" destOrd="0" presId="urn:microsoft.com/office/officeart/2005/8/layout/hierarchy1"/>
    <dgm:cxn modelId="{C46C1CD3-8BE6-4185-983A-BEAF5F14036D}" type="presParOf" srcId="{C935C385-CE66-458E-81F1-DD6020186E64}" destId="{C8A4DABB-C755-4A93-84BA-C845E94FC584}" srcOrd="1" destOrd="0" presId="urn:microsoft.com/office/officeart/2005/8/layout/hierarchy1"/>
    <dgm:cxn modelId="{D506B2B3-9787-4D29-8A59-4EFA26D10B84}" type="presParOf" srcId="{C8A4DABB-C755-4A93-84BA-C845E94FC584}" destId="{A00DC666-A8CF-4E54-84FF-B45E57125556}" srcOrd="0" destOrd="0" presId="urn:microsoft.com/office/officeart/2005/8/layout/hierarchy1"/>
    <dgm:cxn modelId="{88DC1EB1-F9BB-4D47-B73F-49469D05B4D3}" type="presParOf" srcId="{C8A4DABB-C755-4A93-84BA-C845E94FC584}" destId="{456E8BC7-0214-43F5-82E5-12E652F05697}" srcOrd="1" destOrd="0" presId="urn:microsoft.com/office/officeart/2005/8/layout/hierarchy1"/>
    <dgm:cxn modelId="{09A78761-EB2C-4283-ACA0-1BBE8897018A}" type="presParOf" srcId="{456E8BC7-0214-43F5-82E5-12E652F05697}" destId="{91B8A896-C932-4F59-8E3B-935BCC4DE247}" srcOrd="0" destOrd="0" presId="urn:microsoft.com/office/officeart/2005/8/layout/hierarchy1"/>
    <dgm:cxn modelId="{DD7191BB-EE44-488E-BE96-4C6AD232B15A}" type="presParOf" srcId="{91B8A896-C932-4F59-8E3B-935BCC4DE247}" destId="{D4E93575-325B-4564-B369-85DDC1EC8004}" srcOrd="0" destOrd="0" presId="urn:microsoft.com/office/officeart/2005/8/layout/hierarchy1"/>
    <dgm:cxn modelId="{949493FB-BD21-4A78-82DB-909C10F42787}" type="presParOf" srcId="{91B8A896-C932-4F59-8E3B-935BCC4DE247}" destId="{8F9A4742-C301-4263-BBAA-5B7DEA150819}" srcOrd="1" destOrd="0" presId="urn:microsoft.com/office/officeart/2005/8/layout/hierarchy1"/>
    <dgm:cxn modelId="{F5C03F83-55AB-4AA2-A7B5-B423ACC92664}" type="presParOf" srcId="{456E8BC7-0214-43F5-82E5-12E652F05697}" destId="{0D29AC25-8960-4747-AE1E-A1BB01C2AA99}"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33F5DD-7681-4FF2-978A-B8EE20C17F43}"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AC146971-26C7-4B02-9360-255D9CA589FF}">
      <dgm:prSet/>
      <dgm:spPr/>
      <dgm:t>
        <a:bodyPr/>
        <a:lstStyle/>
        <a:p>
          <a:r>
            <a:rPr lang="en-US"/>
            <a:t>Minor tweaks to language </a:t>
          </a:r>
        </a:p>
      </dgm:t>
    </dgm:pt>
    <dgm:pt modelId="{867AA2D3-B6C1-48BC-81AC-2D597BC4415A}" type="parTrans" cxnId="{4812A8C8-405F-49BA-95B6-943C465155F9}">
      <dgm:prSet/>
      <dgm:spPr/>
      <dgm:t>
        <a:bodyPr/>
        <a:lstStyle/>
        <a:p>
          <a:endParaRPr lang="en-US"/>
        </a:p>
      </dgm:t>
    </dgm:pt>
    <dgm:pt modelId="{3AF0F0B9-4768-4BED-A889-8AD2C69997C4}" type="sibTrans" cxnId="{4812A8C8-405F-49BA-95B6-943C465155F9}">
      <dgm:prSet/>
      <dgm:spPr/>
      <dgm:t>
        <a:bodyPr/>
        <a:lstStyle/>
        <a:p>
          <a:endParaRPr lang="en-US"/>
        </a:p>
      </dgm:t>
    </dgm:pt>
    <dgm:pt modelId="{53F57527-C8E7-4B83-A5A0-D6FE9B028C5D}">
      <dgm:prSet/>
      <dgm:spPr/>
      <dgm:t>
        <a:bodyPr/>
        <a:lstStyle/>
        <a:p>
          <a:r>
            <a:rPr lang="en-US"/>
            <a:t>i.e., rather than “when doubt exists,” the wording is “in the absence of a settled opinion or conviction…”</a:t>
          </a:r>
        </a:p>
      </dgm:t>
    </dgm:pt>
    <dgm:pt modelId="{844ABB79-E062-4788-9A4D-5905C24FB1A4}" type="parTrans" cxnId="{B4D24BD3-D9C4-493C-AFC4-521159643889}">
      <dgm:prSet/>
      <dgm:spPr/>
      <dgm:t>
        <a:bodyPr/>
        <a:lstStyle/>
        <a:p>
          <a:endParaRPr lang="en-US"/>
        </a:p>
      </dgm:t>
    </dgm:pt>
    <dgm:pt modelId="{24BB77CF-082E-4309-8DB0-BFB56C7E1E83}" type="sibTrans" cxnId="{B4D24BD3-D9C4-493C-AFC4-521159643889}">
      <dgm:prSet/>
      <dgm:spPr/>
      <dgm:t>
        <a:bodyPr/>
        <a:lstStyle/>
        <a:p>
          <a:endParaRPr lang="en-US"/>
        </a:p>
      </dgm:t>
    </dgm:pt>
    <dgm:pt modelId="{07ED4910-48FF-4D9A-A1CE-CE3AAE0A696E}">
      <dgm:prSet/>
      <dgm:spPr/>
      <dgm:t>
        <a:bodyPr/>
        <a:lstStyle/>
        <a:p>
          <a:r>
            <a:rPr lang="en-US"/>
            <a:t>More explicit information on who to contact at the state association level</a:t>
          </a:r>
        </a:p>
      </dgm:t>
    </dgm:pt>
    <dgm:pt modelId="{AF8B45F3-5759-4CC1-B8A7-5B068554D39F}" type="parTrans" cxnId="{BD295CF8-AB71-4507-82AC-BEE05649A24F}">
      <dgm:prSet/>
      <dgm:spPr/>
      <dgm:t>
        <a:bodyPr/>
        <a:lstStyle/>
        <a:p>
          <a:endParaRPr lang="en-US"/>
        </a:p>
      </dgm:t>
    </dgm:pt>
    <dgm:pt modelId="{61FD0B4E-67B8-4B8F-A0D4-30CF3A6AC5CE}" type="sibTrans" cxnId="{BD295CF8-AB71-4507-82AC-BEE05649A24F}">
      <dgm:prSet/>
      <dgm:spPr/>
      <dgm:t>
        <a:bodyPr/>
        <a:lstStyle/>
        <a:p>
          <a:endParaRPr lang="en-US"/>
        </a:p>
      </dgm:t>
    </dgm:pt>
    <dgm:pt modelId="{56EECA84-10A7-4D9B-B7CE-69734318A971}">
      <dgm:prSet/>
      <dgm:spPr/>
      <dgm:t>
        <a:bodyPr/>
        <a:lstStyle/>
        <a:p>
          <a:r>
            <a:rPr lang="en-US"/>
            <a:t>ethics committee or leadership </a:t>
          </a:r>
        </a:p>
      </dgm:t>
    </dgm:pt>
    <dgm:pt modelId="{DF545A8A-7D9D-4DF5-ADFA-44953AA24502}" type="parTrans" cxnId="{16B0CA8D-97F7-497D-ABAE-6857F7C0CED8}">
      <dgm:prSet/>
      <dgm:spPr/>
      <dgm:t>
        <a:bodyPr/>
        <a:lstStyle/>
        <a:p>
          <a:endParaRPr lang="en-US"/>
        </a:p>
      </dgm:t>
    </dgm:pt>
    <dgm:pt modelId="{15187FA3-9D02-4C27-8BC2-066D9FF65B94}" type="sibTrans" cxnId="{16B0CA8D-97F7-497D-ABAE-6857F7C0CED8}">
      <dgm:prSet/>
      <dgm:spPr/>
      <dgm:t>
        <a:bodyPr/>
        <a:lstStyle/>
        <a:p>
          <a:endParaRPr lang="en-US"/>
        </a:p>
      </dgm:t>
    </dgm:pt>
    <dgm:pt modelId="{1376A8EF-CE28-4240-91F7-232133F8A79C}" type="pres">
      <dgm:prSet presAssocID="{D533F5DD-7681-4FF2-978A-B8EE20C17F43}" presName="linear" presStyleCnt="0">
        <dgm:presLayoutVars>
          <dgm:animLvl val="lvl"/>
          <dgm:resizeHandles val="exact"/>
        </dgm:presLayoutVars>
      </dgm:prSet>
      <dgm:spPr/>
    </dgm:pt>
    <dgm:pt modelId="{421717E1-AB1B-4C5B-94DC-0FAC41ADF0E3}" type="pres">
      <dgm:prSet presAssocID="{AC146971-26C7-4B02-9360-255D9CA589FF}" presName="parentText" presStyleLbl="node1" presStyleIdx="0" presStyleCnt="2">
        <dgm:presLayoutVars>
          <dgm:chMax val="0"/>
          <dgm:bulletEnabled val="1"/>
        </dgm:presLayoutVars>
      </dgm:prSet>
      <dgm:spPr/>
    </dgm:pt>
    <dgm:pt modelId="{AEE400BE-7337-4AC4-B933-21CC9731E2A9}" type="pres">
      <dgm:prSet presAssocID="{AC146971-26C7-4B02-9360-255D9CA589FF}" presName="childText" presStyleLbl="revTx" presStyleIdx="0" presStyleCnt="2">
        <dgm:presLayoutVars>
          <dgm:bulletEnabled val="1"/>
        </dgm:presLayoutVars>
      </dgm:prSet>
      <dgm:spPr/>
    </dgm:pt>
    <dgm:pt modelId="{BC013C13-23C3-450D-AB65-ADA64EEBD552}" type="pres">
      <dgm:prSet presAssocID="{07ED4910-48FF-4D9A-A1CE-CE3AAE0A696E}" presName="parentText" presStyleLbl="node1" presStyleIdx="1" presStyleCnt="2">
        <dgm:presLayoutVars>
          <dgm:chMax val="0"/>
          <dgm:bulletEnabled val="1"/>
        </dgm:presLayoutVars>
      </dgm:prSet>
      <dgm:spPr/>
    </dgm:pt>
    <dgm:pt modelId="{B4225746-0E35-4501-8C6F-7E3F364AC34B}" type="pres">
      <dgm:prSet presAssocID="{07ED4910-48FF-4D9A-A1CE-CE3AAE0A696E}" presName="childText" presStyleLbl="revTx" presStyleIdx="1" presStyleCnt="2">
        <dgm:presLayoutVars>
          <dgm:bulletEnabled val="1"/>
        </dgm:presLayoutVars>
      </dgm:prSet>
      <dgm:spPr/>
    </dgm:pt>
  </dgm:ptLst>
  <dgm:cxnLst>
    <dgm:cxn modelId="{254E2900-D30A-4A47-A20A-0D09CE582390}" type="presOf" srcId="{AC146971-26C7-4B02-9360-255D9CA589FF}" destId="{421717E1-AB1B-4C5B-94DC-0FAC41ADF0E3}" srcOrd="0" destOrd="0" presId="urn:microsoft.com/office/officeart/2005/8/layout/vList2"/>
    <dgm:cxn modelId="{3E1BBA17-5BE6-4FAC-957D-FBBB0811EE0F}" type="presOf" srcId="{56EECA84-10A7-4D9B-B7CE-69734318A971}" destId="{B4225746-0E35-4501-8C6F-7E3F364AC34B}" srcOrd="0" destOrd="0" presId="urn:microsoft.com/office/officeart/2005/8/layout/vList2"/>
    <dgm:cxn modelId="{3B141632-3C3B-4F69-AA08-DA3500A4CB9D}" type="presOf" srcId="{D533F5DD-7681-4FF2-978A-B8EE20C17F43}" destId="{1376A8EF-CE28-4240-91F7-232133F8A79C}" srcOrd="0" destOrd="0" presId="urn:microsoft.com/office/officeart/2005/8/layout/vList2"/>
    <dgm:cxn modelId="{6E373279-D650-458D-BC92-E624B3DDCA0F}" type="presOf" srcId="{53F57527-C8E7-4B83-A5A0-D6FE9B028C5D}" destId="{AEE400BE-7337-4AC4-B933-21CC9731E2A9}" srcOrd="0" destOrd="0" presId="urn:microsoft.com/office/officeart/2005/8/layout/vList2"/>
    <dgm:cxn modelId="{16B0CA8D-97F7-497D-ABAE-6857F7C0CED8}" srcId="{07ED4910-48FF-4D9A-A1CE-CE3AAE0A696E}" destId="{56EECA84-10A7-4D9B-B7CE-69734318A971}" srcOrd="0" destOrd="0" parTransId="{DF545A8A-7D9D-4DF5-ADFA-44953AA24502}" sibTransId="{15187FA3-9D02-4C27-8BC2-066D9FF65B94}"/>
    <dgm:cxn modelId="{3C0707BA-DCC9-4669-B12D-8F69EFDECA45}" type="presOf" srcId="{07ED4910-48FF-4D9A-A1CE-CE3AAE0A696E}" destId="{BC013C13-23C3-450D-AB65-ADA64EEBD552}" srcOrd="0" destOrd="0" presId="urn:microsoft.com/office/officeart/2005/8/layout/vList2"/>
    <dgm:cxn modelId="{4812A8C8-405F-49BA-95B6-943C465155F9}" srcId="{D533F5DD-7681-4FF2-978A-B8EE20C17F43}" destId="{AC146971-26C7-4B02-9360-255D9CA589FF}" srcOrd="0" destOrd="0" parTransId="{867AA2D3-B6C1-48BC-81AC-2D597BC4415A}" sibTransId="{3AF0F0B9-4768-4BED-A889-8AD2C69997C4}"/>
    <dgm:cxn modelId="{B4D24BD3-D9C4-493C-AFC4-521159643889}" srcId="{AC146971-26C7-4B02-9360-255D9CA589FF}" destId="{53F57527-C8E7-4B83-A5A0-D6FE9B028C5D}" srcOrd="0" destOrd="0" parTransId="{844ABB79-E062-4788-9A4D-5905C24FB1A4}" sibTransId="{24BB77CF-082E-4309-8DB0-BFB56C7E1E83}"/>
    <dgm:cxn modelId="{BD295CF8-AB71-4507-82AC-BEE05649A24F}" srcId="{D533F5DD-7681-4FF2-978A-B8EE20C17F43}" destId="{07ED4910-48FF-4D9A-A1CE-CE3AAE0A696E}" srcOrd="1" destOrd="0" parTransId="{AF8B45F3-5759-4CC1-B8A7-5B068554D39F}" sibTransId="{61FD0B4E-67B8-4B8F-A0D4-30CF3A6AC5CE}"/>
    <dgm:cxn modelId="{13E25EEF-18EB-44AF-B8E1-9152628AFCF3}" type="presParOf" srcId="{1376A8EF-CE28-4240-91F7-232133F8A79C}" destId="{421717E1-AB1B-4C5B-94DC-0FAC41ADF0E3}" srcOrd="0" destOrd="0" presId="urn:microsoft.com/office/officeart/2005/8/layout/vList2"/>
    <dgm:cxn modelId="{44BA2A91-4793-4FEC-B0F3-AD4D42A66CBD}" type="presParOf" srcId="{1376A8EF-CE28-4240-91F7-232133F8A79C}" destId="{AEE400BE-7337-4AC4-B933-21CC9731E2A9}" srcOrd="1" destOrd="0" presId="urn:microsoft.com/office/officeart/2005/8/layout/vList2"/>
    <dgm:cxn modelId="{826B626C-FAAE-42C2-B1C6-ABED484B34D0}" type="presParOf" srcId="{1376A8EF-CE28-4240-91F7-232133F8A79C}" destId="{BC013C13-23C3-450D-AB65-ADA64EEBD552}" srcOrd="2" destOrd="0" presId="urn:microsoft.com/office/officeart/2005/8/layout/vList2"/>
    <dgm:cxn modelId="{2CAC0204-0C44-4B93-A9DC-432B558C5C14}" type="presParOf" srcId="{1376A8EF-CE28-4240-91F7-232133F8A79C}" destId="{B4225746-0E35-4501-8C6F-7E3F364AC34B}"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7782A9-B77E-45B2-B393-994782026541}"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B95689A4-4AF1-4D40-832F-8E25CA2A5495}">
      <dgm:prSet/>
      <dgm:spPr/>
      <dgm:t>
        <a:bodyPr/>
        <a:lstStyle/>
        <a:p>
          <a:r>
            <a:rPr lang="en-US"/>
            <a:t>Updated this section - included language and reference to several models</a:t>
          </a:r>
        </a:p>
      </dgm:t>
    </dgm:pt>
    <dgm:pt modelId="{89B33244-5D79-40F4-BCA6-B017A48A93F0}" type="parTrans" cxnId="{C5097990-CC1E-417A-ABC7-ABE70B79B881}">
      <dgm:prSet/>
      <dgm:spPr/>
      <dgm:t>
        <a:bodyPr/>
        <a:lstStyle/>
        <a:p>
          <a:endParaRPr lang="en-US"/>
        </a:p>
      </dgm:t>
    </dgm:pt>
    <dgm:pt modelId="{66B2E25B-9470-402D-BA54-AE7B44045E88}" type="sibTrans" cxnId="{C5097990-CC1E-417A-ABC7-ABE70B79B881}">
      <dgm:prSet/>
      <dgm:spPr/>
      <dgm:t>
        <a:bodyPr/>
        <a:lstStyle/>
        <a:p>
          <a:endParaRPr lang="en-US"/>
        </a:p>
      </dgm:t>
    </dgm:pt>
    <dgm:pt modelId="{95B28D6D-0729-41D5-81CE-7C3E8D24B376}">
      <dgm:prSet/>
      <dgm:spPr/>
      <dgm:t>
        <a:bodyPr/>
        <a:lstStyle/>
        <a:p>
          <a:r>
            <a:rPr lang="en-US" b="1"/>
            <a:t>b -</a:t>
          </a:r>
          <a:r>
            <a:rPr lang="en-US"/>
            <a:t> (new step) - identify potential cultural, religious, and worldview factors and power dynamics that are present within a potential ethical dilemma.</a:t>
          </a:r>
        </a:p>
      </dgm:t>
    </dgm:pt>
    <dgm:pt modelId="{E71D093D-1E39-46AA-A777-5AC1A8976A97}" type="parTrans" cxnId="{C7020C77-53D4-410C-AD4A-2E85AAACDF66}">
      <dgm:prSet/>
      <dgm:spPr/>
      <dgm:t>
        <a:bodyPr/>
        <a:lstStyle/>
        <a:p>
          <a:endParaRPr lang="en-US"/>
        </a:p>
      </dgm:t>
    </dgm:pt>
    <dgm:pt modelId="{9DA42EFE-9716-44FD-9F8D-3D86A7D5492E}" type="sibTrans" cxnId="{C7020C77-53D4-410C-AD4A-2E85AAACDF66}">
      <dgm:prSet/>
      <dgm:spPr/>
      <dgm:t>
        <a:bodyPr/>
        <a:lstStyle/>
        <a:p>
          <a:endParaRPr lang="en-US"/>
        </a:p>
      </dgm:t>
    </dgm:pt>
    <dgm:pt modelId="{E8027D38-2624-475D-AC67-51C84637FDEE}">
      <dgm:prSet/>
      <dgm:spPr/>
      <dgm:t>
        <a:bodyPr/>
        <a:lstStyle/>
        <a:p>
          <a:r>
            <a:rPr lang="en-US" b="1"/>
            <a:t>d</a:t>
          </a:r>
          <a:r>
            <a:rPr lang="en-US"/>
            <a:t> </a:t>
          </a:r>
          <a:r>
            <a:rPr lang="en-US" b="1"/>
            <a:t>- </a:t>
          </a:r>
          <a:r>
            <a:rPr lang="en-US"/>
            <a:t>(moved up &amp; expanded) - consult with appropriate professionals (e.g., supervisors, other student service professionals, school counseling peers, cultural experts). </a:t>
          </a:r>
        </a:p>
      </dgm:t>
    </dgm:pt>
    <dgm:pt modelId="{CDE5A127-4F96-4F62-92B7-B1366E48886C}" type="parTrans" cxnId="{0886864F-51C6-4717-B2B8-4806EA74C0FC}">
      <dgm:prSet/>
      <dgm:spPr/>
      <dgm:t>
        <a:bodyPr/>
        <a:lstStyle/>
        <a:p>
          <a:endParaRPr lang="en-US"/>
        </a:p>
      </dgm:t>
    </dgm:pt>
    <dgm:pt modelId="{8C89418D-3607-4CAA-927E-0D755471487B}" type="sibTrans" cxnId="{0886864F-51C6-4717-B2B8-4806EA74C0FC}">
      <dgm:prSet/>
      <dgm:spPr/>
      <dgm:t>
        <a:bodyPr/>
        <a:lstStyle/>
        <a:p>
          <a:endParaRPr lang="en-US"/>
        </a:p>
      </dgm:t>
    </dgm:pt>
    <dgm:pt modelId="{8BB4017F-624C-4F41-B0B5-9770B3E1D0DE}">
      <dgm:prSet/>
      <dgm:spPr/>
      <dgm:t>
        <a:bodyPr/>
        <a:lstStyle/>
        <a:p>
          <a:r>
            <a:rPr lang="en-US" b="1"/>
            <a:t>g - </a:t>
          </a:r>
          <a:r>
            <a:rPr lang="en-US"/>
            <a:t>highlights and defines the ethical principles of: beneficence, autonomy, nonmaleficence, justice, fidelity (previously loyalty), &amp; veracity (added)</a:t>
          </a:r>
        </a:p>
      </dgm:t>
    </dgm:pt>
    <dgm:pt modelId="{43F3CB61-490F-4E02-BEAC-068E343303A3}" type="parTrans" cxnId="{9F59183C-FA82-4F5B-A863-476607D60448}">
      <dgm:prSet/>
      <dgm:spPr/>
      <dgm:t>
        <a:bodyPr/>
        <a:lstStyle/>
        <a:p>
          <a:endParaRPr lang="en-US"/>
        </a:p>
      </dgm:t>
    </dgm:pt>
    <dgm:pt modelId="{E9796DD1-AFCC-4691-AE16-1E6D894AC4A9}" type="sibTrans" cxnId="{9F59183C-FA82-4F5B-A863-476607D60448}">
      <dgm:prSet/>
      <dgm:spPr/>
      <dgm:t>
        <a:bodyPr/>
        <a:lstStyle/>
        <a:p>
          <a:endParaRPr lang="en-US"/>
        </a:p>
      </dgm:t>
    </dgm:pt>
    <dgm:pt modelId="{AF05FFF5-DD8B-4DF7-BE38-C63553BC7791}">
      <dgm:prSet/>
      <dgm:spPr/>
      <dgm:t>
        <a:bodyPr/>
        <a:lstStyle/>
        <a:p>
          <a:r>
            <a:rPr lang="en-US" b="1"/>
            <a:t>j</a:t>
          </a:r>
          <a:r>
            <a:rPr lang="en-US"/>
            <a:t> - (expanded) Implement the course of action </a:t>
          </a:r>
          <a:r>
            <a:rPr lang="en-US" i="1"/>
            <a:t>and analyze the outcome</a:t>
          </a:r>
          <a:r>
            <a:rPr lang="en-US"/>
            <a:t>.</a:t>
          </a:r>
        </a:p>
      </dgm:t>
    </dgm:pt>
    <dgm:pt modelId="{1DDB43FC-69B7-4897-A2EF-A5FDD9BBCE95}" type="parTrans" cxnId="{528A03EC-E5E8-4A43-B098-C898E6C0E6ED}">
      <dgm:prSet/>
      <dgm:spPr/>
      <dgm:t>
        <a:bodyPr/>
        <a:lstStyle/>
        <a:p>
          <a:endParaRPr lang="en-US"/>
        </a:p>
      </dgm:t>
    </dgm:pt>
    <dgm:pt modelId="{1D718678-3191-4713-87C9-EC90D4B4C860}" type="sibTrans" cxnId="{528A03EC-E5E8-4A43-B098-C898E6C0E6ED}">
      <dgm:prSet/>
      <dgm:spPr/>
      <dgm:t>
        <a:bodyPr/>
        <a:lstStyle/>
        <a:p>
          <a:endParaRPr lang="en-US"/>
        </a:p>
      </dgm:t>
    </dgm:pt>
    <dgm:pt modelId="{FA989466-7F2F-48D3-B03D-56E983258A8C}">
      <dgm:prSet/>
      <dgm:spPr/>
      <dgm:t>
        <a:bodyPr/>
        <a:lstStyle/>
        <a:p>
          <a:r>
            <a:rPr lang="en-US" b="1"/>
            <a:t>k - </a:t>
          </a:r>
          <a:r>
            <a:rPr lang="en-US"/>
            <a:t>(new) Identify any inconsistencies in school/district policy for potential revision</a:t>
          </a:r>
        </a:p>
      </dgm:t>
    </dgm:pt>
    <dgm:pt modelId="{6D333EF8-BB03-46F2-B9E9-BA21036F52A7}" type="parTrans" cxnId="{34C0D04A-1DFE-4279-9F0F-F7A9F23F53FF}">
      <dgm:prSet/>
      <dgm:spPr/>
      <dgm:t>
        <a:bodyPr/>
        <a:lstStyle/>
        <a:p>
          <a:endParaRPr lang="en-US"/>
        </a:p>
      </dgm:t>
    </dgm:pt>
    <dgm:pt modelId="{B41CE877-9605-4C7A-9880-CCFEA4AFD30D}" type="sibTrans" cxnId="{34C0D04A-1DFE-4279-9F0F-F7A9F23F53FF}">
      <dgm:prSet/>
      <dgm:spPr/>
      <dgm:t>
        <a:bodyPr/>
        <a:lstStyle/>
        <a:p>
          <a:endParaRPr lang="en-US"/>
        </a:p>
      </dgm:t>
    </dgm:pt>
    <dgm:pt modelId="{6AC245D1-D351-4F4B-806B-6419739039D8}" type="pres">
      <dgm:prSet presAssocID="{F77782A9-B77E-45B2-B393-994782026541}" presName="linear" presStyleCnt="0">
        <dgm:presLayoutVars>
          <dgm:animLvl val="lvl"/>
          <dgm:resizeHandles val="exact"/>
        </dgm:presLayoutVars>
      </dgm:prSet>
      <dgm:spPr/>
    </dgm:pt>
    <dgm:pt modelId="{35243CA5-6041-4201-81A4-5043E71C3E75}" type="pres">
      <dgm:prSet presAssocID="{B95689A4-4AF1-4D40-832F-8E25CA2A5495}" presName="parentText" presStyleLbl="node1" presStyleIdx="0" presStyleCnt="6">
        <dgm:presLayoutVars>
          <dgm:chMax val="0"/>
          <dgm:bulletEnabled val="1"/>
        </dgm:presLayoutVars>
      </dgm:prSet>
      <dgm:spPr/>
    </dgm:pt>
    <dgm:pt modelId="{46E71D95-8A10-41ED-B13E-805041334ECF}" type="pres">
      <dgm:prSet presAssocID="{66B2E25B-9470-402D-BA54-AE7B44045E88}" presName="spacer" presStyleCnt="0"/>
      <dgm:spPr/>
    </dgm:pt>
    <dgm:pt modelId="{983F7628-EEC8-45FF-9583-FCB932B7765D}" type="pres">
      <dgm:prSet presAssocID="{95B28D6D-0729-41D5-81CE-7C3E8D24B376}" presName="parentText" presStyleLbl="node1" presStyleIdx="1" presStyleCnt="6">
        <dgm:presLayoutVars>
          <dgm:chMax val="0"/>
          <dgm:bulletEnabled val="1"/>
        </dgm:presLayoutVars>
      </dgm:prSet>
      <dgm:spPr/>
    </dgm:pt>
    <dgm:pt modelId="{CA611B68-E79E-4854-9467-08E248CE0C2B}" type="pres">
      <dgm:prSet presAssocID="{9DA42EFE-9716-44FD-9F8D-3D86A7D5492E}" presName="spacer" presStyleCnt="0"/>
      <dgm:spPr/>
    </dgm:pt>
    <dgm:pt modelId="{08EE6225-11B2-48BC-9965-CFC5DD0DCCC4}" type="pres">
      <dgm:prSet presAssocID="{E8027D38-2624-475D-AC67-51C84637FDEE}" presName="parentText" presStyleLbl="node1" presStyleIdx="2" presStyleCnt="6">
        <dgm:presLayoutVars>
          <dgm:chMax val="0"/>
          <dgm:bulletEnabled val="1"/>
        </dgm:presLayoutVars>
      </dgm:prSet>
      <dgm:spPr/>
    </dgm:pt>
    <dgm:pt modelId="{F2F65A9D-836A-476E-9AE1-7B84266E077F}" type="pres">
      <dgm:prSet presAssocID="{8C89418D-3607-4CAA-927E-0D755471487B}" presName="spacer" presStyleCnt="0"/>
      <dgm:spPr/>
    </dgm:pt>
    <dgm:pt modelId="{8CF2BC8A-64A7-448B-957D-185EFFD647B7}" type="pres">
      <dgm:prSet presAssocID="{8BB4017F-624C-4F41-B0B5-9770B3E1D0DE}" presName="parentText" presStyleLbl="node1" presStyleIdx="3" presStyleCnt="6">
        <dgm:presLayoutVars>
          <dgm:chMax val="0"/>
          <dgm:bulletEnabled val="1"/>
        </dgm:presLayoutVars>
      </dgm:prSet>
      <dgm:spPr/>
    </dgm:pt>
    <dgm:pt modelId="{3BA0F93C-AF4C-4E03-A7BD-6277A328B399}" type="pres">
      <dgm:prSet presAssocID="{E9796DD1-AFCC-4691-AE16-1E6D894AC4A9}" presName="spacer" presStyleCnt="0"/>
      <dgm:spPr/>
    </dgm:pt>
    <dgm:pt modelId="{0319266A-4ACE-416F-BBEE-1358745DF2C5}" type="pres">
      <dgm:prSet presAssocID="{AF05FFF5-DD8B-4DF7-BE38-C63553BC7791}" presName="parentText" presStyleLbl="node1" presStyleIdx="4" presStyleCnt="6">
        <dgm:presLayoutVars>
          <dgm:chMax val="0"/>
          <dgm:bulletEnabled val="1"/>
        </dgm:presLayoutVars>
      </dgm:prSet>
      <dgm:spPr/>
    </dgm:pt>
    <dgm:pt modelId="{E8A1D2FC-7BA2-49C7-9236-54E985C7B366}" type="pres">
      <dgm:prSet presAssocID="{1D718678-3191-4713-87C9-EC90D4B4C860}" presName="spacer" presStyleCnt="0"/>
      <dgm:spPr/>
    </dgm:pt>
    <dgm:pt modelId="{861A0CFC-CB48-4A37-9760-A91056086DD0}" type="pres">
      <dgm:prSet presAssocID="{FA989466-7F2F-48D3-B03D-56E983258A8C}" presName="parentText" presStyleLbl="node1" presStyleIdx="5" presStyleCnt="6">
        <dgm:presLayoutVars>
          <dgm:chMax val="0"/>
          <dgm:bulletEnabled val="1"/>
        </dgm:presLayoutVars>
      </dgm:prSet>
      <dgm:spPr/>
    </dgm:pt>
  </dgm:ptLst>
  <dgm:cxnLst>
    <dgm:cxn modelId="{9F59183C-FA82-4F5B-A863-476607D60448}" srcId="{F77782A9-B77E-45B2-B393-994782026541}" destId="{8BB4017F-624C-4F41-B0B5-9770B3E1D0DE}" srcOrd="3" destOrd="0" parTransId="{43F3CB61-490F-4E02-BEAC-068E343303A3}" sibTransId="{E9796DD1-AFCC-4691-AE16-1E6D894AC4A9}"/>
    <dgm:cxn modelId="{34C0D04A-1DFE-4279-9F0F-F7A9F23F53FF}" srcId="{F77782A9-B77E-45B2-B393-994782026541}" destId="{FA989466-7F2F-48D3-B03D-56E983258A8C}" srcOrd="5" destOrd="0" parTransId="{6D333EF8-BB03-46F2-B9E9-BA21036F52A7}" sibTransId="{B41CE877-9605-4C7A-9880-CCFEA4AFD30D}"/>
    <dgm:cxn modelId="{0886864F-51C6-4717-B2B8-4806EA74C0FC}" srcId="{F77782A9-B77E-45B2-B393-994782026541}" destId="{E8027D38-2624-475D-AC67-51C84637FDEE}" srcOrd="2" destOrd="0" parTransId="{CDE5A127-4F96-4F62-92B7-B1366E48886C}" sibTransId="{8C89418D-3607-4CAA-927E-0D755471487B}"/>
    <dgm:cxn modelId="{6699825E-C21B-45E5-BF7B-00BCE8DD46A9}" type="presOf" srcId="{B95689A4-4AF1-4D40-832F-8E25CA2A5495}" destId="{35243CA5-6041-4201-81A4-5043E71C3E75}" srcOrd="0" destOrd="0" presId="urn:microsoft.com/office/officeart/2005/8/layout/vList2"/>
    <dgm:cxn modelId="{EEC58C6E-2042-4430-9523-35DEE41C390C}" type="presOf" srcId="{8BB4017F-624C-4F41-B0B5-9770B3E1D0DE}" destId="{8CF2BC8A-64A7-448B-957D-185EFFD647B7}" srcOrd="0" destOrd="0" presId="urn:microsoft.com/office/officeart/2005/8/layout/vList2"/>
    <dgm:cxn modelId="{C7020C77-53D4-410C-AD4A-2E85AAACDF66}" srcId="{F77782A9-B77E-45B2-B393-994782026541}" destId="{95B28D6D-0729-41D5-81CE-7C3E8D24B376}" srcOrd="1" destOrd="0" parTransId="{E71D093D-1E39-46AA-A777-5AC1A8976A97}" sibTransId="{9DA42EFE-9716-44FD-9F8D-3D86A7D5492E}"/>
    <dgm:cxn modelId="{C5097990-CC1E-417A-ABC7-ABE70B79B881}" srcId="{F77782A9-B77E-45B2-B393-994782026541}" destId="{B95689A4-4AF1-4D40-832F-8E25CA2A5495}" srcOrd="0" destOrd="0" parTransId="{89B33244-5D79-40F4-BCA6-B017A48A93F0}" sibTransId="{66B2E25B-9470-402D-BA54-AE7B44045E88}"/>
    <dgm:cxn modelId="{3DC20493-81CE-45EF-B3CE-F501A7815F34}" type="presOf" srcId="{E8027D38-2624-475D-AC67-51C84637FDEE}" destId="{08EE6225-11B2-48BC-9965-CFC5DD0DCCC4}" srcOrd="0" destOrd="0" presId="urn:microsoft.com/office/officeart/2005/8/layout/vList2"/>
    <dgm:cxn modelId="{AE07209B-42DF-4CA0-AFA0-CBB9CD2F56E6}" type="presOf" srcId="{AF05FFF5-DD8B-4DF7-BE38-C63553BC7791}" destId="{0319266A-4ACE-416F-BBEE-1358745DF2C5}" srcOrd="0" destOrd="0" presId="urn:microsoft.com/office/officeart/2005/8/layout/vList2"/>
    <dgm:cxn modelId="{0F3A00AA-1F20-4146-9916-2FC65FA88CB6}" type="presOf" srcId="{95B28D6D-0729-41D5-81CE-7C3E8D24B376}" destId="{983F7628-EEC8-45FF-9583-FCB932B7765D}" srcOrd="0" destOrd="0" presId="urn:microsoft.com/office/officeart/2005/8/layout/vList2"/>
    <dgm:cxn modelId="{E297E7DB-5AB2-4C57-95DA-64C1A5FE183F}" type="presOf" srcId="{F77782A9-B77E-45B2-B393-994782026541}" destId="{6AC245D1-D351-4F4B-806B-6419739039D8}" srcOrd="0" destOrd="0" presId="urn:microsoft.com/office/officeart/2005/8/layout/vList2"/>
    <dgm:cxn modelId="{528A03EC-E5E8-4A43-B098-C898E6C0E6ED}" srcId="{F77782A9-B77E-45B2-B393-994782026541}" destId="{AF05FFF5-DD8B-4DF7-BE38-C63553BC7791}" srcOrd="4" destOrd="0" parTransId="{1DDB43FC-69B7-4897-A2EF-A5FDD9BBCE95}" sibTransId="{1D718678-3191-4713-87C9-EC90D4B4C860}"/>
    <dgm:cxn modelId="{E29FA6ED-C68D-4FB0-8675-F5D6EB21664F}" type="presOf" srcId="{FA989466-7F2F-48D3-B03D-56E983258A8C}" destId="{861A0CFC-CB48-4A37-9760-A91056086DD0}" srcOrd="0" destOrd="0" presId="urn:microsoft.com/office/officeart/2005/8/layout/vList2"/>
    <dgm:cxn modelId="{616A549D-D8F4-4C1B-A73B-A1F1F642336C}" type="presParOf" srcId="{6AC245D1-D351-4F4B-806B-6419739039D8}" destId="{35243CA5-6041-4201-81A4-5043E71C3E75}" srcOrd="0" destOrd="0" presId="urn:microsoft.com/office/officeart/2005/8/layout/vList2"/>
    <dgm:cxn modelId="{F9A767BE-C4D0-41AA-A566-F6373567895B}" type="presParOf" srcId="{6AC245D1-D351-4F4B-806B-6419739039D8}" destId="{46E71D95-8A10-41ED-B13E-805041334ECF}" srcOrd="1" destOrd="0" presId="urn:microsoft.com/office/officeart/2005/8/layout/vList2"/>
    <dgm:cxn modelId="{1F3CE471-53D8-4C5A-A446-D28E01B13572}" type="presParOf" srcId="{6AC245D1-D351-4F4B-806B-6419739039D8}" destId="{983F7628-EEC8-45FF-9583-FCB932B7765D}" srcOrd="2" destOrd="0" presId="urn:microsoft.com/office/officeart/2005/8/layout/vList2"/>
    <dgm:cxn modelId="{F7BE41D0-8989-4AE8-BF43-BE05BB06CA0E}" type="presParOf" srcId="{6AC245D1-D351-4F4B-806B-6419739039D8}" destId="{CA611B68-E79E-4854-9467-08E248CE0C2B}" srcOrd="3" destOrd="0" presId="urn:microsoft.com/office/officeart/2005/8/layout/vList2"/>
    <dgm:cxn modelId="{5B32A121-B440-4262-9CB2-1D28C85D8CCA}" type="presParOf" srcId="{6AC245D1-D351-4F4B-806B-6419739039D8}" destId="{08EE6225-11B2-48BC-9965-CFC5DD0DCCC4}" srcOrd="4" destOrd="0" presId="urn:microsoft.com/office/officeart/2005/8/layout/vList2"/>
    <dgm:cxn modelId="{79FA9CB0-8F2C-46BA-B4A5-4116EFC99807}" type="presParOf" srcId="{6AC245D1-D351-4F4B-806B-6419739039D8}" destId="{F2F65A9D-836A-476E-9AE1-7B84266E077F}" srcOrd="5" destOrd="0" presId="urn:microsoft.com/office/officeart/2005/8/layout/vList2"/>
    <dgm:cxn modelId="{97F63BB3-A68A-4320-BCF1-F602F394F2B4}" type="presParOf" srcId="{6AC245D1-D351-4F4B-806B-6419739039D8}" destId="{8CF2BC8A-64A7-448B-957D-185EFFD647B7}" srcOrd="6" destOrd="0" presId="urn:microsoft.com/office/officeart/2005/8/layout/vList2"/>
    <dgm:cxn modelId="{81AC06F0-B34E-483A-8975-145F8EE9ECB9}" type="presParOf" srcId="{6AC245D1-D351-4F4B-806B-6419739039D8}" destId="{3BA0F93C-AF4C-4E03-A7BD-6277A328B399}" srcOrd="7" destOrd="0" presId="urn:microsoft.com/office/officeart/2005/8/layout/vList2"/>
    <dgm:cxn modelId="{D70482DB-8417-4E61-9F5E-493BA2A18E03}" type="presParOf" srcId="{6AC245D1-D351-4F4B-806B-6419739039D8}" destId="{0319266A-4ACE-416F-BBEE-1358745DF2C5}" srcOrd="8" destOrd="0" presId="urn:microsoft.com/office/officeart/2005/8/layout/vList2"/>
    <dgm:cxn modelId="{C9FF8D3C-B23D-4DCA-A998-F382C1690307}" type="presParOf" srcId="{6AC245D1-D351-4F4B-806B-6419739039D8}" destId="{E8A1D2FC-7BA2-49C7-9236-54E985C7B366}" srcOrd="9" destOrd="0" presId="urn:microsoft.com/office/officeart/2005/8/layout/vList2"/>
    <dgm:cxn modelId="{D79AD849-6DA5-4D5B-82AF-38E7C609879D}" type="presParOf" srcId="{6AC245D1-D351-4F4B-806B-6419739039D8}" destId="{861A0CFC-CB48-4A37-9760-A91056086DD0}"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0DC666-A8CF-4E54-84FF-B45E57125556}">
      <dsp:nvSpPr>
        <dsp:cNvPr id="0" name=""/>
        <dsp:cNvSpPr/>
      </dsp:nvSpPr>
      <dsp:spPr>
        <a:xfrm>
          <a:off x="8001014" y="1405930"/>
          <a:ext cx="91440" cy="643860"/>
        </a:xfrm>
        <a:custGeom>
          <a:avLst/>
          <a:gdLst/>
          <a:ahLst/>
          <a:cxnLst/>
          <a:rect l="0" t="0" r="0" b="0"/>
          <a:pathLst>
            <a:path>
              <a:moveTo>
                <a:pt x="45720" y="0"/>
              </a:moveTo>
              <a:lnTo>
                <a:pt x="45720" y="64386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A3F87CF-1F9A-41B7-87EB-5ED20515D02C}">
      <dsp:nvSpPr>
        <dsp:cNvPr id="0" name=""/>
        <dsp:cNvSpPr/>
      </dsp:nvSpPr>
      <dsp:spPr>
        <a:xfrm>
          <a:off x="3988017" y="1405930"/>
          <a:ext cx="1352905" cy="643860"/>
        </a:xfrm>
        <a:custGeom>
          <a:avLst/>
          <a:gdLst/>
          <a:ahLst/>
          <a:cxnLst/>
          <a:rect l="0" t="0" r="0" b="0"/>
          <a:pathLst>
            <a:path>
              <a:moveTo>
                <a:pt x="0" y="0"/>
              </a:moveTo>
              <a:lnTo>
                <a:pt x="0" y="438771"/>
              </a:lnTo>
              <a:lnTo>
                <a:pt x="1352905" y="438771"/>
              </a:lnTo>
              <a:lnTo>
                <a:pt x="1352905" y="64386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B4E898F-BC1A-4D04-B2EC-1895953955AE}">
      <dsp:nvSpPr>
        <dsp:cNvPr id="0" name=""/>
        <dsp:cNvSpPr/>
      </dsp:nvSpPr>
      <dsp:spPr>
        <a:xfrm>
          <a:off x="2635111" y="1405930"/>
          <a:ext cx="1352905" cy="643860"/>
        </a:xfrm>
        <a:custGeom>
          <a:avLst/>
          <a:gdLst/>
          <a:ahLst/>
          <a:cxnLst/>
          <a:rect l="0" t="0" r="0" b="0"/>
          <a:pathLst>
            <a:path>
              <a:moveTo>
                <a:pt x="1352905" y="0"/>
              </a:moveTo>
              <a:lnTo>
                <a:pt x="1352905" y="438771"/>
              </a:lnTo>
              <a:lnTo>
                <a:pt x="0" y="438771"/>
              </a:lnTo>
              <a:lnTo>
                <a:pt x="0" y="64386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707FBB7-F157-4531-ABBE-BA7986EB907B}">
      <dsp:nvSpPr>
        <dsp:cNvPr id="0" name=""/>
        <dsp:cNvSpPr/>
      </dsp:nvSpPr>
      <dsp:spPr>
        <a:xfrm>
          <a:off x="2881094" y="138"/>
          <a:ext cx="2213845" cy="14057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E89A10-ACEC-4059-B18B-550BA8B20D39}">
      <dsp:nvSpPr>
        <dsp:cNvPr id="0" name=""/>
        <dsp:cNvSpPr/>
      </dsp:nvSpPr>
      <dsp:spPr>
        <a:xfrm>
          <a:off x="3127077" y="233822"/>
          <a:ext cx="2213845" cy="140579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B.1. Responsibilities to Parents/Guardians</a:t>
          </a:r>
        </a:p>
      </dsp:txBody>
      <dsp:txXfrm>
        <a:off x="3168251" y="274996"/>
        <a:ext cx="2131497" cy="1323444"/>
      </dsp:txXfrm>
    </dsp:sp>
    <dsp:sp modelId="{5C2E6F14-A9BE-479F-B788-80BEECFD0F03}">
      <dsp:nvSpPr>
        <dsp:cNvPr id="0" name=""/>
        <dsp:cNvSpPr/>
      </dsp:nvSpPr>
      <dsp:spPr>
        <a:xfrm>
          <a:off x="1528188" y="2049790"/>
          <a:ext cx="2213845" cy="140579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E7D3F3-37FF-4ACB-884C-EA11A3705AD0}">
      <dsp:nvSpPr>
        <dsp:cNvPr id="0" name=""/>
        <dsp:cNvSpPr/>
      </dsp:nvSpPr>
      <dsp:spPr>
        <a:xfrm>
          <a:off x="1774171" y="2283474"/>
          <a:ext cx="2213845" cy="1405792"/>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Language updated - inclusive and culturally responsive</a:t>
          </a:r>
        </a:p>
      </dsp:txBody>
      <dsp:txXfrm>
        <a:off x="1815345" y="2324648"/>
        <a:ext cx="2131497" cy="1323444"/>
      </dsp:txXfrm>
    </dsp:sp>
    <dsp:sp modelId="{19C7848E-87FD-4AB5-BCD3-A9D33D5B182C}">
      <dsp:nvSpPr>
        <dsp:cNvPr id="0" name=""/>
        <dsp:cNvSpPr/>
      </dsp:nvSpPr>
      <dsp:spPr>
        <a:xfrm>
          <a:off x="4234000" y="2049790"/>
          <a:ext cx="2213845" cy="140579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A3FB5A-983C-4E8B-86A3-4FCCE18EC4A0}">
      <dsp:nvSpPr>
        <dsp:cNvPr id="0" name=""/>
        <dsp:cNvSpPr/>
      </dsp:nvSpPr>
      <dsp:spPr>
        <a:xfrm>
          <a:off x="4479983" y="2283474"/>
          <a:ext cx="2213845" cy="1405792"/>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two new standards added (e, f): PPRA and parent contributions</a:t>
          </a:r>
        </a:p>
      </dsp:txBody>
      <dsp:txXfrm>
        <a:off x="4521157" y="2324648"/>
        <a:ext cx="2131497" cy="1323444"/>
      </dsp:txXfrm>
    </dsp:sp>
    <dsp:sp modelId="{4D6C1831-0B64-4E86-AF52-3BA2F9EDEC9F}">
      <dsp:nvSpPr>
        <dsp:cNvPr id="0" name=""/>
        <dsp:cNvSpPr/>
      </dsp:nvSpPr>
      <dsp:spPr>
        <a:xfrm>
          <a:off x="6939811" y="138"/>
          <a:ext cx="2213845" cy="14057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201DAD-740C-40F2-9FEA-0AC266C70B43}">
      <dsp:nvSpPr>
        <dsp:cNvPr id="0" name=""/>
        <dsp:cNvSpPr/>
      </dsp:nvSpPr>
      <dsp:spPr>
        <a:xfrm>
          <a:off x="7185794" y="233822"/>
          <a:ext cx="2213845" cy="140579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B.2. Responsibilities to the School and B.3 Responsibilities to Self</a:t>
          </a:r>
        </a:p>
      </dsp:txBody>
      <dsp:txXfrm>
        <a:off x="7226968" y="274996"/>
        <a:ext cx="2131497" cy="1323444"/>
      </dsp:txXfrm>
    </dsp:sp>
    <dsp:sp modelId="{D4E93575-325B-4564-B369-85DDC1EC8004}">
      <dsp:nvSpPr>
        <dsp:cNvPr id="0" name=""/>
        <dsp:cNvSpPr/>
      </dsp:nvSpPr>
      <dsp:spPr>
        <a:xfrm>
          <a:off x="6939811" y="2049790"/>
          <a:ext cx="2213845" cy="140579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9A4742-C301-4263-BBAA-5B7DEA150819}">
      <dsp:nvSpPr>
        <dsp:cNvPr id="0" name=""/>
        <dsp:cNvSpPr/>
      </dsp:nvSpPr>
      <dsp:spPr>
        <a:xfrm>
          <a:off x="7185794" y="2283474"/>
          <a:ext cx="2213845" cy="1405792"/>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Language updated </a:t>
          </a:r>
        </a:p>
      </dsp:txBody>
      <dsp:txXfrm>
        <a:off x="7226968" y="2324648"/>
        <a:ext cx="2131497" cy="13234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1717E1-AB1B-4C5B-94DC-0FAC41ADF0E3}">
      <dsp:nvSpPr>
        <dsp:cNvPr id="0" name=""/>
        <dsp:cNvSpPr/>
      </dsp:nvSpPr>
      <dsp:spPr>
        <a:xfrm>
          <a:off x="0" y="545077"/>
          <a:ext cx="6666833" cy="131093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Minor tweaks to language </a:t>
          </a:r>
        </a:p>
      </dsp:txBody>
      <dsp:txXfrm>
        <a:off x="63994" y="609071"/>
        <a:ext cx="6538845" cy="1182942"/>
      </dsp:txXfrm>
    </dsp:sp>
    <dsp:sp modelId="{AEE400BE-7337-4AC4-B933-21CC9731E2A9}">
      <dsp:nvSpPr>
        <dsp:cNvPr id="0" name=""/>
        <dsp:cNvSpPr/>
      </dsp:nvSpPr>
      <dsp:spPr>
        <a:xfrm>
          <a:off x="0" y="1856007"/>
          <a:ext cx="6666833" cy="1195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72"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a:t>i.e., rather than “when doubt exists,” the wording is “in the absence of a settled opinion or conviction…”</a:t>
          </a:r>
        </a:p>
      </dsp:txBody>
      <dsp:txXfrm>
        <a:off x="0" y="1856007"/>
        <a:ext cx="6666833" cy="1195424"/>
      </dsp:txXfrm>
    </dsp:sp>
    <dsp:sp modelId="{BC013C13-23C3-450D-AB65-ADA64EEBD552}">
      <dsp:nvSpPr>
        <dsp:cNvPr id="0" name=""/>
        <dsp:cNvSpPr/>
      </dsp:nvSpPr>
      <dsp:spPr>
        <a:xfrm>
          <a:off x="0" y="3051432"/>
          <a:ext cx="6666833" cy="131093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More explicit information on who to contact at the state association level</a:t>
          </a:r>
        </a:p>
      </dsp:txBody>
      <dsp:txXfrm>
        <a:off x="63994" y="3115426"/>
        <a:ext cx="6538845" cy="1182942"/>
      </dsp:txXfrm>
    </dsp:sp>
    <dsp:sp modelId="{B4225746-0E35-4501-8C6F-7E3F364AC34B}">
      <dsp:nvSpPr>
        <dsp:cNvPr id="0" name=""/>
        <dsp:cNvSpPr/>
      </dsp:nvSpPr>
      <dsp:spPr>
        <a:xfrm>
          <a:off x="0" y="4362362"/>
          <a:ext cx="6666833" cy="546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72"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a:t>ethics committee or leadership </a:t>
          </a:r>
        </a:p>
      </dsp:txBody>
      <dsp:txXfrm>
        <a:off x="0" y="4362362"/>
        <a:ext cx="6666833" cy="5464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243CA5-6041-4201-81A4-5043E71C3E75}">
      <dsp:nvSpPr>
        <dsp:cNvPr id="0" name=""/>
        <dsp:cNvSpPr/>
      </dsp:nvSpPr>
      <dsp:spPr>
        <a:xfrm>
          <a:off x="0" y="54836"/>
          <a:ext cx="6263640" cy="100693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Updated this section - included language and reference to several models</a:t>
          </a:r>
        </a:p>
      </dsp:txBody>
      <dsp:txXfrm>
        <a:off x="49154" y="103990"/>
        <a:ext cx="6165332" cy="908623"/>
      </dsp:txXfrm>
    </dsp:sp>
    <dsp:sp modelId="{983F7628-EEC8-45FF-9583-FCB932B7765D}">
      <dsp:nvSpPr>
        <dsp:cNvPr id="0" name=""/>
        <dsp:cNvSpPr/>
      </dsp:nvSpPr>
      <dsp:spPr>
        <a:xfrm>
          <a:off x="0" y="1113607"/>
          <a:ext cx="6263640" cy="1006931"/>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b -</a:t>
          </a:r>
          <a:r>
            <a:rPr lang="en-US" sz="1800" kern="1200"/>
            <a:t> (new step) - identify potential cultural, religious, and worldview factors and power dynamics that are present within a potential ethical dilemma.</a:t>
          </a:r>
        </a:p>
      </dsp:txBody>
      <dsp:txXfrm>
        <a:off x="49154" y="1162761"/>
        <a:ext cx="6165332" cy="908623"/>
      </dsp:txXfrm>
    </dsp:sp>
    <dsp:sp modelId="{08EE6225-11B2-48BC-9965-CFC5DD0DCCC4}">
      <dsp:nvSpPr>
        <dsp:cNvPr id="0" name=""/>
        <dsp:cNvSpPr/>
      </dsp:nvSpPr>
      <dsp:spPr>
        <a:xfrm>
          <a:off x="0" y="2172378"/>
          <a:ext cx="6263640" cy="1006931"/>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d</a:t>
          </a:r>
          <a:r>
            <a:rPr lang="en-US" sz="1800" kern="1200"/>
            <a:t> </a:t>
          </a:r>
          <a:r>
            <a:rPr lang="en-US" sz="1800" b="1" kern="1200"/>
            <a:t>- </a:t>
          </a:r>
          <a:r>
            <a:rPr lang="en-US" sz="1800" kern="1200"/>
            <a:t>(moved up &amp; expanded) - consult with appropriate professionals (e.g., supervisors, other student service professionals, school counseling peers, cultural experts). </a:t>
          </a:r>
        </a:p>
      </dsp:txBody>
      <dsp:txXfrm>
        <a:off x="49154" y="2221532"/>
        <a:ext cx="6165332" cy="908623"/>
      </dsp:txXfrm>
    </dsp:sp>
    <dsp:sp modelId="{8CF2BC8A-64A7-448B-957D-185EFFD647B7}">
      <dsp:nvSpPr>
        <dsp:cNvPr id="0" name=""/>
        <dsp:cNvSpPr/>
      </dsp:nvSpPr>
      <dsp:spPr>
        <a:xfrm>
          <a:off x="0" y="3231150"/>
          <a:ext cx="6263640" cy="1006931"/>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g - </a:t>
          </a:r>
          <a:r>
            <a:rPr lang="en-US" sz="1800" kern="1200"/>
            <a:t>highlights and defines the ethical principles of: beneficence, autonomy, nonmaleficence, justice, fidelity (previously loyalty), &amp; veracity (added)</a:t>
          </a:r>
        </a:p>
      </dsp:txBody>
      <dsp:txXfrm>
        <a:off x="49154" y="3280304"/>
        <a:ext cx="6165332" cy="908623"/>
      </dsp:txXfrm>
    </dsp:sp>
    <dsp:sp modelId="{0319266A-4ACE-416F-BBEE-1358745DF2C5}">
      <dsp:nvSpPr>
        <dsp:cNvPr id="0" name=""/>
        <dsp:cNvSpPr/>
      </dsp:nvSpPr>
      <dsp:spPr>
        <a:xfrm>
          <a:off x="0" y="4289921"/>
          <a:ext cx="6263640" cy="1006931"/>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j</a:t>
          </a:r>
          <a:r>
            <a:rPr lang="en-US" sz="1800" kern="1200"/>
            <a:t> - (expanded) Implement the course of action </a:t>
          </a:r>
          <a:r>
            <a:rPr lang="en-US" sz="1800" i="1" kern="1200"/>
            <a:t>and analyze the outcome</a:t>
          </a:r>
          <a:r>
            <a:rPr lang="en-US" sz="1800" kern="1200"/>
            <a:t>.</a:t>
          </a:r>
        </a:p>
      </dsp:txBody>
      <dsp:txXfrm>
        <a:off x="49154" y="4339075"/>
        <a:ext cx="6165332" cy="908623"/>
      </dsp:txXfrm>
    </dsp:sp>
    <dsp:sp modelId="{861A0CFC-CB48-4A37-9760-A91056086DD0}">
      <dsp:nvSpPr>
        <dsp:cNvPr id="0" name=""/>
        <dsp:cNvSpPr/>
      </dsp:nvSpPr>
      <dsp:spPr>
        <a:xfrm>
          <a:off x="0" y="5348692"/>
          <a:ext cx="6263640" cy="1006931"/>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k - </a:t>
          </a:r>
          <a:r>
            <a:rPr lang="en-US" sz="1800" kern="1200"/>
            <a:t>(new) Identify any inconsistencies in school/district policy for potential revision</a:t>
          </a:r>
        </a:p>
      </dsp:txBody>
      <dsp:txXfrm>
        <a:off x="49154" y="5397846"/>
        <a:ext cx="6165332" cy="90862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87C4C5-501B-4575-B300-634166003A27}" type="datetimeFigureOut">
              <a:t>11/14/22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EF8767-1198-4EDD-BF70-F681E91E2A13}" type="slidenum">
              <a:t>‹#›</a:t>
            </a:fld>
            <a:endParaRPr lang="en-US"/>
          </a:p>
        </p:txBody>
      </p:sp>
    </p:spTree>
    <p:extLst>
      <p:ext uri="{BB962C8B-B14F-4D97-AF65-F5344CB8AC3E}">
        <p14:creationId xmlns:p14="http://schemas.microsoft.com/office/powerpoint/2010/main" val="3098771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Introduce US</a:t>
            </a:r>
          </a:p>
          <a:p>
            <a:r>
              <a:rPr lang="en-US" dirty="0">
                <a:cs typeface="Calibri"/>
              </a:rPr>
              <a:t>Who is in the room? Level? Years as a counselor?</a:t>
            </a:r>
          </a:p>
        </p:txBody>
      </p:sp>
      <p:sp>
        <p:nvSpPr>
          <p:cNvPr id="4" name="Slide Number Placeholder 3"/>
          <p:cNvSpPr>
            <a:spLocks noGrp="1"/>
          </p:cNvSpPr>
          <p:nvPr>
            <p:ph type="sldNum" sz="quarter" idx="5"/>
          </p:nvPr>
        </p:nvSpPr>
        <p:spPr/>
        <p:txBody>
          <a:bodyPr/>
          <a:lstStyle/>
          <a:p>
            <a:fld id="{90EF8767-1198-4EDD-BF70-F681E91E2A13}" type="slidenum">
              <a:t>1</a:t>
            </a:fld>
            <a:endParaRPr lang="en-US"/>
          </a:p>
        </p:txBody>
      </p:sp>
    </p:spTree>
    <p:extLst>
      <p:ext uri="{BB962C8B-B14F-4D97-AF65-F5344CB8AC3E}">
        <p14:creationId xmlns:p14="http://schemas.microsoft.com/office/powerpoint/2010/main" val="2773879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US"/>
              <a:t>Wendy</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US"/>
              <a:t>Jaimie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US"/>
              <a:t>Jaimie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US"/>
              <a:t>Wendy</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US"/>
              <a:t>Jaimie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US"/>
              <a:t>Haley</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US"/>
              <a:t>Wendy</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US"/>
              <a:t>Haley</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AB6F04-0AEF-4E48-8A93-BC10B970F743}" type="slidenum">
              <a:rPr lang="en-US" smtClean="0"/>
              <a:t>19</a:t>
            </a:fld>
            <a:endParaRPr lang="en-US"/>
          </a:p>
        </p:txBody>
      </p:sp>
    </p:spTree>
    <p:extLst>
      <p:ext uri="{BB962C8B-B14F-4D97-AF65-F5344CB8AC3E}">
        <p14:creationId xmlns:p14="http://schemas.microsoft.com/office/powerpoint/2010/main" val="20689283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AB6F04-0AEF-4E48-8A93-BC10B970F743}" type="slidenum">
              <a:rPr lang="en-US" smtClean="0"/>
              <a:t>20</a:t>
            </a:fld>
            <a:endParaRPr lang="en-US"/>
          </a:p>
        </p:txBody>
      </p:sp>
    </p:spTree>
    <p:extLst>
      <p:ext uri="{BB962C8B-B14F-4D97-AF65-F5344CB8AC3E}">
        <p14:creationId xmlns:p14="http://schemas.microsoft.com/office/powerpoint/2010/main" val="1486706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buClr>
                <a:schemeClr val="dk1"/>
              </a:buClr>
              <a:buSzPts val="1200"/>
            </a:pPr>
            <a:r>
              <a:rPr lang="en-US" dirty="0"/>
              <a:t>Erin </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AB6F04-0AEF-4E48-8A93-BC10B970F743}" type="slidenum">
              <a:rPr lang="en-US" smtClean="0"/>
              <a:t>21</a:t>
            </a:fld>
            <a:endParaRPr lang="en-US"/>
          </a:p>
        </p:txBody>
      </p:sp>
    </p:spTree>
    <p:extLst>
      <p:ext uri="{BB962C8B-B14F-4D97-AF65-F5344CB8AC3E}">
        <p14:creationId xmlns:p14="http://schemas.microsoft.com/office/powerpoint/2010/main" val="657238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latin typeface="Book Antiqua" panose="02040602050305030304" pitchFamily="18" charset="0"/>
            </a:endParaRPr>
          </a:p>
          <a:p>
            <a:endParaRPr lang="en-US" sz="1400" dirty="0">
              <a:latin typeface="Book Antiqua" panose="02040602050305030304" pitchFamily="18" charset="0"/>
            </a:endParaRPr>
          </a:p>
          <a:p>
            <a:endParaRPr lang="en-US" dirty="0"/>
          </a:p>
        </p:txBody>
      </p:sp>
      <p:sp>
        <p:nvSpPr>
          <p:cNvPr id="4" name="Slide Number Placeholder 3"/>
          <p:cNvSpPr>
            <a:spLocks noGrp="1"/>
          </p:cNvSpPr>
          <p:nvPr>
            <p:ph type="sldNum" sz="quarter" idx="10"/>
          </p:nvPr>
        </p:nvSpPr>
        <p:spPr/>
        <p:txBody>
          <a:bodyPr/>
          <a:lstStyle/>
          <a:p>
            <a:fld id="{28AB6F04-0AEF-4E48-8A93-BC10B970F743}" type="slidenum">
              <a:rPr lang="en-US" smtClean="0"/>
              <a:t>22</a:t>
            </a:fld>
            <a:endParaRPr lang="en-US"/>
          </a:p>
        </p:txBody>
      </p:sp>
    </p:spTree>
    <p:extLst>
      <p:ext uri="{BB962C8B-B14F-4D97-AF65-F5344CB8AC3E}">
        <p14:creationId xmlns:p14="http://schemas.microsoft.com/office/powerpoint/2010/main" val="8109042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latin typeface="Book Antiqua" panose="02040602050305030304" pitchFamily="18" charset="0"/>
            </a:endParaRPr>
          </a:p>
          <a:p>
            <a:endParaRPr lang="en-US" sz="1400" dirty="0">
              <a:latin typeface="Book Antiqua" panose="02040602050305030304" pitchFamily="18" charset="0"/>
            </a:endParaRPr>
          </a:p>
          <a:p>
            <a:endParaRPr lang="en-US" dirty="0"/>
          </a:p>
        </p:txBody>
      </p:sp>
      <p:sp>
        <p:nvSpPr>
          <p:cNvPr id="4" name="Slide Number Placeholder 3"/>
          <p:cNvSpPr>
            <a:spLocks noGrp="1"/>
          </p:cNvSpPr>
          <p:nvPr>
            <p:ph type="sldNum" sz="quarter" idx="10"/>
          </p:nvPr>
        </p:nvSpPr>
        <p:spPr/>
        <p:txBody>
          <a:bodyPr/>
          <a:lstStyle/>
          <a:p>
            <a:fld id="{28AB6F04-0AEF-4E48-8A93-BC10B970F743}" type="slidenum">
              <a:rPr lang="en-US" smtClean="0"/>
              <a:t>23</a:t>
            </a:fld>
            <a:endParaRPr lang="en-US"/>
          </a:p>
        </p:txBody>
      </p:sp>
    </p:spTree>
    <p:extLst>
      <p:ext uri="{BB962C8B-B14F-4D97-AF65-F5344CB8AC3E}">
        <p14:creationId xmlns:p14="http://schemas.microsoft.com/office/powerpoint/2010/main" val="618836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latin typeface="Book Antiqua" panose="02040602050305030304" pitchFamily="18" charset="0"/>
            </a:endParaRPr>
          </a:p>
          <a:p>
            <a:endParaRPr lang="en-US" sz="1400" dirty="0">
              <a:latin typeface="Book Antiqua" panose="02040602050305030304" pitchFamily="18" charset="0"/>
            </a:endParaRPr>
          </a:p>
          <a:p>
            <a:endParaRPr lang="en-US" dirty="0"/>
          </a:p>
        </p:txBody>
      </p:sp>
      <p:sp>
        <p:nvSpPr>
          <p:cNvPr id="4" name="Slide Number Placeholder 3"/>
          <p:cNvSpPr>
            <a:spLocks noGrp="1"/>
          </p:cNvSpPr>
          <p:nvPr>
            <p:ph type="sldNum" sz="quarter" idx="10"/>
          </p:nvPr>
        </p:nvSpPr>
        <p:spPr/>
        <p:txBody>
          <a:bodyPr/>
          <a:lstStyle/>
          <a:p>
            <a:fld id="{28AB6F04-0AEF-4E48-8A93-BC10B970F743}" type="slidenum">
              <a:rPr lang="en-US" smtClean="0"/>
              <a:t>24</a:t>
            </a:fld>
            <a:endParaRPr lang="en-US"/>
          </a:p>
        </p:txBody>
      </p:sp>
    </p:spTree>
    <p:extLst>
      <p:ext uri="{BB962C8B-B14F-4D97-AF65-F5344CB8AC3E}">
        <p14:creationId xmlns:p14="http://schemas.microsoft.com/office/powerpoint/2010/main" val="11359737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latin typeface="Book Antiqua" panose="02040602050305030304" pitchFamily="18" charset="0"/>
            </a:endParaRPr>
          </a:p>
          <a:p>
            <a:endParaRPr lang="en-US" sz="1400" dirty="0">
              <a:latin typeface="Book Antiqua" panose="02040602050305030304" pitchFamily="18" charset="0"/>
            </a:endParaRPr>
          </a:p>
          <a:p>
            <a:endParaRPr lang="en-US" dirty="0"/>
          </a:p>
        </p:txBody>
      </p:sp>
      <p:sp>
        <p:nvSpPr>
          <p:cNvPr id="4" name="Slide Number Placeholder 3"/>
          <p:cNvSpPr>
            <a:spLocks noGrp="1"/>
          </p:cNvSpPr>
          <p:nvPr>
            <p:ph type="sldNum" sz="quarter" idx="10"/>
          </p:nvPr>
        </p:nvSpPr>
        <p:spPr/>
        <p:txBody>
          <a:bodyPr/>
          <a:lstStyle/>
          <a:p>
            <a:fld id="{28AB6F04-0AEF-4E48-8A93-BC10B970F743}" type="slidenum">
              <a:rPr lang="en-US" smtClean="0"/>
              <a:t>26</a:t>
            </a:fld>
            <a:endParaRPr lang="en-US"/>
          </a:p>
        </p:txBody>
      </p:sp>
    </p:spTree>
    <p:extLst>
      <p:ext uri="{BB962C8B-B14F-4D97-AF65-F5344CB8AC3E}">
        <p14:creationId xmlns:p14="http://schemas.microsoft.com/office/powerpoint/2010/main" val="1703258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US" dirty="0"/>
              <a:t>Haley</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US"/>
              <a:t>Haley</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AB6F04-0AEF-4E48-8A93-BC10B970F743}" type="slidenum">
              <a:rPr lang="en-US" smtClean="0"/>
              <a:t>6</a:t>
            </a:fld>
            <a:endParaRPr lang="en-US"/>
          </a:p>
        </p:txBody>
      </p:sp>
    </p:spTree>
    <p:extLst>
      <p:ext uri="{BB962C8B-B14F-4D97-AF65-F5344CB8AC3E}">
        <p14:creationId xmlns:p14="http://schemas.microsoft.com/office/powerpoint/2010/main" val="1175418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AB6F04-0AEF-4E48-8A93-BC10B970F743}" type="slidenum">
              <a:rPr lang="en-US" smtClean="0"/>
              <a:t>7</a:t>
            </a:fld>
            <a:endParaRPr lang="en-US"/>
          </a:p>
        </p:txBody>
      </p:sp>
    </p:spTree>
    <p:extLst>
      <p:ext uri="{BB962C8B-B14F-4D97-AF65-F5344CB8AC3E}">
        <p14:creationId xmlns:p14="http://schemas.microsoft.com/office/powerpoint/2010/main" val="512070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buClr>
                <a:schemeClr val="dk1"/>
              </a:buClr>
              <a:buSzPts val="1200"/>
            </a:pPr>
            <a:r>
              <a:rPr lang="en-US" dirty="0"/>
              <a:t>Erin </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US"/>
              <a:t>Haley</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US"/>
              <a:t>Haley</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11/14/22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11/14/22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11/14/22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11/14/22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11/14/22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videos.schoolcounselor.org/asca-ethical-standards-for-school-counselors-2022"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hyperlink" Target="https://www.schoolcounselor.org/getmedia/44f30280-ffe8-4b41-9ad8-f15909c3d164/EthicalStandards.pdf" TargetMode="External"/><Relationship Id="rId5" Type="http://schemas.openxmlformats.org/officeDocument/2006/relationships/hyperlink" Target="https://www.schoolcounselor.org/About-School-Counseling/Ethical-Legal-Responsibilities" TargetMode="External"/><Relationship Id="rId4" Type="http://schemas.openxmlformats.org/officeDocument/2006/relationships/hyperlink" Target="https://videos.schoolcounselor.org/legal-and-ethical-considerations-suicidal-risk-informational-gathering"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mailto:erin-lane@uiowa.edu" TargetMode="External"/><Relationship Id="rId2" Type="http://schemas.openxmlformats.org/officeDocument/2006/relationships/hyperlink" Target="mailto:hd-wikoff@wiu.edu"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www.schoolcounselor.org/getmedia/a2ef12e2-6b65-4df3-96f7-a8d376b52d12/2022-ethical-standards-changes.pdf"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1A1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1A1F5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109980" y="4179033"/>
            <a:ext cx="9966960" cy="982675"/>
          </a:xfrm>
        </p:spPr>
        <p:txBody>
          <a:bodyPr>
            <a:normAutofit/>
          </a:bodyPr>
          <a:lstStyle/>
          <a:p>
            <a:r>
              <a:rPr lang="en-US" sz="5800" b="1" dirty="0">
                <a:solidFill>
                  <a:srgbClr val="1A1F51"/>
                </a:solidFill>
                <a:cs typeface="Calibri Light"/>
              </a:rPr>
              <a:t>Updated ASCA Ethical Standards </a:t>
            </a:r>
            <a:endParaRPr lang="en-US" sz="5800" b="1" dirty="0">
              <a:solidFill>
                <a:srgbClr val="1A1F51"/>
              </a:solidFill>
            </a:endParaRPr>
          </a:p>
        </p:txBody>
      </p:sp>
      <p:sp>
        <p:nvSpPr>
          <p:cNvPr id="3" name="Subtitle 2"/>
          <p:cNvSpPr>
            <a:spLocks noGrp="1"/>
          </p:cNvSpPr>
          <p:nvPr>
            <p:ph type="subTitle" idx="1"/>
          </p:nvPr>
        </p:nvSpPr>
        <p:spPr>
          <a:xfrm>
            <a:off x="1709530" y="5381617"/>
            <a:ext cx="8767860" cy="883274"/>
          </a:xfrm>
        </p:spPr>
        <p:txBody>
          <a:bodyPr vert="horz" lIns="91440" tIns="45720" rIns="91440" bIns="45720" rtlCol="0" anchor="t">
            <a:normAutofit/>
          </a:bodyPr>
          <a:lstStyle/>
          <a:p>
            <a:r>
              <a:rPr lang="en-US" sz="2000" dirty="0">
                <a:solidFill>
                  <a:srgbClr val="1A1F51"/>
                </a:solidFill>
                <a:cs typeface="Calibri"/>
              </a:rPr>
              <a:t>Dr. Haley Wikoff - ASCA Ethics Committee Co-Chair</a:t>
            </a:r>
          </a:p>
          <a:p>
            <a:r>
              <a:rPr lang="en-US" sz="2000" dirty="0">
                <a:solidFill>
                  <a:srgbClr val="1A1F51"/>
                </a:solidFill>
                <a:cs typeface="Calibri"/>
              </a:rPr>
              <a:t>Dr. Erin Lane – ISCA </a:t>
            </a:r>
            <a:r>
              <a:rPr lang="en-US" sz="2000" dirty="0">
                <a:solidFill>
                  <a:srgbClr val="1A1F51"/>
                </a:solidFill>
                <a:ea typeface="+mn-lt"/>
                <a:cs typeface="+mn-lt"/>
              </a:rPr>
              <a:t>Counselor Educator VP, </a:t>
            </a:r>
            <a:r>
              <a:rPr lang="en-US" sz="2000" dirty="0">
                <a:solidFill>
                  <a:srgbClr val="1A1F51"/>
                </a:solidFill>
                <a:cs typeface="Calibri"/>
              </a:rPr>
              <a:t>ISCA Ethics Committee Chair</a:t>
            </a:r>
          </a:p>
        </p:txBody>
      </p:sp>
      <p:pic>
        <p:nvPicPr>
          <p:cNvPr id="4" name="Picture 4" descr="Text&#10;&#10;Description automatically generated">
            <a:extLst>
              <a:ext uri="{FF2B5EF4-FFF2-40B4-BE49-F238E27FC236}">
                <a16:creationId xmlns:a16="http://schemas.microsoft.com/office/drawing/2014/main" id="{C9C7DED7-9582-DA07-702D-565D710A55CD}"/>
              </a:ext>
            </a:extLst>
          </p:cNvPr>
          <p:cNvPicPr>
            <a:picLocks noChangeAspect="1"/>
          </p:cNvPicPr>
          <p:nvPr/>
        </p:nvPicPr>
        <p:blipFill rotWithShape="1">
          <a:blip r:embed="rId3"/>
          <a:srcRect t="7659" r="1" b="7145"/>
          <a:stretch/>
        </p:blipFill>
        <p:spPr>
          <a:xfrm>
            <a:off x="243840" y="256540"/>
            <a:ext cx="11704320" cy="3764276"/>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8"/>
        <p:cNvGrpSpPr/>
        <p:nvPr/>
      </p:nvGrpSpPr>
      <p:grpSpPr>
        <a:xfrm>
          <a:off x="0" y="0"/>
          <a:ext cx="0" cy="0"/>
          <a:chOff x="0" y="0"/>
          <a:chExt cx="0" cy="0"/>
        </a:xfrm>
      </p:grpSpPr>
      <p:sp useBgFill="1">
        <p:nvSpPr>
          <p:cNvPr id="237" name="Rectangle 23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Google Shape;219;p10"/>
          <p:cNvSpPr txBox="1">
            <a:spLocks noGrp="1"/>
          </p:cNvSpPr>
          <p:nvPr>
            <p:ph type="title"/>
          </p:nvPr>
        </p:nvSpPr>
        <p:spPr>
          <a:xfrm>
            <a:off x="686834" y="1153572"/>
            <a:ext cx="3200400" cy="4461163"/>
          </a:xfrm>
          <a:prstGeom prst="rect">
            <a:avLst/>
          </a:prstGeom>
        </p:spPr>
        <p:txBody>
          <a:bodyPr spcFirstLastPara="1" lIns="91425" tIns="45700" rIns="91425" bIns="45700" anchorCtr="0">
            <a:normAutofit/>
          </a:bodyPr>
          <a:lstStyle/>
          <a:p>
            <a:pPr marL="0" lvl="0" indent="0" rtl="0">
              <a:spcBef>
                <a:spcPts val="0"/>
              </a:spcBef>
              <a:spcAft>
                <a:spcPts val="0"/>
              </a:spcAft>
              <a:buSzPts val="1800"/>
              <a:buFont typeface="Source Sans Pro"/>
              <a:buNone/>
            </a:pPr>
            <a:r>
              <a:rPr lang="en-US">
                <a:solidFill>
                  <a:srgbClr val="FFFFFF"/>
                </a:solidFill>
              </a:rPr>
              <a:t>SECTION A - CONTINUED</a:t>
            </a:r>
          </a:p>
        </p:txBody>
      </p:sp>
      <p:sp>
        <p:nvSpPr>
          <p:cNvPr id="241" name="Arc 24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0" name="Google Shape;220;p10"/>
          <p:cNvSpPr txBox="1">
            <a:spLocks noGrp="1"/>
          </p:cNvSpPr>
          <p:nvPr>
            <p:ph type="body" idx="1"/>
          </p:nvPr>
        </p:nvSpPr>
        <p:spPr>
          <a:xfrm>
            <a:off x="4447308" y="591344"/>
            <a:ext cx="6906491" cy="5585619"/>
          </a:xfrm>
          <a:prstGeom prst="rect">
            <a:avLst/>
          </a:prstGeom>
        </p:spPr>
        <p:txBody>
          <a:bodyPr spcFirstLastPara="1" vert="horz" lIns="91425" tIns="45700" rIns="91425" bIns="45700" rtlCol="0" anchor="ctr" anchorCtr="0">
            <a:noAutofit/>
          </a:bodyPr>
          <a:lstStyle/>
          <a:p>
            <a:pPr marL="457200" lvl="0" indent="-325755" rtl="0">
              <a:spcBef>
                <a:spcPts val="1000"/>
              </a:spcBef>
              <a:spcAft>
                <a:spcPts val="0"/>
              </a:spcAft>
              <a:buSzPts val="1800"/>
              <a:buChar char="•"/>
            </a:pPr>
            <a:r>
              <a:rPr lang="en-US" sz="2400" dirty="0"/>
              <a:t>A.5 - Sustaining Healthy Relationships and Managing Boundaries</a:t>
            </a:r>
            <a:endParaRPr lang="en-US" sz="2400">
              <a:cs typeface="Calibri"/>
            </a:endParaRPr>
          </a:p>
          <a:p>
            <a:pPr marL="914400" lvl="1" indent="-325755" rtl="0">
              <a:spcBef>
                <a:spcPts val="0"/>
              </a:spcBef>
              <a:spcAft>
                <a:spcPts val="0"/>
              </a:spcAft>
              <a:buSzPts val="1800"/>
              <a:buChar char="•"/>
            </a:pPr>
            <a:r>
              <a:rPr lang="en-US" dirty="0"/>
              <a:t>updated language throughout</a:t>
            </a:r>
            <a:endParaRPr lang="en-US">
              <a:cs typeface="Calibri"/>
            </a:endParaRPr>
          </a:p>
          <a:p>
            <a:pPr marL="914400" lvl="1" indent="-325755" rtl="0">
              <a:spcBef>
                <a:spcPts val="0"/>
              </a:spcBef>
              <a:spcAft>
                <a:spcPts val="0"/>
              </a:spcAft>
              <a:buSzPts val="1800"/>
              <a:buChar char="•"/>
            </a:pPr>
            <a:r>
              <a:rPr lang="en-US" dirty="0"/>
              <a:t>four new standards (a, b, g, j)</a:t>
            </a:r>
            <a:endParaRPr lang="en-US">
              <a:cs typeface="Calibri"/>
            </a:endParaRPr>
          </a:p>
          <a:p>
            <a:pPr marL="914400" lvl="1" indent="-325755" rtl="0">
              <a:spcBef>
                <a:spcPts val="0"/>
              </a:spcBef>
              <a:spcAft>
                <a:spcPts val="0"/>
              </a:spcAft>
              <a:buSzPts val="1800"/>
              <a:buChar char="•"/>
            </a:pPr>
            <a:r>
              <a:rPr lang="en-US" dirty="0"/>
              <a:t>acknowledges that some relationships extend beyond the school day/building (a and b)</a:t>
            </a:r>
            <a:endParaRPr lang="en-US">
              <a:cs typeface="Calibri"/>
            </a:endParaRPr>
          </a:p>
          <a:p>
            <a:pPr marL="914400" lvl="1" indent="-325755" rtl="0">
              <a:spcBef>
                <a:spcPts val="0"/>
              </a:spcBef>
              <a:spcAft>
                <a:spcPts val="0"/>
              </a:spcAft>
              <a:buSzPts val="1800"/>
              <a:buChar char="•"/>
            </a:pPr>
            <a:r>
              <a:rPr lang="en-US" dirty="0"/>
              <a:t>conflict of interest through self-promotion (j)</a:t>
            </a:r>
            <a:endParaRPr lang="en-US">
              <a:cs typeface="Calibri"/>
            </a:endParaRPr>
          </a:p>
          <a:p>
            <a:pPr marL="457200" lvl="0" indent="-325755" rtl="0">
              <a:spcBef>
                <a:spcPts val="0"/>
              </a:spcBef>
              <a:spcAft>
                <a:spcPts val="0"/>
              </a:spcAft>
              <a:buSzPts val="1800"/>
              <a:buChar char="•"/>
            </a:pPr>
            <a:r>
              <a:rPr lang="en-US" sz="2400" dirty="0"/>
              <a:t>A.7 Group Work</a:t>
            </a:r>
            <a:endParaRPr lang="en-US" sz="2400">
              <a:cs typeface="Calibri"/>
            </a:endParaRPr>
          </a:p>
          <a:p>
            <a:pPr marL="914400" lvl="1" indent="-325755" rtl="0">
              <a:spcBef>
                <a:spcPts val="0"/>
              </a:spcBef>
              <a:spcAft>
                <a:spcPts val="0"/>
              </a:spcAft>
              <a:buSzPts val="1800"/>
              <a:buChar char="•"/>
            </a:pPr>
            <a:r>
              <a:rPr lang="en-US" dirty="0"/>
              <a:t>three new standards (a, b, g)</a:t>
            </a:r>
            <a:endParaRPr lang="en-US">
              <a:cs typeface="Calibri"/>
            </a:endParaRPr>
          </a:p>
          <a:p>
            <a:pPr marL="914400" lvl="1" indent="-325755">
              <a:spcBef>
                <a:spcPts val="0"/>
              </a:spcBef>
              <a:buSzPts val="1800"/>
            </a:pPr>
            <a:r>
              <a:rPr lang="en-US" dirty="0"/>
              <a:t>culturally sustaining group counseling services </a:t>
            </a:r>
            <a:endParaRPr lang="en-US">
              <a:cs typeface="Calibri"/>
            </a:endParaRPr>
          </a:p>
          <a:p>
            <a:pPr marL="914400" lvl="1" indent="-325755" rtl="0">
              <a:spcBef>
                <a:spcPts val="0"/>
              </a:spcBef>
              <a:spcAft>
                <a:spcPts val="0"/>
              </a:spcAft>
              <a:buSzPts val="1800"/>
              <a:buChar char="•"/>
            </a:pPr>
            <a:r>
              <a:rPr lang="en-US" dirty="0"/>
              <a:t>equitable access to participation/remove obstacles </a:t>
            </a:r>
            <a:endParaRPr lang="en-US">
              <a:cs typeface="Calibri"/>
            </a:endParaRPr>
          </a:p>
          <a:p>
            <a:pPr marL="914400" lvl="1" indent="-325755" rtl="0">
              <a:spcBef>
                <a:spcPts val="0"/>
              </a:spcBef>
              <a:spcAft>
                <a:spcPts val="0"/>
              </a:spcAft>
              <a:buSzPts val="1800"/>
              <a:buChar char="•"/>
            </a:pPr>
            <a:r>
              <a:rPr lang="en-US" dirty="0"/>
              <a:t>topic selection</a:t>
            </a:r>
            <a:endParaRPr lang="en-US">
              <a:cs typeface="Calibri"/>
            </a:endParaRPr>
          </a:p>
          <a:p>
            <a:pPr marL="457200" lvl="0" indent="-325755" rtl="0">
              <a:spcBef>
                <a:spcPts val="0"/>
              </a:spcBef>
              <a:spcAft>
                <a:spcPts val="0"/>
              </a:spcAft>
              <a:buSzPts val="1800"/>
              <a:buChar char="•"/>
            </a:pPr>
            <a:r>
              <a:rPr lang="en-US" sz="2400" dirty="0"/>
              <a:t>A.8 Student Peer-Support Program</a:t>
            </a:r>
            <a:endParaRPr lang="en-US" sz="2400">
              <a:cs typeface="Calibri"/>
            </a:endParaRPr>
          </a:p>
          <a:p>
            <a:pPr marL="914400" lvl="1" indent="-325755" rtl="0">
              <a:spcBef>
                <a:spcPts val="0"/>
              </a:spcBef>
              <a:spcAft>
                <a:spcPts val="0"/>
              </a:spcAft>
              <a:buSzPts val="1800"/>
              <a:buChar char="•"/>
            </a:pPr>
            <a:r>
              <a:rPr lang="en-US" dirty="0"/>
              <a:t>three new standards (a, d, e)</a:t>
            </a:r>
            <a:endParaRPr lang="en-US">
              <a:cs typeface="Calibri"/>
            </a:endParaRPr>
          </a:p>
          <a:p>
            <a:pPr marL="914400" lvl="1" indent="-325755" rtl="0">
              <a:spcBef>
                <a:spcPts val="0"/>
              </a:spcBef>
              <a:spcAft>
                <a:spcPts val="0"/>
              </a:spcAft>
              <a:buSzPts val="1800"/>
              <a:buChar char="•"/>
            </a:pPr>
            <a:r>
              <a:rPr lang="en-US" dirty="0"/>
              <a:t>equitable access and representation</a:t>
            </a:r>
            <a:endParaRPr lang="en-US">
              <a:cs typeface="Calibri"/>
            </a:endParaRPr>
          </a:p>
          <a:p>
            <a:pPr marL="914400" lvl="1" indent="-325755">
              <a:spcBef>
                <a:spcPts val="0"/>
              </a:spcBef>
              <a:buSzPts val="1800"/>
            </a:pPr>
            <a:r>
              <a:rPr lang="en-US" dirty="0"/>
              <a:t>share goals with stakeholders </a:t>
            </a:r>
            <a:endParaRPr lang="en-US">
              <a:cs typeface="Calibri"/>
            </a:endParaRPr>
          </a:p>
        </p:txBody>
      </p:sp>
    </p:spTree>
    <p:extLst>
      <p:ext uri="{BB962C8B-B14F-4D97-AF65-F5344CB8AC3E}">
        <p14:creationId xmlns:p14="http://schemas.microsoft.com/office/powerpoint/2010/main" val="241142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24"/>
        <p:cNvGrpSpPr/>
        <p:nvPr/>
      </p:nvGrpSpPr>
      <p:grpSpPr>
        <a:xfrm>
          <a:off x="0" y="0"/>
          <a:ext cx="0" cy="0"/>
          <a:chOff x="0" y="0"/>
          <a:chExt cx="0" cy="0"/>
        </a:xfrm>
      </p:grpSpPr>
      <p:sp useBgFill="1">
        <p:nvSpPr>
          <p:cNvPr id="231" name="Rectangle 23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Google Shape;225;p11"/>
          <p:cNvSpPr txBox="1">
            <a:spLocks noGrp="1"/>
          </p:cNvSpPr>
          <p:nvPr>
            <p:ph type="title"/>
          </p:nvPr>
        </p:nvSpPr>
        <p:spPr>
          <a:xfrm>
            <a:off x="686834" y="1153572"/>
            <a:ext cx="3200400" cy="4461163"/>
          </a:xfrm>
          <a:prstGeom prst="rect">
            <a:avLst/>
          </a:prstGeom>
        </p:spPr>
        <p:txBody>
          <a:bodyPr spcFirstLastPara="1" lIns="91425" tIns="45700" rIns="91425" bIns="45700" anchorCtr="0">
            <a:normAutofit/>
          </a:bodyPr>
          <a:lstStyle/>
          <a:p>
            <a:pPr marL="0" lvl="0" indent="0" rtl="0">
              <a:spcBef>
                <a:spcPts val="0"/>
              </a:spcBef>
              <a:spcAft>
                <a:spcPts val="0"/>
              </a:spcAft>
              <a:buSzPts val="1800"/>
              <a:buFont typeface="Source Sans Pro"/>
              <a:buNone/>
            </a:pPr>
            <a:r>
              <a:rPr lang="en-US" sz="4100">
                <a:solidFill>
                  <a:srgbClr val="FFFFFF"/>
                </a:solidFill>
              </a:rPr>
              <a:t>A.9 SERIOUS AND FORESEEABLE HARM TO SELF &amp; OTHERS</a:t>
            </a:r>
          </a:p>
        </p:txBody>
      </p:sp>
      <p:sp>
        <p:nvSpPr>
          <p:cNvPr id="235" name="Arc 23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6" name="Google Shape;226;p11"/>
          <p:cNvSpPr txBox="1">
            <a:spLocks noGrp="1"/>
          </p:cNvSpPr>
          <p:nvPr>
            <p:ph type="body" idx="1"/>
          </p:nvPr>
        </p:nvSpPr>
        <p:spPr>
          <a:xfrm>
            <a:off x="4447308" y="591344"/>
            <a:ext cx="6906491" cy="5585619"/>
          </a:xfrm>
          <a:prstGeom prst="rect">
            <a:avLst/>
          </a:prstGeom>
        </p:spPr>
        <p:txBody>
          <a:bodyPr spcFirstLastPara="1" lIns="91425" tIns="45700" rIns="91425" bIns="45700" anchor="ctr" anchorCtr="0">
            <a:normAutofit/>
          </a:bodyPr>
          <a:lstStyle/>
          <a:p>
            <a:pPr marL="0" lvl="0" indent="0" rtl="0">
              <a:spcBef>
                <a:spcPts val="1000"/>
              </a:spcBef>
              <a:spcAft>
                <a:spcPts val="0"/>
              </a:spcAft>
              <a:buSzPts val="1800"/>
              <a:buNone/>
            </a:pPr>
            <a:r>
              <a:rPr lang="en-US" sz="2200" b="1"/>
              <a:t>IMPORTANT NEW LANGUAGE </a:t>
            </a:r>
          </a:p>
          <a:p>
            <a:pPr marL="0" lvl="0" indent="457200" rtl="0">
              <a:spcBef>
                <a:spcPts val="1000"/>
              </a:spcBef>
              <a:spcAft>
                <a:spcPts val="0"/>
              </a:spcAft>
              <a:buSzPts val="1800"/>
              <a:buNone/>
            </a:pPr>
            <a:r>
              <a:rPr lang="en-US" sz="2200"/>
              <a:t>b. recognize the level of suicide risk (e.g., low, medium, high) is difficult to accurately quantify. If required to use a risk assessment, it must be completed with the realization that it is an information-gathering tool and only one element in the risk-assessment process. When reporting risk-assessment results to parents/guardians, school counselors do not negate the risk of students’ potential harm to self even if the assessment reveals a low risk, as students may minimize risk to avoid further scrutiny and/or parental/guardian notification. The purpose of reporting any risk-assessment results to parents/guardians is to underscore the need for parents/guardians to act, not to report a judgment of risk.</a:t>
            </a:r>
          </a:p>
          <a:p>
            <a:pPr marL="0" lvl="0" indent="0" rtl="0">
              <a:spcBef>
                <a:spcPts val="1000"/>
              </a:spcBef>
              <a:spcAft>
                <a:spcPts val="0"/>
              </a:spcAft>
              <a:buSzPts val="1800"/>
              <a:buNone/>
            </a:pPr>
            <a:endParaRPr lang="en-US" sz="2200"/>
          </a:p>
        </p:txBody>
      </p:sp>
    </p:spTree>
    <p:extLst>
      <p:ext uri="{BB962C8B-B14F-4D97-AF65-F5344CB8AC3E}">
        <p14:creationId xmlns:p14="http://schemas.microsoft.com/office/powerpoint/2010/main" val="575156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30"/>
        <p:cNvGrpSpPr/>
        <p:nvPr/>
      </p:nvGrpSpPr>
      <p:grpSpPr>
        <a:xfrm>
          <a:off x="0" y="0"/>
          <a:ext cx="0" cy="0"/>
          <a:chOff x="0" y="0"/>
          <a:chExt cx="0" cy="0"/>
        </a:xfrm>
      </p:grpSpPr>
      <p:sp useBgFill="1">
        <p:nvSpPr>
          <p:cNvPr id="237" name="Rectangle 23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Google Shape;231;p12"/>
          <p:cNvSpPr txBox="1">
            <a:spLocks noGrp="1"/>
          </p:cNvSpPr>
          <p:nvPr>
            <p:ph type="title"/>
          </p:nvPr>
        </p:nvSpPr>
        <p:spPr>
          <a:xfrm>
            <a:off x="686834" y="1153572"/>
            <a:ext cx="3200400" cy="4461163"/>
          </a:xfrm>
          <a:prstGeom prst="rect">
            <a:avLst/>
          </a:prstGeom>
        </p:spPr>
        <p:txBody>
          <a:bodyPr spcFirstLastPara="1" lIns="91425" tIns="45700" rIns="91425" bIns="45700" anchorCtr="0">
            <a:normAutofit/>
          </a:bodyPr>
          <a:lstStyle/>
          <a:p>
            <a:pPr marL="0" lvl="0" indent="0" rtl="0">
              <a:spcBef>
                <a:spcPts val="0"/>
              </a:spcBef>
              <a:spcAft>
                <a:spcPts val="0"/>
              </a:spcAft>
              <a:buSzPts val="1800"/>
              <a:buFont typeface="Source Sans Pro"/>
              <a:buNone/>
            </a:pPr>
            <a:r>
              <a:rPr lang="en-US">
                <a:solidFill>
                  <a:srgbClr val="FFFFFF"/>
                </a:solidFill>
              </a:rPr>
              <a:t>SECTION A - CONTINUED</a:t>
            </a:r>
          </a:p>
        </p:txBody>
      </p:sp>
      <p:sp>
        <p:nvSpPr>
          <p:cNvPr id="241" name="Arc 24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2" name="Google Shape;232;p12"/>
          <p:cNvSpPr txBox="1">
            <a:spLocks noGrp="1"/>
          </p:cNvSpPr>
          <p:nvPr>
            <p:ph type="body" idx="1"/>
          </p:nvPr>
        </p:nvSpPr>
        <p:spPr>
          <a:xfrm>
            <a:off x="4447308" y="591344"/>
            <a:ext cx="6906491" cy="5585619"/>
          </a:xfrm>
          <a:prstGeom prst="rect">
            <a:avLst/>
          </a:prstGeom>
        </p:spPr>
        <p:txBody>
          <a:bodyPr spcFirstLastPara="1" lIns="91425" tIns="45700" rIns="91425" bIns="45700" anchor="ctr" anchorCtr="0">
            <a:normAutofit lnSpcReduction="10000"/>
          </a:bodyPr>
          <a:lstStyle/>
          <a:p>
            <a:pPr marL="457200" lvl="0" indent="-334010" rtl="0">
              <a:spcBef>
                <a:spcPts val="300"/>
              </a:spcBef>
              <a:spcAft>
                <a:spcPts val="0"/>
              </a:spcAft>
              <a:buSzPts val="2100"/>
              <a:buChar char="•"/>
            </a:pPr>
            <a:r>
              <a:rPr lang="en-US" sz="1500" dirty="0"/>
              <a:t>A</a:t>
            </a:r>
            <a:r>
              <a:rPr lang="en-US" sz="2400" dirty="0"/>
              <a:t>.9.d - Provide culturally responsive mental health resources to parents/guardians (new).</a:t>
            </a:r>
            <a:endParaRPr lang="en-US" sz="2400" dirty="0">
              <a:cs typeface="Calibri"/>
            </a:endParaRPr>
          </a:p>
          <a:p>
            <a:pPr marL="457200" lvl="0" indent="-334010" rtl="0">
              <a:spcBef>
                <a:spcPts val="0"/>
              </a:spcBef>
              <a:spcAft>
                <a:spcPts val="0"/>
              </a:spcAft>
              <a:buSzPts val="1800"/>
              <a:buChar char="•"/>
            </a:pPr>
            <a:r>
              <a:rPr lang="en-US" sz="2400" dirty="0"/>
              <a:t>A. 10 - Marginalized Populations (new section title)</a:t>
            </a:r>
            <a:endParaRPr lang="en-US" sz="2400" dirty="0">
              <a:cs typeface="Calibri"/>
            </a:endParaRPr>
          </a:p>
          <a:p>
            <a:pPr marL="914400" lvl="1" indent="-334010" rtl="0">
              <a:spcBef>
                <a:spcPts val="0"/>
              </a:spcBef>
              <a:spcAft>
                <a:spcPts val="0"/>
              </a:spcAft>
              <a:buSzPts val="1800"/>
              <a:buChar char="•"/>
            </a:pPr>
            <a:r>
              <a:rPr lang="en-US" dirty="0"/>
              <a:t>two new standards (g, h)</a:t>
            </a:r>
            <a:endParaRPr lang="en-US" dirty="0">
              <a:cs typeface="Calibri"/>
            </a:endParaRPr>
          </a:p>
          <a:p>
            <a:pPr marL="914400" lvl="1" indent="-334010" rtl="0">
              <a:spcBef>
                <a:spcPts val="0"/>
              </a:spcBef>
              <a:spcAft>
                <a:spcPts val="0"/>
              </a:spcAft>
              <a:buSzPts val="1800"/>
              <a:buChar char="•"/>
            </a:pPr>
            <a:r>
              <a:rPr lang="en-US" dirty="0"/>
              <a:t>establish safe, equitable, affirming school environment</a:t>
            </a:r>
            <a:endParaRPr lang="en-US" dirty="0">
              <a:cs typeface="Calibri"/>
            </a:endParaRPr>
          </a:p>
          <a:p>
            <a:pPr marL="914400" lvl="1" indent="-334010" rtl="0">
              <a:spcBef>
                <a:spcPts val="0"/>
              </a:spcBef>
              <a:spcAft>
                <a:spcPts val="0"/>
              </a:spcAft>
              <a:buSzPts val="1800"/>
              <a:buChar char="•"/>
            </a:pPr>
            <a:r>
              <a:rPr lang="en-US" dirty="0"/>
              <a:t>systemic change</a:t>
            </a:r>
            <a:endParaRPr lang="en-US" dirty="0">
              <a:cs typeface="Calibri"/>
            </a:endParaRPr>
          </a:p>
          <a:p>
            <a:pPr marL="914400" lvl="1" indent="-334010">
              <a:spcBef>
                <a:spcPts val="0"/>
              </a:spcBef>
              <a:buSzPts val="1800"/>
            </a:pPr>
            <a:r>
              <a:rPr lang="en-US" dirty="0"/>
              <a:t>equitable access and inclusion </a:t>
            </a:r>
            <a:endParaRPr lang="en-US" dirty="0">
              <a:cs typeface="Calibri"/>
            </a:endParaRPr>
          </a:p>
          <a:p>
            <a:pPr marL="914400" lvl="1" indent="-334010" rtl="0">
              <a:spcBef>
                <a:spcPts val="0"/>
              </a:spcBef>
              <a:spcAft>
                <a:spcPts val="0"/>
              </a:spcAft>
              <a:buSzPts val="1800"/>
              <a:buChar char="•"/>
            </a:pPr>
            <a:r>
              <a:rPr lang="en-US" dirty="0"/>
              <a:t>A. 11 - Bullying, Harassment, Discrimination, Bias &amp; Hate Incidents (new section title)</a:t>
            </a:r>
            <a:endParaRPr lang="en-US" dirty="0">
              <a:cs typeface="Calibri"/>
            </a:endParaRPr>
          </a:p>
          <a:p>
            <a:pPr marL="914400" lvl="1" indent="-334010" rtl="0">
              <a:spcBef>
                <a:spcPts val="0"/>
              </a:spcBef>
              <a:spcAft>
                <a:spcPts val="0"/>
              </a:spcAft>
              <a:buSzPts val="1800"/>
              <a:buChar char="•"/>
            </a:pPr>
            <a:r>
              <a:rPr lang="en-US" dirty="0"/>
              <a:t>six new standards (</a:t>
            </a:r>
            <a:r>
              <a:rPr lang="en-US" err="1"/>
              <a:t>a,b,c</a:t>
            </a:r>
            <a:r>
              <a:rPr lang="en-US" dirty="0"/>
              <a:t>, e, f, h)</a:t>
            </a:r>
            <a:endParaRPr lang="en-US" dirty="0">
              <a:cs typeface="Calibri"/>
            </a:endParaRPr>
          </a:p>
          <a:p>
            <a:pPr marL="914400" lvl="1" indent="-334010">
              <a:spcBef>
                <a:spcPts val="0"/>
              </a:spcBef>
              <a:buSzPts val="1800"/>
            </a:pPr>
            <a:r>
              <a:rPr lang="en-US" dirty="0"/>
              <a:t>recognize can be rooted in race, gender, sexual orientation, and ethnicity </a:t>
            </a:r>
            <a:endParaRPr lang="en-US" dirty="0">
              <a:cs typeface="Calibri"/>
            </a:endParaRPr>
          </a:p>
          <a:p>
            <a:pPr marL="914400" lvl="1" indent="-334010" rtl="0">
              <a:spcBef>
                <a:spcPts val="0"/>
              </a:spcBef>
              <a:spcAft>
                <a:spcPts val="0"/>
              </a:spcAft>
              <a:buSzPts val="1800"/>
              <a:buChar char="•"/>
            </a:pPr>
            <a:r>
              <a:rPr lang="en-US" dirty="0"/>
              <a:t>policies centered in safety, belonging, and justice</a:t>
            </a:r>
            <a:endParaRPr lang="en-US" dirty="0">
              <a:cs typeface="Calibri"/>
            </a:endParaRPr>
          </a:p>
          <a:p>
            <a:pPr marL="914400" lvl="1" indent="-334010" rtl="0">
              <a:spcBef>
                <a:spcPts val="0"/>
              </a:spcBef>
              <a:spcAft>
                <a:spcPts val="0"/>
              </a:spcAft>
              <a:buSzPts val="1800"/>
              <a:buChar char="•"/>
            </a:pPr>
            <a:r>
              <a:rPr lang="en-US" dirty="0"/>
              <a:t>accessible and effective reporting tools</a:t>
            </a:r>
            <a:endParaRPr lang="en-US" dirty="0">
              <a:cs typeface="Calibri"/>
            </a:endParaRPr>
          </a:p>
          <a:p>
            <a:pPr marL="914400" lvl="1" indent="-334010" rtl="0">
              <a:spcBef>
                <a:spcPts val="0"/>
              </a:spcBef>
              <a:spcAft>
                <a:spcPts val="0"/>
              </a:spcAft>
              <a:buSzPts val="1800"/>
              <a:buChar char="•"/>
            </a:pPr>
            <a:r>
              <a:rPr lang="en-US" dirty="0"/>
              <a:t>prevention and response</a:t>
            </a:r>
            <a:endParaRPr lang="en-US" dirty="0">
              <a:cs typeface="Calibri"/>
            </a:endParaRPr>
          </a:p>
        </p:txBody>
      </p:sp>
    </p:spTree>
    <p:extLst>
      <p:ext uri="{BB962C8B-B14F-4D97-AF65-F5344CB8AC3E}">
        <p14:creationId xmlns:p14="http://schemas.microsoft.com/office/powerpoint/2010/main" val="1844995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36"/>
        <p:cNvGrpSpPr/>
        <p:nvPr/>
      </p:nvGrpSpPr>
      <p:grpSpPr>
        <a:xfrm>
          <a:off x="0" y="0"/>
          <a:ext cx="0" cy="0"/>
          <a:chOff x="0" y="0"/>
          <a:chExt cx="0" cy="0"/>
        </a:xfrm>
      </p:grpSpPr>
      <p:sp useBgFill="1">
        <p:nvSpPr>
          <p:cNvPr id="243" name="Rectangle 242">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Google Shape;237;p13"/>
          <p:cNvSpPr txBox="1">
            <a:spLocks noGrp="1"/>
          </p:cNvSpPr>
          <p:nvPr>
            <p:ph type="title"/>
          </p:nvPr>
        </p:nvSpPr>
        <p:spPr>
          <a:xfrm>
            <a:off x="686834" y="1153572"/>
            <a:ext cx="3200400" cy="4461163"/>
          </a:xfrm>
          <a:prstGeom prst="rect">
            <a:avLst/>
          </a:prstGeom>
        </p:spPr>
        <p:txBody>
          <a:bodyPr spcFirstLastPara="1" lIns="91425" tIns="45700" rIns="91425" bIns="45700" anchorCtr="0">
            <a:normAutofit/>
          </a:bodyPr>
          <a:lstStyle/>
          <a:p>
            <a:pPr marL="0" lvl="0" indent="0" rtl="0">
              <a:spcBef>
                <a:spcPts val="0"/>
              </a:spcBef>
              <a:spcAft>
                <a:spcPts val="0"/>
              </a:spcAft>
              <a:buSzPts val="1800"/>
              <a:buFont typeface="Source Sans Pro"/>
              <a:buNone/>
            </a:pPr>
            <a:r>
              <a:rPr lang="en-US">
                <a:solidFill>
                  <a:srgbClr val="FFFFFF"/>
                </a:solidFill>
              </a:rPr>
              <a:t>SECTION A - CONTINUED</a:t>
            </a:r>
          </a:p>
        </p:txBody>
      </p:sp>
      <p:sp>
        <p:nvSpPr>
          <p:cNvPr id="247" name="Arc 24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8" name="Google Shape;238;p13"/>
          <p:cNvSpPr txBox="1">
            <a:spLocks noGrp="1"/>
          </p:cNvSpPr>
          <p:nvPr>
            <p:ph type="body" idx="1"/>
          </p:nvPr>
        </p:nvSpPr>
        <p:spPr>
          <a:xfrm>
            <a:off x="4447308" y="591344"/>
            <a:ext cx="6906491" cy="5585619"/>
          </a:xfrm>
          <a:prstGeom prst="rect">
            <a:avLst/>
          </a:prstGeom>
        </p:spPr>
        <p:txBody>
          <a:bodyPr spcFirstLastPara="1" lIns="91425" tIns="45700" rIns="91425" bIns="45700" anchor="ctr" anchorCtr="0">
            <a:normAutofit/>
          </a:bodyPr>
          <a:lstStyle/>
          <a:p>
            <a:pPr marL="457200" lvl="0" indent="-342900" rtl="0">
              <a:spcBef>
                <a:spcPts val="300"/>
              </a:spcBef>
              <a:spcAft>
                <a:spcPts val="0"/>
              </a:spcAft>
              <a:buSzPts val="1800"/>
              <a:buChar char="•"/>
            </a:pPr>
            <a:r>
              <a:rPr lang="en-US" dirty="0"/>
              <a:t>A.12 - Child Abuse is its own section now</a:t>
            </a:r>
          </a:p>
          <a:p>
            <a:pPr marL="457200" lvl="0" indent="-342900" rtl="0">
              <a:spcBef>
                <a:spcPts val="0"/>
              </a:spcBef>
              <a:spcAft>
                <a:spcPts val="0"/>
              </a:spcAft>
              <a:buSzPts val="1800"/>
              <a:buChar char="•"/>
            </a:pPr>
            <a:r>
              <a:rPr lang="en-US" dirty="0"/>
              <a:t>A.15- Technical and Digital Citizenship</a:t>
            </a:r>
            <a:endParaRPr lang="en-US" dirty="0">
              <a:cs typeface="Calibri"/>
            </a:endParaRPr>
          </a:p>
          <a:p>
            <a:pPr marL="914400" lvl="1" indent="-342900" rtl="0">
              <a:spcBef>
                <a:spcPts val="0"/>
              </a:spcBef>
              <a:spcAft>
                <a:spcPts val="0"/>
              </a:spcAft>
              <a:buSzPts val="1800"/>
              <a:buChar char="•"/>
            </a:pPr>
            <a:r>
              <a:rPr lang="en-US" dirty="0"/>
              <a:t>three new standards (g, h, </a:t>
            </a:r>
            <a:r>
              <a:rPr lang="en-US" dirty="0" err="1"/>
              <a:t>i</a:t>
            </a:r>
            <a:r>
              <a:rPr lang="en-US" dirty="0"/>
              <a:t>)</a:t>
            </a:r>
            <a:endParaRPr lang="en-US" dirty="0">
              <a:cs typeface="Calibri"/>
            </a:endParaRPr>
          </a:p>
          <a:p>
            <a:pPr marL="914400" lvl="1" indent="-342900" rtl="0">
              <a:spcBef>
                <a:spcPts val="0"/>
              </a:spcBef>
              <a:spcAft>
                <a:spcPts val="0"/>
              </a:spcAft>
              <a:buSzPts val="1800"/>
              <a:buChar char="•"/>
            </a:pPr>
            <a:r>
              <a:rPr lang="en-US" dirty="0"/>
              <a:t>moved advocate for equitable access to technology for all students to the top</a:t>
            </a:r>
            <a:endParaRPr lang="en-US" dirty="0">
              <a:cs typeface="Calibri"/>
            </a:endParaRPr>
          </a:p>
          <a:p>
            <a:pPr marL="914400" lvl="1" indent="-342900" rtl="0">
              <a:spcBef>
                <a:spcPts val="0"/>
              </a:spcBef>
              <a:spcAft>
                <a:spcPts val="0"/>
              </a:spcAft>
              <a:buSzPts val="1800"/>
              <a:buChar char="•"/>
            </a:pPr>
            <a:r>
              <a:rPr lang="en-US" dirty="0"/>
              <a:t>challenges with confidentiality, the importance of boundaries, safeguarding sensitive information, advocate against alert tools that require 24 </a:t>
            </a:r>
            <a:r>
              <a:rPr lang="en-US" dirty="0" err="1"/>
              <a:t>hr</a:t>
            </a:r>
            <a:r>
              <a:rPr lang="en-US" dirty="0"/>
              <a:t> monitoring</a:t>
            </a:r>
            <a:endParaRPr lang="en-US" dirty="0">
              <a:cs typeface="Calibri"/>
            </a:endParaRPr>
          </a:p>
          <a:p>
            <a:pPr marL="457200" lvl="0" indent="-342900" rtl="0">
              <a:spcBef>
                <a:spcPts val="0"/>
              </a:spcBef>
              <a:spcAft>
                <a:spcPts val="0"/>
              </a:spcAft>
              <a:buSzPts val="1800"/>
              <a:buChar char="•"/>
            </a:pPr>
            <a:r>
              <a:rPr lang="en-US" dirty="0"/>
              <a:t>A.16 - Virtual/Distance School Counseling</a:t>
            </a:r>
            <a:endParaRPr lang="en-US" dirty="0">
              <a:cs typeface="Calibri"/>
            </a:endParaRPr>
          </a:p>
          <a:p>
            <a:pPr marL="914400" lvl="1" indent="-342900" rtl="0">
              <a:spcBef>
                <a:spcPts val="0"/>
              </a:spcBef>
              <a:spcAft>
                <a:spcPts val="0"/>
              </a:spcAft>
              <a:buSzPts val="1800"/>
              <a:buChar char="•"/>
            </a:pPr>
            <a:r>
              <a:rPr lang="en-US" dirty="0"/>
              <a:t>one new standard to address the challenge of assisting students considering suicide in a virtual setting</a:t>
            </a:r>
            <a:endParaRPr lang="en-US" dirty="0">
              <a:cs typeface="Calibri"/>
            </a:endParaRPr>
          </a:p>
        </p:txBody>
      </p:sp>
    </p:spTree>
    <p:extLst>
      <p:ext uri="{BB962C8B-B14F-4D97-AF65-F5344CB8AC3E}">
        <p14:creationId xmlns:p14="http://schemas.microsoft.com/office/powerpoint/2010/main" val="827926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2"/>
        <p:cNvGrpSpPr/>
        <p:nvPr/>
      </p:nvGrpSpPr>
      <p:grpSpPr>
        <a:xfrm>
          <a:off x="0" y="0"/>
          <a:ext cx="0" cy="0"/>
          <a:chOff x="0" y="0"/>
          <a:chExt cx="0" cy="0"/>
        </a:xfrm>
      </p:grpSpPr>
      <p:sp useBgFill="1">
        <p:nvSpPr>
          <p:cNvPr id="250" name="Rectangle 24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Rectangle 25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25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ectangle 25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3" name="Google Shape;243;p14"/>
          <p:cNvSpPr txBox="1">
            <a:spLocks noGrp="1"/>
          </p:cNvSpPr>
          <p:nvPr>
            <p:ph type="title"/>
          </p:nvPr>
        </p:nvSpPr>
        <p:spPr>
          <a:xfrm>
            <a:off x="1383564" y="348865"/>
            <a:ext cx="9718111" cy="1576446"/>
          </a:xfrm>
          <a:prstGeom prst="rect">
            <a:avLst/>
          </a:prstGeom>
        </p:spPr>
        <p:txBody>
          <a:bodyPr spcFirstLastPara="1" lIns="91425" tIns="45700" rIns="91425" bIns="45700" anchor="ctr" anchorCtr="0">
            <a:normAutofit/>
          </a:bodyPr>
          <a:lstStyle/>
          <a:p>
            <a:pPr marL="0" lvl="0" indent="0" rtl="0">
              <a:spcBef>
                <a:spcPts val="0"/>
              </a:spcBef>
              <a:spcAft>
                <a:spcPts val="0"/>
              </a:spcAft>
              <a:buSzPts val="1800"/>
              <a:buFont typeface="Source Sans Pro"/>
              <a:buNone/>
            </a:pPr>
            <a:r>
              <a:rPr lang="en-US" sz="4000">
                <a:solidFill>
                  <a:srgbClr val="FFFFFF"/>
                </a:solidFill>
              </a:rPr>
              <a:t>SECTION B - RESPONSIBILITIES TO PARENTS/GUARDIANS, SCHOOL AND SELF</a:t>
            </a:r>
          </a:p>
        </p:txBody>
      </p:sp>
      <p:graphicFrame>
        <p:nvGraphicFramePr>
          <p:cNvPr id="246" name="Google Shape;244;p14">
            <a:extLst>
              <a:ext uri="{FF2B5EF4-FFF2-40B4-BE49-F238E27FC236}">
                <a16:creationId xmlns:a16="http://schemas.microsoft.com/office/drawing/2014/main" id="{8F58654E-9D12-5A68-6A76-EA31EA33CAF5}"/>
              </a:ext>
            </a:extLst>
          </p:cNvPr>
          <p:cNvGraphicFramePr/>
          <p:nvPr>
            <p:extLst>
              <p:ext uri="{D42A27DB-BD31-4B8C-83A1-F6EECF244321}">
                <p14:modId xmlns:p14="http://schemas.microsoft.com/office/powerpoint/2010/main" val="2070359279"/>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9890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8"/>
        <p:cNvGrpSpPr/>
        <p:nvPr/>
      </p:nvGrpSpPr>
      <p:grpSpPr>
        <a:xfrm>
          <a:off x="0" y="0"/>
          <a:ext cx="0" cy="0"/>
          <a:chOff x="0" y="0"/>
          <a:chExt cx="0" cy="0"/>
        </a:xfrm>
      </p:grpSpPr>
      <p:sp useBgFill="1">
        <p:nvSpPr>
          <p:cNvPr id="255" name="Rectangle 254">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9"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1"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3"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5" name="Rectangle 264">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49" name="Google Shape;249;p15"/>
          <p:cNvSpPr txBox="1">
            <a:spLocks noGrp="1"/>
          </p:cNvSpPr>
          <p:nvPr>
            <p:ph type="title"/>
          </p:nvPr>
        </p:nvSpPr>
        <p:spPr>
          <a:xfrm>
            <a:off x="958506" y="800392"/>
            <a:ext cx="10264697" cy="1212102"/>
          </a:xfrm>
          <a:prstGeom prst="rect">
            <a:avLst/>
          </a:prstGeom>
        </p:spPr>
        <p:txBody>
          <a:bodyPr spcFirstLastPara="1" lIns="91425" tIns="45700" rIns="91425" bIns="45700" anchorCtr="0">
            <a:normAutofit/>
          </a:bodyPr>
          <a:lstStyle/>
          <a:p>
            <a:pPr marL="0" lvl="0" indent="0" rtl="0">
              <a:spcBef>
                <a:spcPts val="0"/>
              </a:spcBef>
              <a:spcAft>
                <a:spcPts val="0"/>
              </a:spcAft>
              <a:buSzPct val="45454"/>
              <a:buFont typeface="Source Sans Pro"/>
              <a:buNone/>
            </a:pPr>
            <a:r>
              <a:rPr lang="en-US" sz="4000">
                <a:solidFill>
                  <a:srgbClr val="FFFFFF"/>
                </a:solidFill>
              </a:rPr>
              <a:t>SECTION C - SCHOOL COUNSELOR DIRECTORS/ADMINISTRATORS/SUPERVISORS</a:t>
            </a:r>
          </a:p>
        </p:txBody>
      </p:sp>
      <p:sp>
        <p:nvSpPr>
          <p:cNvPr id="250" name="Google Shape;250;p15"/>
          <p:cNvSpPr txBox="1">
            <a:spLocks noGrp="1"/>
          </p:cNvSpPr>
          <p:nvPr>
            <p:ph type="body" idx="1"/>
          </p:nvPr>
        </p:nvSpPr>
        <p:spPr>
          <a:xfrm>
            <a:off x="1367624" y="2490436"/>
            <a:ext cx="9708995" cy="3567173"/>
          </a:xfrm>
          <a:prstGeom prst="rect">
            <a:avLst/>
          </a:prstGeom>
        </p:spPr>
        <p:txBody>
          <a:bodyPr spcFirstLastPara="1" vert="horz" lIns="91425" tIns="45700" rIns="91425" bIns="45700" rtlCol="0" anchor="ctr" anchorCtr="0">
            <a:noAutofit/>
          </a:bodyPr>
          <a:lstStyle/>
          <a:p>
            <a:pPr marL="457200" lvl="0" indent="-316865" rtl="0">
              <a:spcBef>
                <a:spcPts val="1000"/>
              </a:spcBef>
              <a:spcAft>
                <a:spcPts val="0"/>
              </a:spcAft>
              <a:buSzPct val="64285"/>
              <a:buChar char="•"/>
            </a:pPr>
            <a:r>
              <a:rPr lang="en-US" sz="1800" dirty="0"/>
              <a:t>Updated language</a:t>
            </a:r>
            <a:endParaRPr lang="en-US" sz="1800">
              <a:cs typeface="Calibri"/>
            </a:endParaRPr>
          </a:p>
          <a:p>
            <a:pPr marL="914400" lvl="1" indent="-316865" rtl="0">
              <a:spcBef>
                <a:spcPts val="0"/>
              </a:spcBef>
              <a:spcAft>
                <a:spcPts val="0"/>
              </a:spcAft>
              <a:buSzPct val="75000"/>
              <a:buChar char="•"/>
            </a:pPr>
            <a:r>
              <a:rPr lang="en-US" sz="1800" b="1" dirty="0"/>
              <a:t>b - using</a:t>
            </a:r>
            <a:r>
              <a:rPr lang="en-US" sz="1800" dirty="0"/>
              <a:t> an allocation procedure that is nondiscriminatory, </a:t>
            </a:r>
            <a:r>
              <a:rPr lang="en-US" sz="1800" b="1" dirty="0"/>
              <a:t>equitable</a:t>
            </a:r>
            <a:r>
              <a:rPr lang="en-US" sz="1800" dirty="0"/>
              <a:t>, informed by </a:t>
            </a:r>
            <a:r>
              <a:rPr lang="en-US" sz="1800" b="1" dirty="0"/>
              <a:t>comprehensive</a:t>
            </a:r>
            <a:r>
              <a:rPr lang="en-US" sz="1800" dirty="0"/>
              <a:t> data, and consistently applied</a:t>
            </a:r>
            <a:endParaRPr lang="en-US" sz="1800">
              <a:cs typeface="Calibri"/>
            </a:endParaRPr>
          </a:p>
          <a:p>
            <a:pPr marL="914400" lvl="1" indent="-316865" rtl="0">
              <a:spcBef>
                <a:spcPts val="0"/>
              </a:spcBef>
              <a:spcAft>
                <a:spcPts val="0"/>
              </a:spcAft>
              <a:buSzPct val="75000"/>
              <a:buChar char="•"/>
            </a:pPr>
            <a:r>
              <a:rPr lang="en-US" sz="1800" b="1" dirty="0"/>
              <a:t>e - </a:t>
            </a:r>
            <a:r>
              <a:rPr lang="en-US" sz="1800" dirty="0"/>
              <a:t>related to</a:t>
            </a:r>
            <a:r>
              <a:rPr lang="en-US" sz="1800" b="1" dirty="0"/>
              <a:t> the school counseling profession or equitable outcomes for students</a:t>
            </a:r>
            <a:endParaRPr lang="en-US" sz="1800" b="1">
              <a:cs typeface="Calibri"/>
            </a:endParaRPr>
          </a:p>
          <a:p>
            <a:pPr marL="457200" lvl="0" indent="-316865" rtl="0">
              <a:spcBef>
                <a:spcPts val="0"/>
              </a:spcBef>
              <a:spcAft>
                <a:spcPts val="0"/>
              </a:spcAft>
              <a:buSzPct val="64285"/>
              <a:buChar char="•"/>
            </a:pPr>
            <a:r>
              <a:rPr lang="en-US" sz="1800" dirty="0"/>
              <a:t>New</a:t>
            </a:r>
            <a:endParaRPr lang="en-US" sz="1800">
              <a:cs typeface="Calibri"/>
            </a:endParaRPr>
          </a:p>
          <a:p>
            <a:pPr marL="914400" lvl="1" indent="-316865" rtl="0">
              <a:spcBef>
                <a:spcPts val="0"/>
              </a:spcBef>
              <a:spcAft>
                <a:spcPts val="0"/>
              </a:spcAft>
              <a:buSzPct val="75000"/>
              <a:buChar char="•"/>
            </a:pPr>
            <a:r>
              <a:rPr lang="en-US" sz="1800" b="1" dirty="0"/>
              <a:t>g - </a:t>
            </a:r>
            <a:r>
              <a:rPr lang="en-US" sz="1800" dirty="0"/>
              <a:t>using and/or advocating for a performance appraisal instrument that aligns with the ASCA School Counselor Professional Standards &amp; Competencies that assesses school counselors’ knowledge, skills, and attitudes.</a:t>
            </a:r>
            <a:endParaRPr lang="en-US" sz="1800">
              <a:cs typeface="Calibri"/>
            </a:endParaRPr>
          </a:p>
          <a:p>
            <a:pPr marL="914400" lvl="1" indent="-316865" rtl="0">
              <a:spcBef>
                <a:spcPts val="0"/>
              </a:spcBef>
              <a:spcAft>
                <a:spcPts val="0"/>
              </a:spcAft>
              <a:buSzPct val="75000"/>
              <a:buChar char="•"/>
            </a:pPr>
            <a:r>
              <a:rPr lang="en-US" sz="1800" b="1" dirty="0"/>
              <a:t>h -</a:t>
            </a:r>
            <a:r>
              <a:rPr lang="en-US" sz="1800" dirty="0"/>
              <a:t> understanding the ASCA Ethical Standards for School Counselors, the ASCA National Model, and the ASCA School Counselor Professional Standards &amp; Competencies</a:t>
            </a:r>
            <a:endParaRPr lang="en-US" sz="1800">
              <a:cs typeface="Calibri"/>
            </a:endParaRPr>
          </a:p>
          <a:p>
            <a:pPr marL="914400" lvl="1" indent="-316865">
              <a:spcBef>
                <a:spcPts val="0"/>
              </a:spcBef>
              <a:buSzPct val="75000"/>
            </a:pPr>
            <a:r>
              <a:rPr lang="en-US" sz="1800" b="1" dirty="0" err="1"/>
              <a:t>i</a:t>
            </a:r>
            <a:r>
              <a:rPr lang="en-US" sz="1800" b="1" dirty="0"/>
              <a:t> -</a:t>
            </a:r>
            <a:r>
              <a:rPr lang="en-US" sz="1800" dirty="0"/>
              <a:t> Providing staff with opportunities and support to develop knowledge and understanding of historic and systemic oppression, social justice and cultural models (e.g., multicultural counseling, anti-racism, culturally sustaining practices) to further develop skills for systemic change and equitable outcomes for all students. </a:t>
            </a:r>
            <a:endParaRPr lang="en-US" sz="1800" dirty="0">
              <a:cs typeface="Calibri"/>
            </a:endParaRPr>
          </a:p>
          <a:p>
            <a:pPr marL="914400" lvl="1" indent="-316865" rtl="0">
              <a:spcBef>
                <a:spcPts val="0"/>
              </a:spcBef>
              <a:spcAft>
                <a:spcPts val="0"/>
              </a:spcAft>
              <a:buSzPct val="75000"/>
              <a:buChar char="•"/>
            </a:pPr>
            <a:r>
              <a:rPr lang="en-US" sz="1800" b="1" dirty="0"/>
              <a:t>j - </a:t>
            </a:r>
            <a:r>
              <a:rPr lang="en-US" sz="1800" dirty="0"/>
              <a:t>collaborating and consulting with school counseling graduate programs to support appropriate site placement for supervisees and ensure high-quality training that is essential for school counselor preparation. </a:t>
            </a:r>
            <a:endParaRPr lang="en-US" sz="1800">
              <a:cs typeface="Calibri"/>
            </a:endParaRPr>
          </a:p>
        </p:txBody>
      </p:sp>
    </p:spTree>
    <p:extLst>
      <p:ext uri="{BB962C8B-B14F-4D97-AF65-F5344CB8AC3E}">
        <p14:creationId xmlns:p14="http://schemas.microsoft.com/office/powerpoint/2010/main" val="3582514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54"/>
        <p:cNvGrpSpPr/>
        <p:nvPr/>
      </p:nvGrpSpPr>
      <p:grpSpPr>
        <a:xfrm>
          <a:off x="0" y="0"/>
          <a:ext cx="0" cy="0"/>
          <a:chOff x="0" y="0"/>
          <a:chExt cx="0" cy="0"/>
        </a:xfrm>
      </p:grpSpPr>
      <p:sp useBgFill="1">
        <p:nvSpPr>
          <p:cNvPr id="261" name="Rectangle 260">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5" name="Google Shape;255;p16"/>
          <p:cNvSpPr txBox="1">
            <a:spLocks noGrp="1"/>
          </p:cNvSpPr>
          <p:nvPr>
            <p:ph type="title"/>
          </p:nvPr>
        </p:nvSpPr>
        <p:spPr>
          <a:xfrm>
            <a:off x="838200" y="365125"/>
            <a:ext cx="10515600" cy="1325563"/>
          </a:xfrm>
          <a:prstGeom prst="rect">
            <a:avLst/>
          </a:prstGeom>
        </p:spPr>
        <p:txBody>
          <a:bodyPr spcFirstLastPara="1" lIns="91425" tIns="45700" rIns="91425" bIns="45700" anchorCtr="0">
            <a:normAutofit/>
          </a:bodyPr>
          <a:lstStyle/>
          <a:p>
            <a:pPr>
              <a:spcBef>
                <a:spcPts val="0"/>
              </a:spcBef>
              <a:buSzPct val="45454"/>
            </a:pPr>
            <a:r>
              <a:rPr lang="en-US" b="1" dirty="0"/>
              <a:t>SECTION D - SCHOOL COUNSELING PRACTICUM/INTERNSHIP SITE SUPERVISORS</a:t>
            </a:r>
            <a:r>
              <a:rPr lang="en-US" dirty="0"/>
              <a:t> </a:t>
            </a:r>
            <a:endParaRPr lang="en-US"/>
          </a:p>
        </p:txBody>
      </p:sp>
      <p:sp>
        <p:nvSpPr>
          <p:cNvPr id="265" name="Arc 26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6" name="Google Shape;256;p16"/>
          <p:cNvSpPr txBox="1">
            <a:spLocks noGrp="1"/>
          </p:cNvSpPr>
          <p:nvPr>
            <p:ph type="body" idx="1"/>
          </p:nvPr>
        </p:nvSpPr>
        <p:spPr>
          <a:xfrm>
            <a:off x="838200" y="1825625"/>
            <a:ext cx="10515600" cy="4351338"/>
          </a:xfrm>
          <a:prstGeom prst="rect">
            <a:avLst/>
          </a:prstGeom>
        </p:spPr>
        <p:txBody>
          <a:bodyPr spcFirstLastPara="1" vert="horz" lIns="91425" tIns="45700" rIns="91425" bIns="45700" rtlCol="0" anchor="t" anchorCtr="0">
            <a:normAutofit/>
          </a:bodyPr>
          <a:lstStyle/>
          <a:p>
            <a:pPr marL="457200" indent="-334010">
              <a:buSzPct val="64285"/>
            </a:pPr>
            <a:r>
              <a:rPr lang="en-US" sz="2000" dirty="0"/>
              <a:t>Updated language </a:t>
            </a:r>
            <a:endParaRPr lang="en-US" sz="2000">
              <a:cs typeface="Calibri"/>
            </a:endParaRPr>
          </a:p>
          <a:p>
            <a:pPr marL="914400" lvl="1" indent="-334010" rtl="0">
              <a:spcBef>
                <a:spcPts val="0"/>
              </a:spcBef>
              <a:spcAft>
                <a:spcPts val="0"/>
              </a:spcAft>
              <a:buSzPct val="75000"/>
              <a:buChar char="•"/>
            </a:pPr>
            <a:r>
              <a:rPr lang="en-US" sz="2000" dirty="0"/>
              <a:t>“practicum/internship site supervisors”</a:t>
            </a:r>
            <a:endParaRPr lang="en-US" sz="2000">
              <a:cs typeface="Calibri"/>
            </a:endParaRPr>
          </a:p>
          <a:p>
            <a:pPr marL="914400" lvl="1" indent="-334010">
              <a:spcBef>
                <a:spcPts val="0"/>
              </a:spcBef>
              <a:buSzPct val="75000"/>
            </a:pPr>
            <a:r>
              <a:rPr lang="en-US" sz="2000" b="1" dirty="0"/>
              <a:t>d - Engage in culturally affirming supervision, maintain cultural competence and consider cultural and historic factors and power dynamics</a:t>
            </a:r>
            <a:r>
              <a:rPr lang="en-US" sz="2000" dirty="0"/>
              <a:t> that may have an impact on the supervisory relationship. </a:t>
            </a:r>
            <a:endParaRPr lang="en-US" sz="2000">
              <a:cs typeface="Calibri"/>
            </a:endParaRPr>
          </a:p>
          <a:p>
            <a:pPr marL="914400" lvl="1" indent="-334010">
              <a:spcBef>
                <a:spcPts val="0"/>
              </a:spcBef>
              <a:buSzPct val="75000"/>
            </a:pPr>
            <a:r>
              <a:rPr lang="en-US" sz="2000" b="1" dirty="0" err="1"/>
              <a:t>i</a:t>
            </a:r>
            <a:r>
              <a:rPr lang="en-US" sz="2000" b="1" dirty="0"/>
              <a:t> - </a:t>
            </a:r>
            <a:r>
              <a:rPr lang="en-US" sz="2000" dirty="0"/>
              <a:t> added “use data when available”</a:t>
            </a:r>
            <a:endParaRPr lang="en-US" sz="2000">
              <a:cs typeface="Calibri"/>
            </a:endParaRPr>
          </a:p>
          <a:p>
            <a:pPr marL="914400" lvl="1" indent="-334010">
              <a:spcBef>
                <a:spcPts val="0"/>
              </a:spcBef>
              <a:buSzPct val="75000"/>
            </a:pPr>
            <a:r>
              <a:rPr lang="en-US" sz="2000" b="1" dirty="0"/>
              <a:t>l - </a:t>
            </a:r>
            <a:r>
              <a:rPr lang="en-US" sz="2000" dirty="0"/>
              <a:t>Help supervisees select appropriate professional development based on identified needs </a:t>
            </a:r>
            <a:endParaRPr lang="en-US" sz="2000">
              <a:cs typeface="Calibri"/>
            </a:endParaRPr>
          </a:p>
          <a:p>
            <a:pPr marL="914400" lvl="1" indent="-334010" rtl="0">
              <a:spcBef>
                <a:spcPts val="0"/>
              </a:spcBef>
              <a:spcAft>
                <a:spcPts val="0"/>
              </a:spcAft>
              <a:buSzPct val="75000"/>
              <a:buChar char="•"/>
            </a:pPr>
            <a:r>
              <a:rPr lang="en-US" sz="2000" b="1" dirty="0"/>
              <a:t>m - </a:t>
            </a:r>
            <a:r>
              <a:rPr lang="en-US" sz="2000" dirty="0"/>
              <a:t>(was n) - added “consult with school administrators”</a:t>
            </a:r>
            <a:endParaRPr lang="en-US" sz="2000">
              <a:cs typeface="Calibri"/>
            </a:endParaRPr>
          </a:p>
          <a:p>
            <a:pPr marL="457200" lvl="0" indent="-334010" rtl="0">
              <a:spcBef>
                <a:spcPts val="0"/>
              </a:spcBef>
              <a:spcAft>
                <a:spcPts val="0"/>
              </a:spcAft>
              <a:buSzPct val="64285"/>
              <a:buChar char="•"/>
            </a:pPr>
            <a:r>
              <a:rPr lang="en-US" sz="2000" dirty="0"/>
              <a:t>New standard</a:t>
            </a:r>
            <a:endParaRPr lang="en-US" sz="2000">
              <a:cs typeface="Calibri"/>
            </a:endParaRPr>
          </a:p>
          <a:p>
            <a:pPr marL="914400" lvl="1" indent="-334010" rtl="0">
              <a:spcBef>
                <a:spcPts val="0"/>
              </a:spcBef>
              <a:spcAft>
                <a:spcPts val="0"/>
              </a:spcAft>
              <a:buSzPct val="75000"/>
              <a:buChar char="•"/>
            </a:pPr>
            <a:r>
              <a:rPr lang="en-US" sz="2000" b="1" dirty="0"/>
              <a:t>n - </a:t>
            </a:r>
            <a:r>
              <a:rPr lang="en-US" sz="2000" dirty="0"/>
              <a:t>Recognize and acknowledge the specific roles of school counselor educators, site supervisors and the practicum/ internship student. Supervisors ensure that supervisees are able to participate in a variety of academic, college/career and social/emotional activities through individual, group and classroom interventions.</a:t>
            </a:r>
            <a:endParaRPr lang="en-US" sz="2000">
              <a:cs typeface="Calibri"/>
            </a:endParaRPr>
          </a:p>
        </p:txBody>
      </p:sp>
    </p:spTree>
    <p:extLst>
      <p:ext uri="{BB962C8B-B14F-4D97-AF65-F5344CB8AC3E}">
        <p14:creationId xmlns:p14="http://schemas.microsoft.com/office/powerpoint/2010/main" val="3631241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60"/>
        <p:cNvGrpSpPr/>
        <p:nvPr/>
      </p:nvGrpSpPr>
      <p:grpSpPr>
        <a:xfrm>
          <a:off x="0" y="0"/>
          <a:ext cx="0" cy="0"/>
          <a:chOff x="0" y="0"/>
          <a:chExt cx="0" cy="0"/>
        </a:xfrm>
      </p:grpSpPr>
      <p:sp useBgFill="1">
        <p:nvSpPr>
          <p:cNvPr id="268" name="Rectangle 26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Rectangle 269">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ectangle 271">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Rectangle 273">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6" name="Freeform: Shape 275">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8" name="Rectangle 277">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Google Shape;261;p17"/>
          <p:cNvSpPr txBox="1">
            <a:spLocks noGrp="1"/>
          </p:cNvSpPr>
          <p:nvPr>
            <p:ph type="title"/>
          </p:nvPr>
        </p:nvSpPr>
        <p:spPr>
          <a:xfrm>
            <a:off x="586478" y="1683756"/>
            <a:ext cx="3115265" cy="2396359"/>
          </a:xfrm>
          <a:prstGeom prst="rect">
            <a:avLst/>
          </a:prstGeom>
        </p:spPr>
        <p:txBody>
          <a:bodyPr spcFirstLastPara="1" lIns="91425" tIns="45700" rIns="91425" bIns="45700" anchor="b" anchorCtr="0">
            <a:normAutofit/>
          </a:bodyPr>
          <a:lstStyle/>
          <a:p>
            <a:pPr marL="0" lvl="0" indent="0" algn="r" rtl="0">
              <a:spcBef>
                <a:spcPts val="0"/>
              </a:spcBef>
              <a:spcAft>
                <a:spcPts val="0"/>
              </a:spcAft>
              <a:buSzPts val="1800"/>
              <a:buFont typeface="Source Sans Pro"/>
              <a:buNone/>
            </a:pPr>
            <a:r>
              <a:rPr lang="en-US" sz="3700">
                <a:solidFill>
                  <a:srgbClr val="FFFFFF"/>
                </a:solidFill>
              </a:rPr>
              <a:t>MAINTENANCE OF STANDARDS</a:t>
            </a:r>
          </a:p>
        </p:txBody>
      </p:sp>
      <p:graphicFrame>
        <p:nvGraphicFramePr>
          <p:cNvPr id="264" name="Google Shape;262;p17">
            <a:extLst>
              <a:ext uri="{FF2B5EF4-FFF2-40B4-BE49-F238E27FC236}">
                <a16:creationId xmlns:a16="http://schemas.microsoft.com/office/drawing/2014/main" id="{1441C7A8-0ACC-D6C9-0E4A-858D1D1102B5}"/>
              </a:ext>
            </a:extLst>
          </p:cNvPr>
          <p:cNvGraphicFramePr/>
          <p:nvPr>
            <p:extLst>
              <p:ext uri="{D42A27DB-BD31-4B8C-83A1-F6EECF244321}">
                <p14:modId xmlns:p14="http://schemas.microsoft.com/office/powerpoint/2010/main" val="3494998252"/>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22332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66"/>
        <p:cNvGrpSpPr/>
        <p:nvPr/>
      </p:nvGrpSpPr>
      <p:grpSpPr>
        <a:xfrm>
          <a:off x="0" y="0"/>
          <a:ext cx="0" cy="0"/>
          <a:chOff x="0" y="0"/>
          <a:chExt cx="0" cy="0"/>
        </a:xfrm>
      </p:grpSpPr>
      <p:sp>
        <p:nvSpPr>
          <p:cNvPr id="274" name="Rectangle 273">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7" name="Google Shape;267;p18"/>
          <p:cNvSpPr txBox="1">
            <a:spLocks noGrp="1"/>
          </p:cNvSpPr>
          <p:nvPr>
            <p:ph type="title"/>
          </p:nvPr>
        </p:nvSpPr>
        <p:spPr>
          <a:xfrm>
            <a:off x="524741" y="620392"/>
            <a:ext cx="3808268" cy="5504688"/>
          </a:xfrm>
          <a:prstGeom prst="rect">
            <a:avLst/>
          </a:prstGeom>
        </p:spPr>
        <p:txBody>
          <a:bodyPr spcFirstLastPara="1" lIns="91425" tIns="45700" rIns="91425" bIns="45700" anchorCtr="0">
            <a:normAutofit/>
          </a:bodyPr>
          <a:lstStyle/>
          <a:p>
            <a:pPr marL="0" lvl="0" indent="0" rtl="0">
              <a:spcBef>
                <a:spcPts val="0"/>
              </a:spcBef>
              <a:spcAft>
                <a:spcPts val="0"/>
              </a:spcAft>
              <a:buSzPts val="1800"/>
              <a:buFont typeface="Source Sans Pro"/>
              <a:buNone/>
            </a:pPr>
            <a:r>
              <a:rPr lang="en-US" sz="6000">
                <a:solidFill>
                  <a:schemeClr val="bg1"/>
                </a:solidFill>
              </a:rPr>
              <a:t>ETHICAL DECISION MAKING</a:t>
            </a:r>
          </a:p>
        </p:txBody>
      </p:sp>
      <p:graphicFrame>
        <p:nvGraphicFramePr>
          <p:cNvPr id="270" name="Google Shape;268;p18">
            <a:extLst>
              <a:ext uri="{FF2B5EF4-FFF2-40B4-BE49-F238E27FC236}">
                <a16:creationId xmlns:a16="http://schemas.microsoft.com/office/drawing/2014/main" id="{3F52600F-447C-6F25-92C9-EDDD3FBBF582}"/>
              </a:ext>
            </a:extLst>
          </p:cNvPr>
          <p:cNvGraphicFramePr/>
          <p:nvPr>
            <p:extLst>
              <p:ext uri="{D42A27DB-BD31-4B8C-83A1-F6EECF244321}">
                <p14:modId xmlns:p14="http://schemas.microsoft.com/office/powerpoint/2010/main" val="1529076257"/>
              </p:ext>
            </p:extLst>
          </p:nvPr>
        </p:nvGraphicFramePr>
        <p:xfrm>
          <a:off x="5468389" y="145940"/>
          <a:ext cx="6263640" cy="64104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3626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712D6E-38A6-4E3C-8710-B8993991C1B3}"/>
              </a:ext>
            </a:extLst>
          </p:cNvPr>
          <p:cNvSpPr/>
          <p:nvPr/>
        </p:nvSpPr>
        <p:spPr>
          <a:xfrm>
            <a:off x="0" y="6709025"/>
            <a:ext cx="12192000" cy="148975"/>
          </a:xfrm>
          <a:prstGeom prst="rect">
            <a:avLst/>
          </a:prstGeom>
          <a:solidFill>
            <a:srgbClr val="204D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003278A-0E73-485C-AF7D-7581335879B9}"/>
              </a:ext>
            </a:extLst>
          </p:cNvPr>
          <p:cNvSpPr/>
          <p:nvPr/>
        </p:nvSpPr>
        <p:spPr>
          <a:xfrm>
            <a:off x="0" y="0"/>
            <a:ext cx="12192000" cy="148975"/>
          </a:xfrm>
          <a:prstGeom prst="rect">
            <a:avLst/>
          </a:prstGeom>
          <a:solidFill>
            <a:srgbClr val="2CB5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66C6B465-130D-42FE-8BDF-2578B3C411BA}"/>
              </a:ext>
            </a:extLst>
          </p:cNvPr>
          <p:cNvSpPr>
            <a:spLocks noGrp="1"/>
          </p:cNvSpPr>
          <p:nvPr>
            <p:ph type="ctrTitle"/>
          </p:nvPr>
        </p:nvSpPr>
        <p:spPr>
          <a:xfrm>
            <a:off x="1033272" y="347661"/>
            <a:ext cx="10377678" cy="1071568"/>
          </a:xfrm>
        </p:spPr>
        <p:txBody>
          <a:bodyPr>
            <a:normAutofit/>
          </a:bodyPr>
          <a:lstStyle/>
          <a:p>
            <a:r>
              <a:rPr lang="en-US" sz="5400" b="1" dirty="0">
                <a:solidFill>
                  <a:srgbClr val="204D77"/>
                </a:solidFill>
                <a:latin typeface="Calibri Light"/>
                <a:cs typeface="Aharoni"/>
              </a:rPr>
              <a:t>Suicide Risk Assessments</a:t>
            </a:r>
          </a:p>
        </p:txBody>
      </p:sp>
      <p:sp>
        <p:nvSpPr>
          <p:cNvPr id="7" name="Subtitle 2">
            <a:extLst>
              <a:ext uri="{FF2B5EF4-FFF2-40B4-BE49-F238E27FC236}">
                <a16:creationId xmlns:a16="http://schemas.microsoft.com/office/drawing/2014/main" id="{7787ABE7-BDEC-4EC6-83B9-E484E4A2D4B1}"/>
              </a:ext>
            </a:extLst>
          </p:cNvPr>
          <p:cNvSpPr>
            <a:spLocks noGrp="1"/>
          </p:cNvSpPr>
          <p:nvPr>
            <p:ph type="subTitle" idx="1"/>
          </p:nvPr>
        </p:nvSpPr>
        <p:spPr>
          <a:xfrm>
            <a:off x="304800" y="1272858"/>
            <a:ext cx="11582400" cy="4535235"/>
          </a:xfrm>
        </p:spPr>
        <p:txBody>
          <a:bodyPr vert="horz" lIns="91440" tIns="45720" rIns="91440" bIns="45720" rtlCol="0" anchor="t">
            <a:noAutofit/>
          </a:bodyPr>
          <a:lstStyle/>
          <a:p>
            <a:pPr lvl="2" algn="l"/>
            <a:endParaRPr lang="en-US" sz="2000" dirty="0">
              <a:solidFill>
                <a:srgbClr val="204D77"/>
              </a:solidFill>
              <a:latin typeface="Book Antiqua" panose="02040602050305030304" pitchFamily="18" charset="0"/>
            </a:endParaRPr>
          </a:p>
          <a:p>
            <a:pPr algn="l"/>
            <a:r>
              <a:rPr lang="en-US" sz="2800" b="1" dirty="0">
                <a:solidFill>
                  <a:srgbClr val="204D77"/>
                </a:solidFill>
                <a:latin typeface="Calibri Light"/>
                <a:cs typeface="Calibri Light"/>
              </a:rPr>
              <a:t>Section A.9 – Serious and Foreseeable Harm to Self &amp; Others</a:t>
            </a:r>
          </a:p>
          <a:p>
            <a:pPr lvl="1" algn="l">
              <a:lnSpc>
                <a:spcPct val="100000"/>
              </a:lnSpc>
            </a:pPr>
            <a:r>
              <a:rPr lang="en-US" sz="2400" dirty="0">
                <a:solidFill>
                  <a:srgbClr val="204D77"/>
                </a:solidFill>
                <a:latin typeface="Calibri Light"/>
                <a:cs typeface="Calibri Light"/>
              </a:rPr>
              <a:t> b. Recognize the level of suicide risk (e.g., low, medium, high) is difficult to accurately quantify. If required to use a risk assessment, it must be completed with the realization that it is an information-gathering tool and only one element in the risk-assessment process. When reporting risk-assessment results to parents/guardians, school counselors do not negate the risk of harm to self even if the assessment reveals a low risk, as students may minimize risk to avoid further scrutiny and/or parental/guardian notification. </a:t>
            </a:r>
          </a:p>
          <a:p>
            <a:pPr lvl="1" algn="l">
              <a:lnSpc>
                <a:spcPct val="100000"/>
              </a:lnSpc>
            </a:pPr>
            <a:r>
              <a:rPr lang="en-US" sz="2400" b="1" dirty="0">
                <a:solidFill>
                  <a:srgbClr val="204D77"/>
                </a:solidFill>
                <a:latin typeface="Calibri Light"/>
                <a:cs typeface="Calibri Light"/>
              </a:rPr>
              <a:t>The purpose of reporting any risk-assessment results to parents/guardians is to underscore the need for parents/guardians to act, not to report a judgment of risk.</a:t>
            </a:r>
          </a:p>
          <a:p>
            <a:pPr lvl="1" algn="l">
              <a:lnSpc>
                <a:spcPct val="100000"/>
              </a:lnSpc>
            </a:pPr>
            <a:endParaRPr lang="en-US" sz="2400" b="1" dirty="0">
              <a:solidFill>
                <a:srgbClr val="204D77"/>
              </a:solidFill>
              <a:latin typeface="Calibri Light"/>
              <a:cs typeface="Calibri Light"/>
            </a:endParaRPr>
          </a:p>
          <a:p>
            <a:pPr lvl="1" algn="l">
              <a:lnSpc>
                <a:spcPct val="100000"/>
              </a:lnSpc>
            </a:pPr>
            <a:r>
              <a:rPr lang="en-US" sz="2400" dirty="0">
                <a:solidFill>
                  <a:srgbClr val="204D77"/>
                </a:solidFill>
                <a:latin typeface="Calibri Light"/>
                <a:cs typeface="Calibri Light"/>
              </a:rPr>
              <a:t>d. Provide culturally responsive mental health resources to parents/guardians</a:t>
            </a:r>
          </a:p>
          <a:p>
            <a:pPr algn="l"/>
            <a:endParaRPr lang="en-US" dirty="0"/>
          </a:p>
          <a:p>
            <a:pPr algn="l"/>
            <a:endParaRPr lang="en-US" dirty="0"/>
          </a:p>
          <a:p>
            <a:endParaRPr lang="en-US" dirty="0"/>
          </a:p>
        </p:txBody>
      </p:sp>
    </p:spTree>
    <p:extLst>
      <p:ext uri="{BB962C8B-B14F-4D97-AF65-F5344CB8AC3E}">
        <p14:creationId xmlns:p14="http://schemas.microsoft.com/office/powerpoint/2010/main" val="2727186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F2A247-C362-8F56-B460-63F3FA2B18A0}"/>
              </a:ext>
            </a:extLst>
          </p:cNvPr>
          <p:cNvSpPr>
            <a:spLocks noGrp="1"/>
          </p:cNvSpPr>
          <p:nvPr>
            <p:ph type="title"/>
          </p:nvPr>
        </p:nvSpPr>
        <p:spPr>
          <a:xfrm>
            <a:off x="686834" y="1153572"/>
            <a:ext cx="3200400" cy="4461163"/>
          </a:xfrm>
        </p:spPr>
        <p:txBody>
          <a:bodyPr>
            <a:normAutofit/>
          </a:bodyPr>
          <a:lstStyle/>
          <a:p>
            <a:r>
              <a:rPr lang="en-US" b="1">
                <a:solidFill>
                  <a:srgbClr val="FFFFFF"/>
                </a:solidFill>
                <a:cs typeface="Calibri Light"/>
              </a:rPr>
              <a:t>Overview of Session</a:t>
            </a:r>
            <a:r>
              <a:rPr lang="en-US">
                <a:solidFill>
                  <a:srgbClr val="FFFFFF"/>
                </a:solidFill>
                <a:cs typeface="Calibri Light"/>
              </a:rPr>
              <a:t> </a:t>
            </a: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C0BA2CA-C6D0-F002-9FCB-1BBE51A72754}"/>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dirty="0">
                <a:cs typeface="Calibri"/>
              </a:rPr>
              <a:t>Process of Changing Ethical Standards</a:t>
            </a:r>
          </a:p>
          <a:p>
            <a:r>
              <a:rPr lang="en-US" dirty="0">
                <a:cs typeface="Calibri"/>
              </a:rPr>
              <a:t>Overview of Major Changes to the Standards</a:t>
            </a:r>
          </a:p>
          <a:p>
            <a:r>
              <a:rPr lang="en-US" dirty="0">
                <a:cs typeface="Calibri"/>
              </a:rPr>
              <a:t>Impact of Changes for your School Counseling Program </a:t>
            </a:r>
          </a:p>
          <a:p>
            <a:r>
              <a:rPr lang="en-US" dirty="0">
                <a:cs typeface="Calibri"/>
              </a:rPr>
              <a:t>Processing your Ethical Challenges</a:t>
            </a:r>
          </a:p>
          <a:p>
            <a:pPr marL="0" indent="0">
              <a:buNone/>
            </a:pPr>
            <a:endParaRPr lang="en-US" dirty="0">
              <a:cs typeface="Calibri"/>
            </a:endParaRPr>
          </a:p>
        </p:txBody>
      </p:sp>
    </p:spTree>
    <p:extLst>
      <p:ext uri="{BB962C8B-B14F-4D97-AF65-F5344CB8AC3E}">
        <p14:creationId xmlns:p14="http://schemas.microsoft.com/office/powerpoint/2010/main" val="4958303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712D6E-38A6-4E3C-8710-B8993991C1B3}"/>
              </a:ext>
            </a:extLst>
          </p:cNvPr>
          <p:cNvSpPr/>
          <p:nvPr/>
        </p:nvSpPr>
        <p:spPr>
          <a:xfrm>
            <a:off x="0" y="6709025"/>
            <a:ext cx="12192000" cy="148975"/>
          </a:xfrm>
          <a:prstGeom prst="rect">
            <a:avLst/>
          </a:prstGeom>
          <a:solidFill>
            <a:srgbClr val="204D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003278A-0E73-485C-AF7D-7581335879B9}"/>
              </a:ext>
            </a:extLst>
          </p:cNvPr>
          <p:cNvSpPr/>
          <p:nvPr/>
        </p:nvSpPr>
        <p:spPr>
          <a:xfrm>
            <a:off x="0" y="0"/>
            <a:ext cx="12192000" cy="148975"/>
          </a:xfrm>
          <a:prstGeom prst="rect">
            <a:avLst/>
          </a:prstGeom>
          <a:solidFill>
            <a:srgbClr val="2CB5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66C6B465-130D-42FE-8BDF-2578B3C411BA}"/>
              </a:ext>
            </a:extLst>
          </p:cNvPr>
          <p:cNvSpPr>
            <a:spLocks noGrp="1"/>
          </p:cNvSpPr>
          <p:nvPr>
            <p:ph type="ctrTitle"/>
          </p:nvPr>
        </p:nvSpPr>
        <p:spPr>
          <a:xfrm>
            <a:off x="1524000" y="391781"/>
            <a:ext cx="9144000" cy="1121333"/>
          </a:xfrm>
        </p:spPr>
        <p:txBody>
          <a:bodyPr>
            <a:normAutofit/>
          </a:bodyPr>
          <a:lstStyle/>
          <a:p>
            <a:r>
              <a:rPr lang="en-US" sz="6600" b="1" dirty="0">
                <a:solidFill>
                  <a:srgbClr val="204D77"/>
                </a:solidFill>
                <a:latin typeface="Calibri Light"/>
                <a:cs typeface="Aharoni"/>
              </a:rPr>
              <a:t>Student Safety</a:t>
            </a:r>
          </a:p>
        </p:txBody>
      </p:sp>
      <p:sp>
        <p:nvSpPr>
          <p:cNvPr id="7" name="Subtitle 2">
            <a:extLst>
              <a:ext uri="{FF2B5EF4-FFF2-40B4-BE49-F238E27FC236}">
                <a16:creationId xmlns:a16="http://schemas.microsoft.com/office/drawing/2014/main" id="{7787ABE7-BDEC-4EC6-83B9-E484E4A2D4B1}"/>
              </a:ext>
            </a:extLst>
          </p:cNvPr>
          <p:cNvSpPr>
            <a:spLocks noGrp="1"/>
          </p:cNvSpPr>
          <p:nvPr>
            <p:ph type="subTitle" idx="1"/>
          </p:nvPr>
        </p:nvSpPr>
        <p:spPr>
          <a:xfrm>
            <a:off x="402771" y="1818752"/>
            <a:ext cx="11506200" cy="4598684"/>
          </a:xfrm>
        </p:spPr>
        <p:txBody>
          <a:bodyPr vert="horz" lIns="91440" tIns="45720" rIns="91440" bIns="45720" rtlCol="0" anchor="t">
            <a:normAutofit fontScale="92500" lnSpcReduction="10000"/>
          </a:bodyPr>
          <a:lstStyle/>
          <a:p>
            <a:pPr marL="457200" indent="-457200" algn="l">
              <a:buAutoNum type="arabicPeriod" startAt="2"/>
            </a:pPr>
            <a:endParaRPr lang="en-US" dirty="0"/>
          </a:p>
          <a:p>
            <a:pPr algn="l"/>
            <a:r>
              <a:rPr lang="en-US" sz="3000" b="1" dirty="0">
                <a:solidFill>
                  <a:srgbClr val="204D77"/>
                </a:solidFill>
                <a:latin typeface="Calibri Light"/>
                <a:cs typeface="Calibri Light"/>
              </a:rPr>
              <a:t>A.11 Bullying, Harassment, Discrimination, Bias &amp; Hate Incidents </a:t>
            </a:r>
            <a:r>
              <a:rPr lang="en-US" sz="2600" b="1" i="1" dirty="0">
                <a:solidFill>
                  <a:srgbClr val="204D77"/>
                </a:solidFill>
                <a:latin typeface="Calibri Light"/>
                <a:cs typeface="Calibri Light"/>
              </a:rPr>
              <a:t>(new section title)</a:t>
            </a:r>
          </a:p>
          <a:p>
            <a:pPr algn="l"/>
            <a:r>
              <a:rPr lang="en-US" sz="2600" dirty="0">
                <a:solidFill>
                  <a:srgbClr val="204D77"/>
                </a:solidFill>
                <a:latin typeface="Calibri Light"/>
                <a:cs typeface="Calibri Light"/>
              </a:rPr>
              <a:t> 	6 New standards in this section (a, b, c, e, f)</a:t>
            </a:r>
          </a:p>
          <a:p>
            <a:pPr algn="l"/>
            <a:r>
              <a:rPr lang="en-US" sz="2600" dirty="0">
                <a:solidFill>
                  <a:srgbClr val="204D77"/>
                </a:solidFill>
                <a:latin typeface="Calibri Light"/>
                <a:cs typeface="Calibri Light"/>
              </a:rPr>
              <a:t>	a. Recognize that bullying, discrimination, bias, and hate incidents rooted in race, 	gender, sexual orientation and ethnicity are violations of federal law and many state 	and local laws and district policies</a:t>
            </a:r>
          </a:p>
          <a:p>
            <a:pPr algn="l"/>
            <a:r>
              <a:rPr lang="en-US" sz="2600" dirty="0">
                <a:solidFill>
                  <a:srgbClr val="204D77"/>
                </a:solidFill>
                <a:latin typeface="Calibri Light"/>
                <a:cs typeface="Calibri Light"/>
              </a:rPr>
              <a:t>	e. Recognize that bias incidents are not only potentially traumatizing for students 	but can lead to significant damage and disruption of the school environment. 	Facilitate and monitor schoolwide prevention of bullying, harassment, 	discrimination, hate and bias through active practices that support a positive school 	climate, culture and belonging.</a:t>
            </a:r>
          </a:p>
          <a:p>
            <a:pPr algn="l"/>
            <a:r>
              <a:rPr lang="en-US" dirty="0">
                <a:solidFill>
                  <a:srgbClr val="204D77"/>
                </a:solidFill>
                <a:latin typeface="Book Antiqua" panose="02040602050305030304" pitchFamily="18" charset="0"/>
              </a:rPr>
              <a:t>						</a:t>
            </a:r>
            <a:endParaRPr lang="en-US" sz="1500" dirty="0">
              <a:solidFill>
                <a:srgbClr val="204D77"/>
              </a:solidFill>
              <a:latin typeface="Book Antiqua" panose="02040602050305030304" pitchFamily="18" charset="0"/>
            </a:endParaRPr>
          </a:p>
          <a:p>
            <a:pPr marL="342900" indent="-342900" algn="l">
              <a:buFont typeface="Wingdings" panose="05000000000000000000" pitchFamily="2" charset="2"/>
              <a:buChar char="v"/>
            </a:pPr>
            <a:endParaRPr lang="en-US" dirty="0"/>
          </a:p>
        </p:txBody>
      </p:sp>
    </p:spTree>
    <p:extLst>
      <p:ext uri="{BB962C8B-B14F-4D97-AF65-F5344CB8AC3E}">
        <p14:creationId xmlns:p14="http://schemas.microsoft.com/office/powerpoint/2010/main" val="161956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anim calcmode="lin" valueType="num">
                                      <p:cBhvr>
                                        <p:cTn id="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fade">
                                      <p:cBhvr>
                                        <p:cTn id="21" dur="1000"/>
                                        <p:tgtEl>
                                          <p:spTgt spid="7">
                                            <p:txEl>
                                              <p:pRg st="3" end="3"/>
                                            </p:txEl>
                                          </p:spTgt>
                                        </p:tgtEl>
                                      </p:cBhvr>
                                    </p:animEffect>
                                    <p:anim calcmode="lin" valueType="num">
                                      <p:cBhvr>
                                        <p:cTn id="22"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animEffect transition="in" filter="fade">
                                      <p:cBhvr>
                                        <p:cTn id="28" dur="1000"/>
                                        <p:tgtEl>
                                          <p:spTgt spid="7">
                                            <p:txEl>
                                              <p:pRg st="4" end="4"/>
                                            </p:txEl>
                                          </p:spTgt>
                                        </p:tgtEl>
                                      </p:cBhvr>
                                    </p:animEffect>
                                    <p:anim calcmode="lin" valueType="num">
                                      <p:cBhvr>
                                        <p:cTn id="29"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712D6E-38A6-4E3C-8710-B8993991C1B3}"/>
              </a:ext>
            </a:extLst>
          </p:cNvPr>
          <p:cNvSpPr/>
          <p:nvPr/>
        </p:nvSpPr>
        <p:spPr>
          <a:xfrm>
            <a:off x="0" y="6709025"/>
            <a:ext cx="12192000" cy="148975"/>
          </a:xfrm>
          <a:prstGeom prst="rect">
            <a:avLst/>
          </a:prstGeom>
          <a:solidFill>
            <a:srgbClr val="204D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003278A-0E73-485C-AF7D-7581335879B9}"/>
              </a:ext>
            </a:extLst>
          </p:cNvPr>
          <p:cNvSpPr/>
          <p:nvPr/>
        </p:nvSpPr>
        <p:spPr>
          <a:xfrm>
            <a:off x="-1" y="-161365"/>
            <a:ext cx="12250271" cy="147918"/>
          </a:xfrm>
          <a:prstGeom prst="rect">
            <a:avLst/>
          </a:prstGeom>
          <a:solidFill>
            <a:srgbClr val="2CB5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66C6B465-130D-42FE-8BDF-2578B3C411BA}"/>
              </a:ext>
            </a:extLst>
          </p:cNvPr>
          <p:cNvSpPr>
            <a:spLocks noGrp="1"/>
          </p:cNvSpPr>
          <p:nvPr>
            <p:ph type="ctrTitle"/>
          </p:nvPr>
        </p:nvSpPr>
        <p:spPr>
          <a:xfrm>
            <a:off x="1392681" y="280149"/>
            <a:ext cx="9144000" cy="1010770"/>
          </a:xfrm>
        </p:spPr>
        <p:txBody>
          <a:bodyPr>
            <a:normAutofit/>
          </a:bodyPr>
          <a:lstStyle/>
          <a:p>
            <a:r>
              <a:rPr lang="en-US" sz="6600" b="1" dirty="0">
                <a:solidFill>
                  <a:srgbClr val="204D77"/>
                </a:solidFill>
                <a:latin typeface="Calibri Light"/>
                <a:cs typeface="Aharoni"/>
              </a:rPr>
              <a:t>Technology</a:t>
            </a:r>
          </a:p>
        </p:txBody>
      </p:sp>
      <p:sp>
        <p:nvSpPr>
          <p:cNvPr id="7" name="Subtitle 2">
            <a:extLst>
              <a:ext uri="{FF2B5EF4-FFF2-40B4-BE49-F238E27FC236}">
                <a16:creationId xmlns:a16="http://schemas.microsoft.com/office/drawing/2014/main" id="{7787ABE7-BDEC-4EC6-83B9-E484E4A2D4B1}"/>
              </a:ext>
            </a:extLst>
          </p:cNvPr>
          <p:cNvSpPr>
            <a:spLocks noGrp="1"/>
          </p:cNvSpPr>
          <p:nvPr>
            <p:ph type="subTitle" idx="1"/>
          </p:nvPr>
        </p:nvSpPr>
        <p:spPr>
          <a:xfrm>
            <a:off x="1524000" y="1584514"/>
            <a:ext cx="10251056" cy="4816285"/>
          </a:xfrm>
        </p:spPr>
        <p:txBody>
          <a:bodyPr vert="horz" lIns="91440" tIns="45720" rIns="91440" bIns="45720" rtlCol="0" anchor="t">
            <a:normAutofit fontScale="92500" lnSpcReduction="20000"/>
          </a:bodyPr>
          <a:lstStyle/>
          <a:p>
            <a:pPr algn="l"/>
            <a:r>
              <a:rPr lang="en-US" b="1" i="1" dirty="0">
                <a:solidFill>
                  <a:srgbClr val="165180"/>
                </a:solidFill>
                <a:latin typeface="Book Antiqua" panose="02040602050305030304" pitchFamily="18" charset="0"/>
              </a:rPr>
              <a:t>	</a:t>
            </a:r>
            <a:endParaRPr lang="en-US" b="1" i="1">
              <a:solidFill>
                <a:srgbClr val="165180"/>
              </a:solidFill>
              <a:latin typeface="Book Antiqua" panose="02040602050305030304" pitchFamily="18" charset="0"/>
            </a:endParaRPr>
          </a:p>
          <a:p>
            <a:pPr algn="l"/>
            <a:r>
              <a:rPr lang="en-US" sz="2800" b="1" dirty="0">
                <a:solidFill>
                  <a:srgbClr val="204D77"/>
                </a:solidFill>
                <a:latin typeface="Calibri Light"/>
                <a:cs typeface="Calibri Light"/>
              </a:rPr>
              <a:t>A.15 Technical and Digital Citizenship</a:t>
            </a:r>
          </a:p>
          <a:p>
            <a:pPr algn="l"/>
            <a:r>
              <a:rPr lang="en-US" sz="2800" dirty="0">
                <a:solidFill>
                  <a:srgbClr val="204D77"/>
                </a:solidFill>
                <a:latin typeface="Calibri Light"/>
                <a:cs typeface="Calibri Light"/>
              </a:rPr>
              <a:t>	g. understand challenges with confidentiality when using 	email and establish protocols and boundaries for 	responding to emails.</a:t>
            </a:r>
          </a:p>
          <a:p>
            <a:pPr algn="l"/>
            <a:r>
              <a:rPr lang="en-US" sz="2800" dirty="0">
                <a:solidFill>
                  <a:srgbClr val="204D77"/>
                </a:solidFill>
                <a:latin typeface="Calibri Light"/>
                <a:cs typeface="Calibri Light"/>
              </a:rPr>
              <a:t>	</a:t>
            </a:r>
            <a:r>
              <a:rPr lang="en-US" sz="2800" dirty="0" err="1">
                <a:solidFill>
                  <a:srgbClr val="204D77"/>
                </a:solidFill>
                <a:latin typeface="Calibri Light"/>
                <a:cs typeface="Calibri Light"/>
              </a:rPr>
              <a:t>i</a:t>
            </a:r>
            <a:r>
              <a:rPr lang="en-US" sz="2800" dirty="0">
                <a:solidFill>
                  <a:srgbClr val="204D77"/>
                </a:solidFill>
                <a:latin typeface="Calibri Light"/>
                <a:cs typeface="Calibri Light"/>
              </a:rPr>
              <a:t>. Advocate against alert tools or apps requiring constant 	monitoring by school personnel. These tools are not 	aligned with 	the nature and function of school counseling.</a:t>
            </a:r>
          </a:p>
          <a:p>
            <a:pPr algn="l"/>
            <a:endParaRPr lang="en-US" sz="2800" dirty="0">
              <a:solidFill>
                <a:srgbClr val="204D77"/>
              </a:solidFill>
              <a:latin typeface="Calibri Light"/>
              <a:cs typeface="Calibri Light"/>
            </a:endParaRPr>
          </a:p>
          <a:p>
            <a:pPr algn="l"/>
            <a:r>
              <a:rPr lang="en-US" sz="2800" b="1" dirty="0">
                <a:solidFill>
                  <a:srgbClr val="204D77"/>
                </a:solidFill>
                <a:latin typeface="Calibri Light"/>
                <a:cs typeface="Calibri Light"/>
              </a:rPr>
              <a:t>A.16 Virtual/Distance School Counseling</a:t>
            </a:r>
          </a:p>
          <a:p>
            <a:pPr algn="l"/>
            <a:r>
              <a:rPr lang="en-US" sz="2800" dirty="0">
                <a:solidFill>
                  <a:srgbClr val="204D77"/>
                </a:solidFill>
                <a:latin typeface="Calibri Light"/>
                <a:cs typeface="Calibri Light"/>
              </a:rPr>
              <a:t>	g. recognize the challenges in virtual/distance/hybrid 	settings of assisting students considering suicide, including 	but not limited to identifying their physical location, 	keeping them engaged on the call or device, contact their 	parents/guardians and getting help to their location.</a:t>
            </a:r>
          </a:p>
          <a:p>
            <a:pPr marL="342900" indent="-342900" algn="l">
              <a:buFont typeface="Wingdings" panose="05000000000000000000" pitchFamily="2" charset="2"/>
              <a:buChar char="v"/>
            </a:pPr>
            <a:endParaRPr lang="en-US" dirty="0"/>
          </a:p>
        </p:txBody>
      </p:sp>
    </p:spTree>
    <p:extLst>
      <p:ext uri="{BB962C8B-B14F-4D97-AF65-F5344CB8AC3E}">
        <p14:creationId xmlns:p14="http://schemas.microsoft.com/office/powerpoint/2010/main" val="2912506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712D6E-38A6-4E3C-8710-B8993991C1B3}"/>
              </a:ext>
            </a:extLst>
          </p:cNvPr>
          <p:cNvSpPr/>
          <p:nvPr/>
        </p:nvSpPr>
        <p:spPr>
          <a:xfrm>
            <a:off x="0" y="6709025"/>
            <a:ext cx="12192000" cy="148975"/>
          </a:xfrm>
          <a:prstGeom prst="rect">
            <a:avLst/>
          </a:prstGeom>
          <a:solidFill>
            <a:srgbClr val="204D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003278A-0E73-485C-AF7D-7581335879B9}"/>
              </a:ext>
            </a:extLst>
          </p:cNvPr>
          <p:cNvSpPr/>
          <p:nvPr/>
        </p:nvSpPr>
        <p:spPr>
          <a:xfrm>
            <a:off x="0" y="0"/>
            <a:ext cx="12192000" cy="148975"/>
          </a:xfrm>
          <a:prstGeom prst="rect">
            <a:avLst/>
          </a:prstGeom>
          <a:solidFill>
            <a:srgbClr val="2CB5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66C6B465-130D-42FE-8BDF-2578B3C411BA}"/>
              </a:ext>
            </a:extLst>
          </p:cNvPr>
          <p:cNvSpPr>
            <a:spLocks noGrp="1"/>
          </p:cNvSpPr>
          <p:nvPr>
            <p:ph type="ctrTitle"/>
          </p:nvPr>
        </p:nvSpPr>
        <p:spPr>
          <a:xfrm>
            <a:off x="582386" y="886081"/>
            <a:ext cx="11168741" cy="1643743"/>
          </a:xfrm>
        </p:spPr>
        <p:txBody>
          <a:bodyPr>
            <a:normAutofit fontScale="90000"/>
          </a:bodyPr>
          <a:lstStyle/>
          <a:p>
            <a:pPr marL="457200" lvl="1" algn="ctr"/>
            <a:br>
              <a:rPr lang="en-US" sz="3600" dirty="0">
                <a:latin typeface="Book Antiqua"/>
              </a:rPr>
            </a:br>
            <a:br>
              <a:rPr lang="en-US" sz="3600" dirty="0">
                <a:latin typeface="Book Antiqua"/>
              </a:rPr>
            </a:br>
            <a:br>
              <a:rPr lang="en-US" sz="2400" strike="sngStrike" dirty="0">
                <a:latin typeface="Calibri"/>
                <a:cs typeface="Calibri"/>
              </a:rPr>
            </a:br>
            <a:r>
              <a:rPr lang="en-US" sz="2400" dirty="0">
                <a:solidFill>
                  <a:srgbClr val="204D77"/>
                </a:solidFill>
                <a:latin typeface="Calibri"/>
                <a:cs typeface="Calibri"/>
              </a:rPr>
              <a:t>	</a:t>
            </a:r>
            <a:br>
              <a:rPr lang="en-US" sz="3600" dirty="0">
                <a:latin typeface="Calibri"/>
                <a:cs typeface="Calibri"/>
              </a:rPr>
            </a:br>
            <a:r>
              <a:rPr lang="en-US" sz="5300" b="1" dirty="0">
                <a:solidFill>
                  <a:srgbClr val="204D77"/>
                </a:solidFill>
                <a:latin typeface="Calibri"/>
                <a:cs typeface="Calibri Light"/>
              </a:rPr>
              <a:t>Using the 2022 ASCA Ethical Standards as an Advocacy Tool</a:t>
            </a:r>
            <a:br>
              <a:rPr lang="en-US" sz="2700" dirty="0">
                <a:latin typeface="Book Antiqua"/>
              </a:rPr>
            </a:br>
            <a:endParaRPr lang="en-US" sz="3100" dirty="0">
              <a:solidFill>
                <a:srgbClr val="204D77"/>
              </a:solidFill>
              <a:latin typeface="Book Antiqua"/>
              <a:cs typeface="Aharoni" panose="02010803020104030203" pitchFamily="2" charset="-79"/>
            </a:endParaRPr>
          </a:p>
        </p:txBody>
      </p:sp>
      <p:sp>
        <p:nvSpPr>
          <p:cNvPr id="7" name="Subtitle 2">
            <a:extLst>
              <a:ext uri="{FF2B5EF4-FFF2-40B4-BE49-F238E27FC236}">
                <a16:creationId xmlns:a16="http://schemas.microsoft.com/office/drawing/2014/main" id="{7787ABE7-BDEC-4EC6-83B9-E484E4A2D4B1}"/>
              </a:ext>
            </a:extLst>
          </p:cNvPr>
          <p:cNvSpPr>
            <a:spLocks noGrp="1"/>
          </p:cNvSpPr>
          <p:nvPr>
            <p:ph type="subTitle" idx="1"/>
          </p:nvPr>
        </p:nvSpPr>
        <p:spPr>
          <a:xfrm>
            <a:off x="990599" y="2529824"/>
            <a:ext cx="10352314" cy="3555290"/>
          </a:xfrm>
        </p:spPr>
        <p:txBody>
          <a:bodyPr vert="horz" lIns="91440" tIns="45720" rIns="91440" bIns="45720" rtlCol="0" anchor="t">
            <a:normAutofit/>
          </a:bodyPr>
          <a:lstStyle/>
          <a:p>
            <a:pPr algn="l">
              <a:lnSpc>
                <a:spcPct val="110000"/>
              </a:lnSpc>
            </a:pPr>
            <a:r>
              <a:rPr lang="en-US" sz="3200" dirty="0">
                <a:solidFill>
                  <a:srgbClr val="204D77"/>
                </a:solidFill>
                <a:latin typeface="Calibri Light"/>
                <a:cs typeface="Calibri Light"/>
              </a:rPr>
              <a:t>Advocacy</a:t>
            </a:r>
            <a:endParaRPr lang="en-US" sz="2900">
              <a:solidFill>
                <a:srgbClr val="204D77"/>
              </a:solidFill>
              <a:latin typeface="Calibri Light"/>
              <a:cs typeface="Calibri Light"/>
            </a:endParaRPr>
          </a:p>
          <a:p>
            <a:pPr lvl="1" algn="l">
              <a:lnSpc>
                <a:spcPct val="150000"/>
              </a:lnSpc>
            </a:pPr>
            <a:r>
              <a:rPr lang="en-US" sz="2800" dirty="0">
                <a:solidFill>
                  <a:srgbClr val="204D77"/>
                </a:solidFill>
                <a:latin typeface="Calibri Light"/>
                <a:cs typeface="Calibri Light"/>
              </a:rPr>
              <a:t>For you and your program</a:t>
            </a:r>
          </a:p>
          <a:p>
            <a:pPr lvl="1" algn="l">
              <a:lnSpc>
                <a:spcPct val="150000"/>
              </a:lnSpc>
            </a:pPr>
            <a:r>
              <a:rPr lang="en-US" sz="2800" dirty="0">
                <a:solidFill>
                  <a:srgbClr val="204D77"/>
                </a:solidFill>
                <a:latin typeface="Calibri Light"/>
                <a:cs typeface="Calibri Light"/>
              </a:rPr>
              <a:t>To build collaborative relationships with parents/guardians</a:t>
            </a:r>
            <a:r>
              <a:rPr lang="en-US" sz="2500" dirty="0">
                <a:solidFill>
                  <a:srgbClr val="204D77"/>
                </a:solidFill>
                <a:latin typeface="Book Antiqua"/>
              </a:rPr>
              <a:t>				</a:t>
            </a:r>
            <a:endParaRPr lang="en-US" sz="1600" dirty="0">
              <a:solidFill>
                <a:srgbClr val="204D77"/>
              </a:solidFill>
              <a:latin typeface="Book Antiqua"/>
            </a:endParaRPr>
          </a:p>
        </p:txBody>
      </p:sp>
    </p:spTree>
    <p:extLst>
      <p:ext uri="{BB962C8B-B14F-4D97-AF65-F5344CB8AC3E}">
        <p14:creationId xmlns:p14="http://schemas.microsoft.com/office/powerpoint/2010/main" val="3775020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712D6E-38A6-4E3C-8710-B8993991C1B3}"/>
              </a:ext>
            </a:extLst>
          </p:cNvPr>
          <p:cNvSpPr/>
          <p:nvPr/>
        </p:nvSpPr>
        <p:spPr>
          <a:xfrm>
            <a:off x="0" y="6709025"/>
            <a:ext cx="12192000" cy="148975"/>
          </a:xfrm>
          <a:prstGeom prst="rect">
            <a:avLst/>
          </a:prstGeom>
          <a:solidFill>
            <a:srgbClr val="204D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003278A-0E73-485C-AF7D-7581335879B9}"/>
              </a:ext>
            </a:extLst>
          </p:cNvPr>
          <p:cNvSpPr/>
          <p:nvPr/>
        </p:nvSpPr>
        <p:spPr>
          <a:xfrm>
            <a:off x="0" y="0"/>
            <a:ext cx="12192000" cy="148975"/>
          </a:xfrm>
          <a:prstGeom prst="rect">
            <a:avLst/>
          </a:prstGeom>
          <a:solidFill>
            <a:srgbClr val="2CB5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66C6B465-130D-42FE-8BDF-2578B3C411BA}"/>
              </a:ext>
            </a:extLst>
          </p:cNvPr>
          <p:cNvSpPr>
            <a:spLocks noGrp="1"/>
          </p:cNvSpPr>
          <p:nvPr>
            <p:ph type="ctrTitle"/>
          </p:nvPr>
        </p:nvSpPr>
        <p:spPr>
          <a:xfrm>
            <a:off x="1161288" y="309282"/>
            <a:ext cx="9912096" cy="1371600"/>
          </a:xfrm>
        </p:spPr>
        <p:txBody>
          <a:bodyPr>
            <a:normAutofit fontScale="90000"/>
          </a:bodyPr>
          <a:lstStyle/>
          <a:p>
            <a:pPr marL="457200" lvl="1" algn="ctr"/>
            <a:br>
              <a:rPr lang="en-US" sz="3600" dirty="0">
                <a:latin typeface="Book Antiqua"/>
              </a:rPr>
            </a:br>
            <a:br>
              <a:rPr lang="en-US" sz="3600" dirty="0">
                <a:latin typeface="Calibri"/>
                <a:cs typeface="Calibri"/>
              </a:rPr>
            </a:br>
            <a:r>
              <a:rPr lang="en-US" sz="6700" b="1" dirty="0">
                <a:solidFill>
                  <a:srgbClr val="204D77"/>
                </a:solidFill>
                <a:latin typeface="Calibri"/>
                <a:cs typeface="Calibri Light"/>
              </a:rPr>
              <a:t>For You and Your Program</a:t>
            </a:r>
            <a:endParaRPr lang="en-US" sz="5300" b="1" dirty="0">
              <a:solidFill>
                <a:srgbClr val="204D77"/>
              </a:solidFill>
              <a:latin typeface="Calibri"/>
              <a:cs typeface="Aharoni" panose="02010803020104030203" pitchFamily="2" charset="-79"/>
            </a:endParaRPr>
          </a:p>
        </p:txBody>
      </p:sp>
      <p:sp>
        <p:nvSpPr>
          <p:cNvPr id="7" name="Subtitle 2">
            <a:extLst>
              <a:ext uri="{FF2B5EF4-FFF2-40B4-BE49-F238E27FC236}">
                <a16:creationId xmlns:a16="http://schemas.microsoft.com/office/drawing/2014/main" id="{7787ABE7-BDEC-4EC6-83B9-E484E4A2D4B1}"/>
              </a:ext>
            </a:extLst>
          </p:cNvPr>
          <p:cNvSpPr>
            <a:spLocks noGrp="1"/>
          </p:cNvSpPr>
          <p:nvPr>
            <p:ph type="subTitle" idx="1"/>
          </p:nvPr>
        </p:nvSpPr>
        <p:spPr>
          <a:xfrm>
            <a:off x="1161288" y="1841190"/>
            <a:ext cx="9912096" cy="4429942"/>
          </a:xfrm>
        </p:spPr>
        <p:txBody>
          <a:bodyPr vert="horz" lIns="91440" tIns="45720" rIns="91440" bIns="45720" rtlCol="0" anchor="t">
            <a:normAutofit lnSpcReduction="10000"/>
          </a:bodyPr>
          <a:lstStyle/>
          <a:p>
            <a:pPr algn="l">
              <a:lnSpc>
                <a:spcPct val="150000"/>
              </a:lnSpc>
            </a:pPr>
            <a:r>
              <a:rPr lang="en-US" sz="2800" dirty="0">
                <a:solidFill>
                  <a:srgbClr val="204D77"/>
                </a:solidFill>
                <a:latin typeface="Calibri Light"/>
                <a:cs typeface="Calibri Light"/>
              </a:rPr>
              <a:t>Familiarize yourself with all the changes</a:t>
            </a:r>
          </a:p>
          <a:p>
            <a:pPr algn="l">
              <a:lnSpc>
                <a:spcPct val="150000"/>
              </a:lnSpc>
            </a:pPr>
            <a:r>
              <a:rPr lang="en-US" sz="2800" dirty="0">
                <a:solidFill>
                  <a:srgbClr val="204D77"/>
                </a:solidFill>
                <a:latin typeface="Calibri Light"/>
                <a:cs typeface="Calibri Light"/>
              </a:rPr>
              <a:t>On-going professional development</a:t>
            </a:r>
          </a:p>
          <a:p>
            <a:pPr algn="l">
              <a:lnSpc>
                <a:spcPct val="150000"/>
              </a:lnSpc>
            </a:pPr>
            <a:r>
              <a:rPr lang="en-US" sz="2800" dirty="0">
                <a:solidFill>
                  <a:srgbClr val="204D77"/>
                </a:solidFill>
                <a:latin typeface="Calibri Light"/>
                <a:cs typeface="Calibri Light"/>
              </a:rPr>
              <a:t>Collaboration with administration</a:t>
            </a:r>
          </a:p>
          <a:p>
            <a:pPr algn="l">
              <a:lnSpc>
                <a:spcPct val="150000"/>
              </a:lnSpc>
            </a:pPr>
            <a:r>
              <a:rPr lang="en-US" sz="2800" dirty="0">
                <a:solidFill>
                  <a:srgbClr val="204D77"/>
                </a:solidFill>
                <a:latin typeface="Calibri Light"/>
                <a:cs typeface="Calibri Light"/>
              </a:rPr>
              <a:t>To highlight program needs</a:t>
            </a:r>
          </a:p>
          <a:p>
            <a:pPr algn="l">
              <a:lnSpc>
                <a:spcPct val="150000"/>
              </a:lnSpc>
            </a:pPr>
            <a:r>
              <a:rPr lang="en-US" sz="2800" dirty="0">
                <a:solidFill>
                  <a:srgbClr val="204D77"/>
                </a:solidFill>
                <a:latin typeface="Calibri Light"/>
                <a:cs typeface="Calibri Light"/>
              </a:rPr>
              <a:t>To enhance program functioning</a:t>
            </a:r>
          </a:p>
          <a:p>
            <a:pPr algn="l">
              <a:lnSpc>
                <a:spcPct val="150000"/>
              </a:lnSpc>
            </a:pPr>
            <a:r>
              <a:rPr lang="en-US" sz="2800" dirty="0">
                <a:solidFill>
                  <a:srgbClr val="204D77"/>
                </a:solidFill>
                <a:latin typeface="Calibri Light"/>
                <a:cs typeface="Calibri Light"/>
              </a:rPr>
              <a:t>As a communication tool</a:t>
            </a:r>
          </a:p>
        </p:txBody>
      </p:sp>
    </p:spTree>
    <p:extLst>
      <p:ext uri="{BB962C8B-B14F-4D97-AF65-F5344CB8AC3E}">
        <p14:creationId xmlns:p14="http://schemas.microsoft.com/office/powerpoint/2010/main" val="9031327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712D6E-38A6-4E3C-8710-B8993991C1B3}"/>
              </a:ext>
            </a:extLst>
          </p:cNvPr>
          <p:cNvSpPr/>
          <p:nvPr/>
        </p:nvSpPr>
        <p:spPr>
          <a:xfrm>
            <a:off x="0" y="6709025"/>
            <a:ext cx="12192000" cy="148975"/>
          </a:xfrm>
          <a:prstGeom prst="rect">
            <a:avLst/>
          </a:prstGeom>
          <a:solidFill>
            <a:srgbClr val="204D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003278A-0E73-485C-AF7D-7581335879B9}"/>
              </a:ext>
            </a:extLst>
          </p:cNvPr>
          <p:cNvSpPr/>
          <p:nvPr/>
        </p:nvSpPr>
        <p:spPr>
          <a:xfrm>
            <a:off x="0" y="0"/>
            <a:ext cx="12192000" cy="148975"/>
          </a:xfrm>
          <a:prstGeom prst="rect">
            <a:avLst/>
          </a:prstGeom>
          <a:solidFill>
            <a:srgbClr val="2CB5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66C6B465-130D-42FE-8BDF-2578B3C411BA}"/>
              </a:ext>
            </a:extLst>
          </p:cNvPr>
          <p:cNvSpPr>
            <a:spLocks noGrp="1"/>
          </p:cNvSpPr>
          <p:nvPr>
            <p:ph type="ctrTitle"/>
          </p:nvPr>
        </p:nvSpPr>
        <p:spPr>
          <a:xfrm>
            <a:off x="172709" y="309282"/>
            <a:ext cx="11692565" cy="969034"/>
          </a:xfrm>
        </p:spPr>
        <p:txBody>
          <a:bodyPr>
            <a:normAutofit fontScale="90000"/>
          </a:bodyPr>
          <a:lstStyle/>
          <a:p>
            <a:pPr marL="457200" lvl="1" algn="ctr"/>
            <a:br>
              <a:rPr lang="en-US" sz="3600" dirty="0">
                <a:latin typeface="Book Antiqua"/>
              </a:rPr>
            </a:br>
            <a:br>
              <a:rPr lang="en-US" sz="4000" dirty="0">
                <a:latin typeface="Calibri"/>
                <a:cs typeface="Calibri"/>
              </a:rPr>
            </a:br>
            <a:r>
              <a:rPr lang="en-US" sz="4900" b="1" dirty="0">
                <a:solidFill>
                  <a:srgbClr val="204D77"/>
                </a:solidFill>
                <a:latin typeface="Calibri"/>
                <a:cs typeface="Calibri"/>
              </a:rPr>
              <a:t>Building Relationships with Parents/Guardians</a:t>
            </a:r>
          </a:p>
        </p:txBody>
      </p:sp>
      <p:sp>
        <p:nvSpPr>
          <p:cNvPr id="7" name="Subtitle 2">
            <a:extLst>
              <a:ext uri="{FF2B5EF4-FFF2-40B4-BE49-F238E27FC236}">
                <a16:creationId xmlns:a16="http://schemas.microsoft.com/office/drawing/2014/main" id="{7787ABE7-BDEC-4EC6-83B9-E484E4A2D4B1}"/>
              </a:ext>
            </a:extLst>
          </p:cNvPr>
          <p:cNvSpPr>
            <a:spLocks noGrp="1"/>
          </p:cNvSpPr>
          <p:nvPr>
            <p:ph type="subTitle" idx="1"/>
          </p:nvPr>
        </p:nvSpPr>
        <p:spPr>
          <a:xfrm>
            <a:off x="272143" y="1783681"/>
            <a:ext cx="11582400" cy="4865679"/>
          </a:xfrm>
        </p:spPr>
        <p:txBody>
          <a:bodyPr vert="horz" lIns="91440" tIns="45720" rIns="91440" bIns="45720" rtlCol="0" anchor="t">
            <a:noAutofit/>
          </a:bodyPr>
          <a:lstStyle/>
          <a:p>
            <a:pPr algn="l">
              <a:lnSpc>
                <a:spcPct val="150000"/>
              </a:lnSpc>
            </a:pPr>
            <a:r>
              <a:rPr lang="en-US" dirty="0">
                <a:solidFill>
                  <a:srgbClr val="204D77"/>
                </a:solidFill>
                <a:latin typeface="Calibri"/>
                <a:cs typeface="Calibri"/>
              </a:rPr>
              <a:t>B.1.a – recognize, honor, and respect the importance of parents/guardians when providing services to students in a school setting and collaborate with students’ parents/guardians as appropriate.</a:t>
            </a:r>
          </a:p>
          <a:p>
            <a:pPr lvl="1" algn="l">
              <a:lnSpc>
                <a:spcPct val="150000"/>
              </a:lnSpc>
            </a:pPr>
            <a:r>
              <a:rPr lang="en-US" dirty="0">
                <a:solidFill>
                  <a:srgbClr val="204D77"/>
                </a:solidFill>
                <a:latin typeface="Calibri"/>
                <a:cs typeface="Calibri"/>
              </a:rPr>
              <a:t>Share our ethical responsibilities with them, and that we recognize parents are a “guiding voice in their child’s life (A.2.g) – balance that with our primary responsibility to students.</a:t>
            </a:r>
          </a:p>
          <a:p>
            <a:pPr algn="l">
              <a:lnSpc>
                <a:spcPct val="150000"/>
              </a:lnSpc>
            </a:pPr>
            <a:r>
              <a:rPr lang="en-US" dirty="0">
                <a:solidFill>
                  <a:srgbClr val="204D77"/>
                </a:solidFill>
                <a:latin typeface="Calibri"/>
                <a:cs typeface="Calibri"/>
              </a:rPr>
              <a:t>Educate on a comprehensive school counseling program</a:t>
            </a:r>
          </a:p>
          <a:p>
            <a:pPr lvl="1" algn="l">
              <a:lnSpc>
                <a:spcPct val="150000"/>
              </a:lnSpc>
            </a:pPr>
            <a:r>
              <a:rPr lang="en-US" dirty="0">
                <a:solidFill>
                  <a:srgbClr val="204D77"/>
                </a:solidFill>
                <a:latin typeface="Calibri"/>
                <a:cs typeface="Calibri"/>
              </a:rPr>
              <a:t>Role/function</a:t>
            </a:r>
          </a:p>
          <a:p>
            <a:pPr lvl="1" algn="l">
              <a:lnSpc>
                <a:spcPct val="150000"/>
              </a:lnSpc>
            </a:pPr>
            <a:r>
              <a:rPr lang="en-US" dirty="0">
                <a:solidFill>
                  <a:srgbClr val="204D77"/>
                </a:solidFill>
                <a:latin typeface="Calibri"/>
                <a:cs typeface="Calibri"/>
              </a:rPr>
              <a:t>Resource/support for both students and parents/guardians</a:t>
            </a:r>
          </a:p>
        </p:txBody>
      </p:sp>
    </p:spTree>
    <p:extLst>
      <p:ext uri="{BB962C8B-B14F-4D97-AF65-F5344CB8AC3E}">
        <p14:creationId xmlns:p14="http://schemas.microsoft.com/office/powerpoint/2010/main" val="31568058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9E6D12-8727-DDF3-BC95-B47356B6142A}"/>
              </a:ext>
            </a:extLst>
          </p:cNvPr>
          <p:cNvSpPr>
            <a:spLocks noGrp="1"/>
          </p:cNvSpPr>
          <p:nvPr>
            <p:ph type="title"/>
          </p:nvPr>
        </p:nvSpPr>
        <p:spPr>
          <a:xfrm>
            <a:off x="6590662" y="4267832"/>
            <a:ext cx="4805996" cy="1297115"/>
          </a:xfrm>
        </p:spPr>
        <p:txBody>
          <a:bodyPr vert="horz" lIns="91440" tIns="45720" rIns="91440" bIns="45720" rtlCol="0" anchor="t">
            <a:normAutofit/>
          </a:bodyPr>
          <a:lstStyle/>
          <a:p>
            <a:r>
              <a:rPr lang="en-US" sz="4000" kern="1200">
                <a:solidFill>
                  <a:schemeClr val="tx2"/>
                </a:solidFill>
                <a:latin typeface="+mj-lt"/>
                <a:ea typeface="+mj-ea"/>
                <a:cs typeface="+mj-cs"/>
              </a:rPr>
              <a:t>Questions? Situations? </a:t>
            </a:r>
          </a:p>
        </p:txBody>
      </p:sp>
      <p:pic>
        <p:nvPicPr>
          <p:cNvPr id="7" name="Graphic 6" descr="Question mark">
            <a:extLst>
              <a:ext uri="{FF2B5EF4-FFF2-40B4-BE49-F238E27FC236}">
                <a16:creationId xmlns:a16="http://schemas.microsoft.com/office/drawing/2014/main" id="{C2257C6F-1BAF-5F08-D87B-C90AF7F906F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8"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6416428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712D6E-38A6-4E3C-8710-B8993991C1B3}"/>
              </a:ext>
            </a:extLst>
          </p:cNvPr>
          <p:cNvSpPr/>
          <p:nvPr/>
        </p:nvSpPr>
        <p:spPr>
          <a:xfrm>
            <a:off x="0" y="6709025"/>
            <a:ext cx="12192000" cy="148975"/>
          </a:xfrm>
          <a:prstGeom prst="rect">
            <a:avLst/>
          </a:prstGeom>
          <a:solidFill>
            <a:srgbClr val="204D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003278A-0E73-485C-AF7D-7581335879B9}"/>
              </a:ext>
            </a:extLst>
          </p:cNvPr>
          <p:cNvSpPr/>
          <p:nvPr/>
        </p:nvSpPr>
        <p:spPr>
          <a:xfrm>
            <a:off x="0" y="0"/>
            <a:ext cx="12192000" cy="148975"/>
          </a:xfrm>
          <a:prstGeom prst="rect">
            <a:avLst/>
          </a:prstGeom>
          <a:solidFill>
            <a:srgbClr val="2CB5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66C6B465-130D-42FE-8BDF-2578B3C411BA}"/>
              </a:ext>
            </a:extLst>
          </p:cNvPr>
          <p:cNvSpPr>
            <a:spLocks noGrp="1"/>
          </p:cNvSpPr>
          <p:nvPr>
            <p:ph type="ctrTitle"/>
          </p:nvPr>
        </p:nvSpPr>
        <p:spPr>
          <a:xfrm>
            <a:off x="1161288" y="309282"/>
            <a:ext cx="9912096" cy="899032"/>
          </a:xfrm>
        </p:spPr>
        <p:txBody>
          <a:bodyPr>
            <a:normAutofit fontScale="90000"/>
          </a:bodyPr>
          <a:lstStyle/>
          <a:p>
            <a:pPr marL="457200" lvl="1" algn="ctr"/>
            <a:br>
              <a:rPr lang="en-US" sz="3600" dirty="0">
                <a:latin typeface="Book Antiqua"/>
              </a:rPr>
            </a:br>
            <a:br>
              <a:rPr lang="en-US" sz="3600" dirty="0">
                <a:latin typeface="Book Antiqua"/>
              </a:rPr>
            </a:br>
            <a:r>
              <a:rPr lang="en-US" sz="6700" b="1" dirty="0">
                <a:solidFill>
                  <a:srgbClr val="204D77"/>
                </a:solidFill>
                <a:latin typeface="Calibri"/>
                <a:cs typeface="Calibri"/>
              </a:rPr>
              <a:t>Resources</a:t>
            </a:r>
          </a:p>
        </p:txBody>
      </p:sp>
      <p:sp>
        <p:nvSpPr>
          <p:cNvPr id="7" name="Subtitle 2">
            <a:extLst>
              <a:ext uri="{FF2B5EF4-FFF2-40B4-BE49-F238E27FC236}">
                <a16:creationId xmlns:a16="http://schemas.microsoft.com/office/drawing/2014/main" id="{7787ABE7-BDEC-4EC6-83B9-E484E4A2D4B1}"/>
              </a:ext>
            </a:extLst>
          </p:cNvPr>
          <p:cNvSpPr>
            <a:spLocks noGrp="1"/>
          </p:cNvSpPr>
          <p:nvPr>
            <p:ph type="subTitle" idx="1"/>
          </p:nvPr>
        </p:nvSpPr>
        <p:spPr>
          <a:xfrm>
            <a:off x="272143" y="1368621"/>
            <a:ext cx="11582400" cy="5151921"/>
          </a:xfrm>
        </p:spPr>
        <p:txBody>
          <a:bodyPr vert="horz" lIns="91440" tIns="45720" rIns="91440" bIns="45720" rtlCol="0" anchor="t">
            <a:normAutofit/>
          </a:bodyPr>
          <a:lstStyle/>
          <a:p>
            <a:pPr marL="571500" indent="-571500" algn="l">
              <a:lnSpc>
                <a:spcPct val="150000"/>
              </a:lnSpc>
              <a:buFont typeface="Arial" panose="020B0604020202020204" pitchFamily="34" charset="0"/>
              <a:buChar char="•"/>
            </a:pPr>
            <a:r>
              <a:rPr lang="en-US" sz="3800" b="1" dirty="0">
                <a:solidFill>
                  <a:srgbClr val="204D77"/>
                </a:solidFill>
                <a:latin typeface="Calibri"/>
                <a:cs typeface="Calibri"/>
              </a:rPr>
              <a:t>Webinars</a:t>
            </a:r>
          </a:p>
          <a:p>
            <a:pPr marL="1028700" lvl="1" indent="-571500" algn="l">
              <a:lnSpc>
                <a:spcPct val="150000"/>
              </a:lnSpc>
              <a:buFont typeface="Arial" panose="020B0604020202020204" pitchFamily="34" charset="0"/>
              <a:buChar char="•"/>
            </a:pPr>
            <a:r>
              <a:rPr lang="en-US" sz="3400" dirty="0">
                <a:solidFill>
                  <a:srgbClr val="204D77"/>
                </a:solidFill>
                <a:latin typeface="Calibri"/>
                <a:cs typeface="Calibri"/>
                <a:hlinkClick r:id="rId3"/>
              </a:rPr>
              <a:t>ASCA Ethical Standards Update</a:t>
            </a:r>
            <a:endParaRPr lang="en-US" sz="3400">
              <a:solidFill>
                <a:srgbClr val="204D77"/>
              </a:solidFill>
              <a:latin typeface="Calibri"/>
              <a:cs typeface="Calibri"/>
            </a:endParaRPr>
          </a:p>
          <a:p>
            <a:pPr marL="1028700" lvl="1" indent="-571500" algn="l">
              <a:lnSpc>
                <a:spcPct val="150000"/>
              </a:lnSpc>
              <a:buFont typeface="Arial" panose="020B0604020202020204" pitchFamily="34" charset="0"/>
              <a:buChar char="•"/>
            </a:pPr>
            <a:r>
              <a:rPr lang="en-US" sz="3400" dirty="0">
                <a:solidFill>
                  <a:srgbClr val="204D77"/>
                </a:solidFill>
                <a:latin typeface="Calibri"/>
                <a:cs typeface="Calibri"/>
                <a:hlinkClick r:id="rId4"/>
              </a:rPr>
              <a:t>Suicidal Risk Assessments &amp; Information Gathering</a:t>
            </a:r>
            <a:endParaRPr lang="en-US" sz="3400">
              <a:solidFill>
                <a:srgbClr val="204D77"/>
              </a:solidFill>
              <a:latin typeface="Calibri"/>
              <a:cs typeface="Calibri"/>
            </a:endParaRPr>
          </a:p>
          <a:p>
            <a:pPr marL="571500" indent="-571500" algn="l">
              <a:lnSpc>
                <a:spcPct val="150000"/>
              </a:lnSpc>
              <a:buFont typeface="Arial" panose="020B0604020202020204" pitchFamily="34" charset="0"/>
              <a:buChar char="•"/>
            </a:pPr>
            <a:r>
              <a:rPr lang="en-US" sz="3800" dirty="0">
                <a:solidFill>
                  <a:srgbClr val="204D77"/>
                </a:solidFill>
                <a:latin typeface="Calibri"/>
                <a:cs typeface="Calibri"/>
                <a:hlinkClick r:id="rId5"/>
              </a:rPr>
              <a:t>ASCA Ethical Responsibilities</a:t>
            </a:r>
            <a:endParaRPr lang="en-US" sz="3800" dirty="0">
              <a:solidFill>
                <a:srgbClr val="204D77"/>
              </a:solidFill>
              <a:latin typeface="Calibri"/>
              <a:cs typeface="Calibri"/>
            </a:endParaRPr>
          </a:p>
          <a:p>
            <a:pPr marL="571500" indent="-571500" algn="l">
              <a:lnSpc>
                <a:spcPct val="150000"/>
              </a:lnSpc>
              <a:buFont typeface="Arial" panose="020B0604020202020204" pitchFamily="34" charset="0"/>
              <a:buChar char="•"/>
            </a:pPr>
            <a:r>
              <a:rPr lang="en-US" sz="3800" dirty="0">
                <a:solidFill>
                  <a:srgbClr val="204D77"/>
                </a:solidFill>
                <a:latin typeface="Calibri"/>
                <a:cs typeface="Calibri"/>
                <a:hlinkClick r:id="rId6"/>
              </a:rPr>
              <a:t>ASCA Ethical Standards for School Counselors (2022)</a:t>
            </a:r>
            <a:endParaRPr lang="en-US" sz="3800">
              <a:solidFill>
                <a:srgbClr val="204D77"/>
              </a:solidFill>
              <a:latin typeface="Calibri"/>
              <a:cs typeface="Calibri"/>
            </a:endParaRPr>
          </a:p>
        </p:txBody>
      </p:sp>
    </p:spTree>
    <p:extLst>
      <p:ext uri="{BB962C8B-B14F-4D97-AF65-F5344CB8AC3E}">
        <p14:creationId xmlns:p14="http://schemas.microsoft.com/office/powerpoint/2010/main" val="31425564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103298-385E-1E4F-990A-96633017A028}"/>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kern="1200" dirty="0">
                <a:latin typeface="+mj-lt"/>
                <a:ea typeface="+mj-ea"/>
                <a:cs typeface="+mj-cs"/>
              </a:rPr>
              <a:t>Thank you!!!</a:t>
            </a:r>
            <a:br>
              <a:rPr lang="en-US" sz="7200" dirty="0"/>
            </a:br>
            <a:r>
              <a:rPr lang="en-US" sz="2400" dirty="0">
                <a:cs typeface="Calibri Light"/>
              </a:rPr>
              <a:t>Haley Wikoff (</a:t>
            </a:r>
            <a:r>
              <a:rPr lang="en-US" sz="2400" dirty="0">
                <a:cs typeface="Calibri Light"/>
                <a:hlinkClick r:id="rId2"/>
              </a:rPr>
              <a:t>hd-wikoff@wiu.edu</a:t>
            </a:r>
            <a:r>
              <a:rPr lang="en-US" sz="2400" dirty="0">
                <a:cs typeface="Calibri Light"/>
              </a:rPr>
              <a:t>)</a:t>
            </a:r>
            <a:br>
              <a:rPr lang="en-US" sz="2400" dirty="0">
                <a:cs typeface="Calibri Light"/>
              </a:rPr>
            </a:br>
            <a:r>
              <a:rPr lang="en-US" sz="2400" dirty="0">
                <a:cs typeface="Calibri Light"/>
              </a:rPr>
              <a:t>Erin Lane (</a:t>
            </a:r>
            <a:r>
              <a:rPr lang="en-US" sz="2400" dirty="0">
                <a:cs typeface="Calibri Light"/>
                <a:hlinkClick r:id="rId3"/>
              </a:rPr>
              <a:t>erin-lane@uiowa.edu</a:t>
            </a:r>
            <a:r>
              <a:rPr lang="en-US" sz="2400" dirty="0">
                <a:cs typeface="Calibri Light"/>
              </a:rPr>
              <a:t>) </a:t>
            </a:r>
            <a:endParaRPr lang="en-US" sz="7200" kern="1200" dirty="0">
              <a:latin typeface="+mj-lt"/>
              <a:cs typeface="Calibri Light"/>
            </a:endParaRPr>
          </a:p>
        </p:txBody>
      </p:sp>
      <p:sp>
        <p:nvSpPr>
          <p:cNvPr id="3" name="Text Placeholder 2">
            <a:extLst>
              <a:ext uri="{FF2B5EF4-FFF2-40B4-BE49-F238E27FC236}">
                <a16:creationId xmlns:a16="http://schemas.microsoft.com/office/drawing/2014/main" id="{3564378D-16A3-BBE9-DDD1-BCE44C6C2573}"/>
              </a:ext>
            </a:extLst>
          </p:cNvPr>
          <p:cNvSpPr>
            <a:spLocks noGrp="1"/>
          </p:cNvSpPr>
          <p:nvPr>
            <p:ph type="body" idx="1"/>
          </p:nvPr>
        </p:nvSpPr>
        <p:spPr>
          <a:xfrm>
            <a:off x="1524000" y="5514052"/>
            <a:ext cx="9144000" cy="651910"/>
          </a:xfrm>
        </p:spPr>
        <p:txBody>
          <a:bodyPr vert="horz" lIns="91440" tIns="45720" rIns="91440" bIns="45720" rtlCol="0" anchor="ctr">
            <a:normAutofit/>
          </a:bodyPr>
          <a:lstStyle/>
          <a:p>
            <a:pPr algn="ctr"/>
            <a:endParaRPr lang="en-US" kern="1200" dirty="0">
              <a:solidFill>
                <a:schemeClr val="tx1"/>
              </a:solidFill>
              <a:latin typeface="+mn-lt"/>
              <a:cs typeface="Calibri"/>
            </a:endParaRPr>
          </a:p>
        </p:txBody>
      </p:sp>
      <p:cxnSp>
        <p:nvCxnSpPr>
          <p:cNvPr id="23"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6672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2"/>
        <p:cNvGrpSpPr/>
        <p:nvPr/>
      </p:nvGrpSpPr>
      <p:grpSpPr>
        <a:xfrm>
          <a:off x="0" y="0"/>
          <a:ext cx="0" cy="0"/>
          <a:chOff x="0" y="0"/>
          <a:chExt cx="0" cy="0"/>
        </a:xfrm>
      </p:grpSpPr>
      <p:sp useBgFill="1">
        <p:nvSpPr>
          <p:cNvPr id="180" name="Rectangle 17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2" name="Arc 18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73" name="Google Shape;173;p3"/>
          <p:cNvSpPr txBox="1">
            <a:spLocks noGrp="1"/>
          </p:cNvSpPr>
          <p:nvPr>
            <p:ph type="title"/>
          </p:nvPr>
        </p:nvSpPr>
        <p:spPr>
          <a:xfrm>
            <a:off x="5894962" y="479493"/>
            <a:ext cx="5458838" cy="1325563"/>
          </a:xfrm>
          <a:prstGeom prst="rect">
            <a:avLst/>
          </a:prstGeom>
        </p:spPr>
        <p:txBody>
          <a:bodyPr spcFirstLastPara="1" lIns="91425" tIns="45700" rIns="91425" bIns="45700" anchorCtr="0">
            <a:normAutofit/>
          </a:bodyPr>
          <a:lstStyle/>
          <a:p>
            <a:pPr marL="0" lvl="0" indent="0" rtl="0">
              <a:spcBef>
                <a:spcPts val="0"/>
              </a:spcBef>
              <a:spcAft>
                <a:spcPts val="0"/>
              </a:spcAft>
              <a:buSzPts val="1800"/>
              <a:buFont typeface="Source Sans Pro"/>
              <a:buNone/>
            </a:pPr>
            <a:r>
              <a:rPr lang="en-US"/>
              <a:t>THE PROCESS </a:t>
            </a:r>
          </a:p>
        </p:txBody>
      </p:sp>
      <p:sp>
        <p:nvSpPr>
          <p:cNvPr id="184" name="Freeform: Shape 18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75" name="Google Shape;175;p3"/>
          <p:cNvPicPr preferRelativeResize="0"/>
          <p:nvPr/>
        </p:nvPicPr>
        <p:blipFill rotWithShape="1">
          <a:blip r:embed="rId3"/>
          <a:stretch/>
        </p:blipFill>
        <p:spPr>
          <a:xfrm>
            <a:off x="703182" y="1892999"/>
            <a:ext cx="4777381" cy="2902258"/>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p:spPr>
      </p:pic>
      <p:sp>
        <p:nvSpPr>
          <p:cNvPr id="174" name="Google Shape;174;p3"/>
          <p:cNvSpPr txBox="1">
            <a:spLocks noGrp="1"/>
          </p:cNvSpPr>
          <p:nvPr>
            <p:ph type="body" idx="1"/>
          </p:nvPr>
        </p:nvSpPr>
        <p:spPr>
          <a:xfrm>
            <a:off x="5894962" y="1509990"/>
            <a:ext cx="5458838" cy="4968897"/>
          </a:xfrm>
          <a:prstGeom prst="rect">
            <a:avLst/>
          </a:prstGeom>
        </p:spPr>
        <p:txBody>
          <a:bodyPr spcFirstLastPara="1" vert="horz" lIns="91425" tIns="45700" rIns="91425" bIns="45700" rtlCol="0" anchor="t" anchorCtr="0">
            <a:noAutofit/>
          </a:bodyPr>
          <a:lstStyle/>
          <a:p>
            <a:pPr marL="457200" lvl="0" indent="-334010" rtl="0">
              <a:spcBef>
                <a:spcPts val="1000"/>
              </a:spcBef>
              <a:spcAft>
                <a:spcPts val="0"/>
              </a:spcAft>
              <a:buSzPct val="64285"/>
              <a:buChar char="•"/>
            </a:pPr>
            <a:r>
              <a:rPr lang="en-US" sz="2400" dirty="0"/>
              <a:t>All 50 states and Guam identified a state liaison (September 2021)</a:t>
            </a:r>
            <a:endParaRPr lang="en-US" sz="2400">
              <a:cs typeface="Calibri"/>
            </a:endParaRPr>
          </a:p>
          <a:p>
            <a:pPr marL="457200" lvl="0" indent="-334010" rtl="0">
              <a:spcBef>
                <a:spcPts val="1000"/>
              </a:spcBef>
              <a:spcAft>
                <a:spcPts val="0"/>
              </a:spcAft>
              <a:buSzPct val="64285"/>
              <a:buChar char="•"/>
            </a:pPr>
            <a:r>
              <a:rPr lang="en-US" sz="2400" dirty="0"/>
              <a:t>States worked together in groups, led by a captain (a member of the ethics committee)</a:t>
            </a:r>
            <a:endParaRPr lang="en-US" sz="2400">
              <a:cs typeface="Calibri"/>
            </a:endParaRPr>
          </a:p>
          <a:p>
            <a:pPr marL="457200" lvl="0" indent="-334010" rtl="0">
              <a:spcBef>
                <a:spcPts val="1000"/>
              </a:spcBef>
              <a:spcAft>
                <a:spcPts val="0"/>
              </a:spcAft>
              <a:buSzPct val="64285"/>
              <a:buChar char="•"/>
            </a:pPr>
            <a:r>
              <a:rPr lang="en-US" sz="2400" dirty="0"/>
              <a:t>Between October - January, states worked on their assigned section, and met regularly with other states and their captain to process and discuss</a:t>
            </a:r>
            <a:endParaRPr lang="en-US" sz="2400">
              <a:cs typeface="Calibri"/>
            </a:endParaRPr>
          </a:p>
          <a:p>
            <a:pPr marL="457200" lvl="0" indent="-334010" rtl="0">
              <a:spcBef>
                <a:spcPts val="1000"/>
              </a:spcBef>
              <a:spcAft>
                <a:spcPts val="0"/>
              </a:spcAft>
              <a:buSzPct val="64285"/>
              <a:buChar char="•"/>
            </a:pPr>
            <a:r>
              <a:rPr lang="en-US" sz="2400" dirty="0"/>
              <a:t>In January, all the recommended changes were sent to the Ethics Committee and ASCA Staff (all the changes were collapsed into one document)</a:t>
            </a:r>
            <a:endParaRPr lang="en-US" sz="2400" dirty="0">
              <a:cs typeface="Calibri"/>
            </a:endParaRPr>
          </a:p>
        </p:txBody>
      </p:sp>
    </p:spTree>
    <p:extLst>
      <p:ext uri="{BB962C8B-B14F-4D97-AF65-F5344CB8AC3E}">
        <p14:creationId xmlns:p14="http://schemas.microsoft.com/office/powerpoint/2010/main" val="124748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9"/>
        <p:cNvGrpSpPr/>
        <p:nvPr/>
      </p:nvGrpSpPr>
      <p:grpSpPr>
        <a:xfrm>
          <a:off x="0" y="0"/>
          <a:ext cx="0" cy="0"/>
          <a:chOff x="0" y="0"/>
          <a:chExt cx="0" cy="0"/>
        </a:xfrm>
      </p:grpSpPr>
      <p:sp useBgFill="1">
        <p:nvSpPr>
          <p:cNvPr id="187" name="Rectangle 186">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0" name="Google Shape;180;p4"/>
          <p:cNvSpPr txBox="1">
            <a:spLocks noGrp="1"/>
          </p:cNvSpPr>
          <p:nvPr>
            <p:ph type="title"/>
          </p:nvPr>
        </p:nvSpPr>
        <p:spPr>
          <a:xfrm>
            <a:off x="838200" y="365125"/>
            <a:ext cx="5393361" cy="1325563"/>
          </a:xfrm>
          <a:prstGeom prst="rect">
            <a:avLst/>
          </a:prstGeom>
        </p:spPr>
        <p:txBody>
          <a:bodyPr spcFirstLastPara="1" lIns="91425" tIns="45700" rIns="91425" bIns="45700" anchorCtr="0">
            <a:normAutofit/>
          </a:bodyPr>
          <a:lstStyle/>
          <a:p>
            <a:pPr marL="0" lvl="0" indent="0" rtl="0">
              <a:spcBef>
                <a:spcPts val="0"/>
              </a:spcBef>
              <a:spcAft>
                <a:spcPts val="0"/>
              </a:spcAft>
              <a:buSzPts val="1800"/>
              <a:buFont typeface="Source Sans Pro"/>
              <a:buNone/>
            </a:pPr>
            <a:r>
              <a:rPr lang="en-US"/>
              <a:t>THE PROCESS, CONT…</a:t>
            </a:r>
          </a:p>
        </p:txBody>
      </p:sp>
      <p:sp>
        <p:nvSpPr>
          <p:cNvPr id="181" name="Google Shape;181;p4"/>
          <p:cNvSpPr txBox="1">
            <a:spLocks noGrp="1"/>
          </p:cNvSpPr>
          <p:nvPr>
            <p:ph type="body" idx="1"/>
          </p:nvPr>
        </p:nvSpPr>
        <p:spPr>
          <a:xfrm>
            <a:off x="838200" y="1552456"/>
            <a:ext cx="5867813" cy="4624507"/>
          </a:xfrm>
          <a:prstGeom prst="rect">
            <a:avLst/>
          </a:prstGeom>
        </p:spPr>
        <p:txBody>
          <a:bodyPr spcFirstLastPara="1" vert="horz" lIns="91425" tIns="45700" rIns="91425" bIns="45700" rtlCol="0" anchor="t" anchorCtr="0">
            <a:normAutofit fontScale="92500" lnSpcReduction="10000"/>
          </a:bodyPr>
          <a:lstStyle/>
          <a:p>
            <a:pPr marL="457200" lvl="0" indent="-336550" rtl="0">
              <a:spcBef>
                <a:spcPts val="1000"/>
              </a:spcBef>
              <a:spcAft>
                <a:spcPts val="0"/>
              </a:spcAft>
              <a:buSzPts val="1700"/>
              <a:buChar char="•"/>
            </a:pPr>
            <a:r>
              <a:rPr lang="en-US" dirty="0"/>
              <a:t>The Ethics Committee met 2-4 times a week for 4 weeks, until February 10, 2022</a:t>
            </a:r>
            <a:endParaRPr lang="en-US" dirty="0">
              <a:cs typeface="Calibri"/>
            </a:endParaRPr>
          </a:p>
          <a:p>
            <a:pPr marL="914400" lvl="1" indent="-336550">
              <a:spcBef>
                <a:spcPts val="0"/>
              </a:spcBef>
              <a:buSzPts val="1700"/>
            </a:pPr>
            <a:r>
              <a:rPr lang="en-US" sz="2800" dirty="0"/>
              <a:t>smoothed transitions, </a:t>
            </a:r>
            <a:endParaRPr lang="en-US" sz="2800" dirty="0">
              <a:cs typeface="Calibri"/>
            </a:endParaRPr>
          </a:p>
          <a:p>
            <a:pPr marL="914400" lvl="1" indent="-336550" rtl="0">
              <a:spcBef>
                <a:spcPts val="0"/>
              </a:spcBef>
              <a:spcAft>
                <a:spcPts val="0"/>
              </a:spcAft>
              <a:buSzPts val="1700"/>
              <a:buChar char="•"/>
            </a:pPr>
            <a:r>
              <a:rPr lang="en-US" sz="2800" dirty="0"/>
              <a:t>reduced redundancy,</a:t>
            </a:r>
            <a:endParaRPr lang="en-US" sz="2800" dirty="0">
              <a:cs typeface="Calibri"/>
            </a:endParaRPr>
          </a:p>
          <a:p>
            <a:pPr marL="914400" lvl="1" indent="-336550" rtl="0">
              <a:spcBef>
                <a:spcPts val="0"/>
              </a:spcBef>
              <a:spcAft>
                <a:spcPts val="0"/>
              </a:spcAft>
              <a:buSzPts val="1700"/>
              <a:buChar char="•"/>
            </a:pPr>
            <a:r>
              <a:rPr lang="en-US" sz="2800" dirty="0"/>
              <a:t>met with DEI and Position Statement Committees</a:t>
            </a:r>
            <a:endParaRPr lang="en-US" sz="2800" dirty="0">
              <a:cs typeface="Calibri"/>
            </a:endParaRPr>
          </a:p>
          <a:p>
            <a:pPr marL="457200" lvl="0" indent="-336550" rtl="0">
              <a:spcBef>
                <a:spcPts val="1000"/>
              </a:spcBef>
              <a:spcAft>
                <a:spcPts val="0"/>
              </a:spcAft>
              <a:buSzPts val="1700"/>
              <a:buChar char="•"/>
            </a:pPr>
            <a:r>
              <a:rPr lang="en-US" dirty="0"/>
              <a:t>DEI and Position Statement Committees added additional changes</a:t>
            </a:r>
            <a:endParaRPr lang="en-US" dirty="0">
              <a:cs typeface="Calibri"/>
            </a:endParaRPr>
          </a:p>
          <a:p>
            <a:pPr marL="457200" lvl="0" indent="-336550" rtl="0">
              <a:spcBef>
                <a:spcPts val="1000"/>
              </a:spcBef>
              <a:spcAft>
                <a:spcPts val="0"/>
              </a:spcAft>
              <a:buSzPts val="1700"/>
              <a:buChar char="•"/>
            </a:pPr>
            <a:r>
              <a:rPr lang="en-US" dirty="0"/>
              <a:t>Public comment for a month</a:t>
            </a:r>
            <a:endParaRPr lang="en-US" dirty="0">
              <a:cs typeface="Calibri"/>
            </a:endParaRPr>
          </a:p>
          <a:p>
            <a:pPr marL="457200" lvl="0" indent="-336550" rtl="0">
              <a:spcBef>
                <a:spcPts val="1000"/>
              </a:spcBef>
              <a:spcAft>
                <a:spcPts val="0"/>
              </a:spcAft>
              <a:buSzPts val="1700"/>
              <a:buChar char="•"/>
            </a:pPr>
            <a:r>
              <a:rPr lang="en-US" dirty="0"/>
              <a:t>Committee met and incorporated public comment</a:t>
            </a:r>
            <a:endParaRPr lang="en-US" dirty="0">
              <a:cs typeface="Calibri"/>
            </a:endParaRPr>
          </a:p>
        </p:txBody>
      </p:sp>
      <p:pic>
        <p:nvPicPr>
          <p:cNvPr id="182" name="Google Shape;182;p4"/>
          <p:cNvPicPr preferRelativeResize="0"/>
          <p:nvPr/>
        </p:nvPicPr>
        <p:blipFill rotWithShape="1">
          <a:blip r:embed="rId3"/>
          <a:srcRect t="58" r="4" b="3696"/>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p:spPr>
      </p:pic>
      <p:sp>
        <p:nvSpPr>
          <p:cNvPr id="189"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1"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7638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5"/>
          <p:cNvPicPr preferRelativeResize="0"/>
          <p:nvPr/>
        </p:nvPicPr>
        <p:blipFill rotWithShape="1">
          <a:blip r:embed="rId3">
            <a:alphaModFix/>
          </a:blip>
          <a:srcRect/>
          <a:stretch/>
        </p:blipFill>
        <p:spPr>
          <a:xfrm>
            <a:off x="75030" y="182515"/>
            <a:ext cx="4068075" cy="3051050"/>
          </a:xfrm>
          <a:prstGeom prst="rect">
            <a:avLst/>
          </a:prstGeom>
          <a:noFill/>
          <a:ln>
            <a:noFill/>
          </a:ln>
        </p:spPr>
      </p:pic>
      <p:pic>
        <p:nvPicPr>
          <p:cNvPr id="188" name="Google Shape;188;p5"/>
          <p:cNvPicPr preferRelativeResize="0"/>
          <p:nvPr/>
        </p:nvPicPr>
        <p:blipFill rotWithShape="1">
          <a:blip r:embed="rId4">
            <a:alphaModFix/>
          </a:blip>
          <a:srcRect/>
          <a:stretch/>
        </p:blipFill>
        <p:spPr>
          <a:xfrm>
            <a:off x="7102649" y="3429000"/>
            <a:ext cx="3912750" cy="2934556"/>
          </a:xfrm>
          <a:prstGeom prst="rect">
            <a:avLst/>
          </a:prstGeom>
          <a:noFill/>
          <a:ln>
            <a:noFill/>
          </a:ln>
        </p:spPr>
      </p:pic>
      <p:pic>
        <p:nvPicPr>
          <p:cNvPr id="189" name="Google Shape;189;p5"/>
          <p:cNvPicPr preferRelativeResize="0"/>
          <p:nvPr/>
        </p:nvPicPr>
        <p:blipFill rotWithShape="1">
          <a:blip r:embed="rId5">
            <a:alphaModFix/>
          </a:blip>
          <a:srcRect/>
          <a:stretch/>
        </p:blipFill>
        <p:spPr>
          <a:xfrm>
            <a:off x="5792009" y="240765"/>
            <a:ext cx="3912750" cy="2934550"/>
          </a:xfrm>
          <a:prstGeom prst="rect">
            <a:avLst/>
          </a:prstGeom>
          <a:noFill/>
          <a:ln>
            <a:noFill/>
          </a:ln>
        </p:spPr>
      </p:pic>
      <p:pic>
        <p:nvPicPr>
          <p:cNvPr id="190" name="Google Shape;190;p5"/>
          <p:cNvPicPr preferRelativeResize="0"/>
          <p:nvPr/>
        </p:nvPicPr>
        <p:blipFill rotWithShape="1">
          <a:blip r:embed="rId6">
            <a:alphaModFix/>
          </a:blip>
          <a:srcRect/>
          <a:stretch/>
        </p:blipFill>
        <p:spPr>
          <a:xfrm>
            <a:off x="1468317" y="3429000"/>
            <a:ext cx="4068075" cy="3051056"/>
          </a:xfrm>
          <a:prstGeom prst="rect">
            <a:avLst/>
          </a:prstGeom>
          <a:noFill/>
          <a:ln>
            <a:noFill/>
          </a:ln>
        </p:spPr>
      </p:pic>
    </p:spTree>
    <p:extLst>
      <p:ext uri="{BB962C8B-B14F-4D97-AF65-F5344CB8AC3E}">
        <p14:creationId xmlns:p14="http://schemas.microsoft.com/office/powerpoint/2010/main" val="3886137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712D6E-38A6-4E3C-8710-B8993991C1B3}"/>
              </a:ext>
            </a:extLst>
          </p:cNvPr>
          <p:cNvSpPr/>
          <p:nvPr/>
        </p:nvSpPr>
        <p:spPr>
          <a:xfrm>
            <a:off x="0" y="6709025"/>
            <a:ext cx="12192000" cy="148975"/>
          </a:xfrm>
          <a:prstGeom prst="rect">
            <a:avLst/>
          </a:prstGeom>
          <a:solidFill>
            <a:srgbClr val="204D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003278A-0E73-485C-AF7D-7581335879B9}"/>
              </a:ext>
            </a:extLst>
          </p:cNvPr>
          <p:cNvSpPr/>
          <p:nvPr/>
        </p:nvSpPr>
        <p:spPr>
          <a:xfrm>
            <a:off x="0" y="0"/>
            <a:ext cx="12192000" cy="148975"/>
          </a:xfrm>
          <a:prstGeom prst="rect">
            <a:avLst/>
          </a:prstGeom>
          <a:solidFill>
            <a:srgbClr val="2CB5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66C6B465-130D-42FE-8BDF-2578B3C411BA}"/>
              </a:ext>
            </a:extLst>
          </p:cNvPr>
          <p:cNvSpPr>
            <a:spLocks noGrp="1"/>
          </p:cNvSpPr>
          <p:nvPr>
            <p:ph type="ctrTitle"/>
          </p:nvPr>
        </p:nvSpPr>
        <p:spPr>
          <a:xfrm>
            <a:off x="1524000" y="521208"/>
            <a:ext cx="9144000" cy="941832"/>
          </a:xfrm>
        </p:spPr>
        <p:txBody>
          <a:bodyPr>
            <a:normAutofit/>
          </a:bodyPr>
          <a:lstStyle/>
          <a:p>
            <a:r>
              <a:rPr lang="en-US" sz="5400" b="1" dirty="0">
                <a:solidFill>
                  <a:srgbClr val="165180"/>
                </a:solidFill>
                <a:latin typeface="Calibri Light"/>
                <a:cs typeface="Aharoni"/>
              </a:rPr>
              <a:t>General Overview</a:t>
            </a:r>
          </a:p>
        </p:txBody>
      </p:sp>
      <p:sp>
        <p:nvSpPr>
          <p:cNvPr id="7" name="Subtitle 2">
            <a:extLst>
              <a:ext uri="{FF2B5EF4-FFF2-40B4-BE49-F238E27FC236}">
                <a16:creationId xmlns:a16="http://schemas.microsoft.com/office/drawing/2014/main" id="{7787ABE7-BDEC-4EC6-83B9-E484E4A2D4B1}"/>
              </a:ext>
            </a:extLst>
          </p:cNvPr>
          <p:cNvSpPr>
            <a:spLocks noGrp="1"/>
          </p:cNvSpPr>
          <p:nvPr>
            <p:ph type="subTitle" idx="1"/>
          </p:nvPr>
        </p:nvSpPr>
        <p:spPr>
          <a:xfrm>
            <a:off x="336177" y="1835274"/>
            <a:ext cx="11389658" cy="4753786"/>
          </a:xfrm>
        </p:spPr>
        <p:txBody>
          <a:bodyPr vert="horz" lIns="91440" tIns="45720" rIns="91440" bIns="45720" rtlCol="0" anchor="t">
            <a:normAutofit/>
          </a:bodyPr>
          <a:lstStyle/>
          <a:p>
            <a:pPr lvl="2" algn="l"/>
            <a:endParaRPr lang="en-US" sz="2800" dirty="0">
              <a:solidFill>
                <a:srgbClr val="165180"/>
              </a:solidFill>
              <a:latin typeface="Calibri Light"/>
              <a:cs typeface="Calibri Light"/>
            </a:endParaRPr>
          </a:p>
          <a:p>
            <a:pPr marL="1257300" lvl="2" indent="-342900" algn="l">
              <a:buFont typeface="Arial" panose="020B0604020202020204" pitchFamily="34" charset="0"/>
              <a:buChar char="•"/>
            </a:pPr>
            <a:r>
              <a:rPr lang="en-US" sz="2800" dirty="0">
                <a:solidFill>
                  <a:srgbClr val="165180"/>
                </a:solidFill>
                <a:latin typeface="Calibri Light"/>
                <a:cs typeface="Calibri Light"/>
              </a:rPr>
              <a:t>34 new standards added</a:t>
            </a:r>
          </a:p>
          <a:p>
            <a:pPr marL="1257300" lvl="2" indent="-342900" algn="l">
              <a:buFont typeface="Arial" panose="020B0604020202020204" pitchFamily="34" charset="0"/>
              <a:buChar char="•"/>
            </a:pPr>
            <a:r>
              <a:rPr lang="en-US" sz="2800" dirty="0">
                <a:solidFill>
                  <a:srgbClr val="165180"/>
                </a:solidFill>
                <a:latin typeface="Calibri Light"/>
                <a:cs typeface="Calibri Light"/>
              </a:rPr>
              <a:t>Two standards eliminated</a:t>
            </a:r>
          </a:p>
          <a:p>
            <a:pPr marL="1257300" lvl="2" indent="-342900" algn="l">
              <a:buFont typeface="Arial" panose="020B0604020202020204" pitchFamily="34" charset="0"/>
              <a:buChar char="•"/>
            </a:pPr>
            <a:r>
              <a:rPr lang="en-US" sz="2800" dirty="0">
                <a:solidFill>
                  <a:srgbClr val="165180"/>
                </a:solidFill>
                <a:latin typeface="Calibri Light"/>
                <a:cs typeface="Calibri Light"/>
              </a:rPr>
              <a:t>Organized for better flow</a:t>
            </a:r>
          </a:p>
          <a:p>
            <a:pPr marL="1257300" lvl="2" indent="-342900" algn="l">
              <a:buFont typeface="Arial" panose="020B0604020202020204" pitchFamily="34" charset="0"/>
              <a:buChar char="•"/>
            </a:pPr>
            <a:r>
              <a:rPr lang="en-US" sz="2800" dirty="0">
                <a:solidFill>
                  <a:srgbClr val="165180"/>
                </a:solidFill>
                <a:latin typeface="Calibri Light"/>
                <a:cs typeface="Calibri Light"/>
              </a:rPr>
              <a:t>Action oriented</a:t>
            </a:r>
          </a:p>
          <a:p>
            <a:pPr marL="1257300" lvl="2" indent="-342900" algn="l">
              <a:buFont typeface="Arial" panose="020B0604020202020204" pitchFamily="34" charset="0"/>
              <a:buChar char="•"/>
            </a:pPr>
            <a:r>
              <a:rPr lang="en-US" sz="2800" dirty="0">
                <a:solidFill>
                  <a:srgbClr val="165180"/>
                </a:solidFill>
                <a:latin typeface="Calibri Light"/>
                <a:cs typeface="Calibri Light"/>
              </a:rPr>
              <a:t>Alignment with ASCA National Model</a:t>
            </a:r>
          </a:p>
          <a:p>
            <a:pPr marL="1257300" lvl="2" indent="-342900" algn="l">
              <a:buFont typeface="Arial" panose="020B0604020202020204" pitchFamily="34" charset="0"/>
              <a:buChar char="•"/>
            </a:pPr>
            <a:r>
              <a:rPr lang="en-US" sz="2800" dirty="0">
                <a:solidFill>
                  <a:srgbClr val="165180"/>
                </a:solidFill>
                <a:latin typeface="Calibri Light"/>
                <a:cs typeface="Calibri Light"/>
              </a:rPr>
              <a:t>Intentionality behind Inclusive language</a:t>
            </a:r>
          </a:p>
          <a:p>
            <a:pPr marL="1257300" lvl="2" indent="-342900" algn="l">
              <a:buFont typeface="Arial" panose="020B0604020202020204" pitchFamily="34" charset="0"/>
              <a:buChar char="•"/>
            </a:pPr>
            <a:r>
              <a:rPr lang="en-US" sz="2800" dirty="0">
                <a:solidFill>
                  <a:srgbClr val="165180"/>
                </a:solidFill>
                <a:latin typeface="Calibri Light"/>
                <a:cs typeface="Calibri Light"/>
                <a:hlinkClick r:id="rId3"/>
              </a:rPr>
              <a:t>Comparison document – ASCA Ethical Responsibilities</a:t>
            </a:r>
            <a:endParaRPr lang="en-US" sz="2800" dirty="0">
              <a:solidFill>
                <a:srgbClr val="165180"/>
              </a:solidFill>
              <a:latin typeface="Calibri Light"/>
              <a:cs typeface="Calibri Light"/>
            </a:endParaRPr>
          </a:p>
          <a:p>
            <a:pPr lvl="2" algn="l"/>
            <a:r>
              <a:rPr lang="en-US" sz="2000" dirty="0">
                <a:solidFill>
                  <a:srgbClr val="165180"/>
                </a:solidFill>
                <a:latin typeface="Book Antiqua" panose="02040602050305030304" pitchFamily="18" charset="0"/>
              </a:rPr>
              <a:t>								</a:t>
            </a:r>
            <a:endParaRPr lang="en-US" sz="1600" dirty="0">
              <a:solidFill>
                <a:srgbClr val="165180"/>
              </a:solidFill>
              <a:latin typeface="Book Antiqua" panose="02040602050305030304" pitchFamily="18" charset="0"/>
            </a:endParaRPr>
          </a:p>
        </p:txBody>
      </p:sp>
    </p:spTree>
    <p:extLst>
      <p:ext uri="{BB962C8B-B14F-4D97-AF65-F5344CB8AC3E}">
        <p14:creationId xmlns:p14="http://schemas.microsoft.com/office/powerpoint/2010/main" val="2166246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712D6E-38A6-4E3C-8710-B8993991C1B3}"/>
              </a:ext>
            </a:extLst>
          </p:cNvPr>
          <p:cNvSpPr/>
          <p:nvPr/>
        </p:nvSpPr>
        <p:spPr>
          <a:xfrm>
            <a:off x="0" y="6709025"/>
            <a:ext cx="12192000" cy="148975"/>
          </a:xfrm>
          <a:prstGeom prst="rect">
            <a:avLst/>
          </a:prstGeom>
          <a:solidFill>
            <a:srgbClr val="204D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003278A-0E73-485C-AF7D-7581335879B9}"/>
              </a:ext>
            </a:extLst>
          </p:cNvPr>
          <p:cNvSpPr/>
          <p:nvPr/>
        </p:nvSpPr>
        <p:spPr>
          <a:xfrm>
            <a:off x="0" y="0"/>
            <a:ext cx="12192000" cy="148975"/>
          </a:xfrm>
          <a:prstGeom prst="rect">
            <a:avLst/>
          </a:prstGeom>
          <a:solidFill>
            <a:srgbClr val="2CB5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66C6B465-130D-42FE-8BDF-2578B3C411BA}"/>
              </a:ext>
            </a:extLst>
          </p:cNvPr>
          <p:cNvSpPr>
            <a:spLocks noGrp="1"/>
          </p:cNvSpPr>
          <p:nvPr>
            <p:ph type="ctrTitle"/>
          </p:nvPr>
        </p:nvSpPr>
        <p:spPr>
          <a:xfrm>
            <a:off x="1524000" y="521208"/>
            <a:ext cx="9144000" cy="941832"/>
          </a:xfrm>
        </p:spPr>
        <p:txBody>
          <a:bodyPr>
            <a:normAutofit/>
          </a:bodyPr>
          <a:lstStyle/>
          <a:p>
            <a:r>
              <a:rPr lang="en-US" sz="5400" b="1" dirty="0">
                <a:solidFill>
                  <a:srgbClr val="165180"/>
                </a:solidFill>
                <a:latin typeface="Calibri Light"/>
                <a:cs typeface="Aharoni"/>
              </a:rPr>
              <a:t>Updated Terminology</a:t>
            </a:r>
          </a:p>
        </p:txBody>
      </p:sp>
      <p:sp>
        <p:nvSpPr>
          <p:cNvPr id="7" name="Subtitle 2">
            <a:extLst>
              <a:ext uri="{FF2B5EF4-FFF2-40B4-BE49-F238E27FC236}">
                <a16:creationId xmlns:a16="http://schemas.microsoft.com/office/drawing/2014/main" id="{7787ABE7-BDEC-4EC6-83B9-E484E4A2D4B1}"/>
              </a:ext>
            </a:extLst>
          </p:cNvPr>
          <p:cNvSpPr>
            <a:spLocks noGrp="1"/>
          </p:cNvSpPr>
          <p:nvPr>
            <p:ph type="subTitle" idx="1"/>
          </p:nvPr>
        </p:nvSpPr>
        <p:spPr>
          <a:xfrm>
            <a:off x="336177" y="1835274"/>
            <a:ext cx="11389658" cy="4753786"/>
          </a:xfrm>
        </p:spPr>
        <p:txBody>
          <a:bodyPr vert="horz" lIns="91440" tIns="45720" rIns="91440" bIns="45720" rtlCol="0" anchor="t">
            <a:normAutofit/>
          </a:bodyPr>
          <a:lstStyle/>
          <a:p>
            <a:pPr lvl="2" algn="l"/>
            <a:endParaRPr lang="en-US" sz="2000" dirty="0">
              <a:solidFill>
                <a:srgbClr val="165180"/>
              </a:solidFill>
              <a:latin typeface="Book Antiqua" panose="02040602050305030304" pitchFamily="18" charset="0"/>
            </a:endParaRPr>
          </a:p>
          <a:p>
            <a:pPr marL="1371600" lvl="2" indent="-457200" algn="l">
              <a:buFont typeface="Arial" panose="020B0604020202020204" pitchFamily="34" charset="0"/>
              <a:buChar char="•"/>
            </a:pPr>
            <a:r>
              <a:rPr lang="en-US" sz="2800" dirty="0">
                <a:solidFill>
                  <a:srgbClr val="165180"/>
                </a:solidFill>
                <a:latin typeface="Calibri Light"/>
                <a:cs typeface="Calibri Light"/>
              </a:rPr>
              <a:t>Anti-Racist</a:t>
            </a:r>
          </a:p>
          <a:p>
            <a:pPr marL="1371600" lvl="2" indent="-457200" algn="l">
              <a:buFont typeface="Arial" panose="020B0604020202020204" pitchFamily="34" charset="0"/>
              <a:buChar char="•"/>
            </a:pPr>
            <a:r>
              <a:rPr lang="en-US" sz="2800" dirty="0">
                <a:solidFill>
                  <a:srgbClr val="165180"/>
                </a:solidFill>
                <a:latin typeface="Calibri Light"/>
                <a:cs typeface="Calibri Light"/>
              </a:rPr>
              <a:t>Bias Incident</a:t>
            </a:r>
          </a:p>
          <a:p>
            <a:pPr marL="1371600" lvl="2" indent="-457200" algn="l">
              <a:buFont typeface="Arial" panose="020B0604020202020204" pitchFamily="34" charset="0"/>
              <a:buChar char="•"/>
            </a:pPr>
            <a:r>
              <a:rPr lang="en-US" sz="2800" dirty="0">
                <a:solidFill>
                  <a:srgbClr val="165180"/>
                </a:solidFill>
                <a:latin typeface="Calibri Light"/>
                <a:cs typeface="Calibri Light"/>
              </a:rPr>
              <a:t>Culturally Sustaining School Counseling</a:t>
            </a:r>
          </a:p>
          <a:p>
            <a:pPr marL="1371600" lvl="2" indent="-457200" algn="l">
              <a:buFont typeface="Arial" panose="020B0604020202020204" pitchFamily="34" charset="0"/>
              <a:buChar char="•"/>
            </a:pPr>
            <a:r>
              <a:rPr lang="en-US" sz="2800" dirty="0">
                <a:solidFill>
                  <a:srgbClr val="165180"/>
                </a:solidFill>
                <a:latin typeface="Calibri Light"/>
                <a:cs typeface="Calibri Light"/>
              </a:rPr>
              <a:t>Equity</a:t>
            </a:r>
          </a:p>
          <a:p>
            <a:pPr marL="1371600" lvl="2" indent="-457200" algn="l">
              <a:buFont typeface="Arial" panose="020B0604020202020204" pitchFamily="34" charset="0"/>
              <a:buChar char="•"/>
            </a:pPr>
            <a:r>
              <a:rPr lang="en-US" sz="2800" dirty="0">
                <a:solidFill>
                  <a:srgbClr val="165180"/>
                </a:solidFill>
                <a:latin typeface="Calibri Light"/>
                <a:cs typeface="Calibri Light"/>
              </a:rPr>
              <a:t>Oppression</a:t>
            </a:r>
          </a:p>
          <a:p>
            <a:pPr marL="1371600" lvl="2" indent="-457200" algn="l">
              <a:buFont typeface="Arial" panose="020B0604020202020204" pitchFamily="34" charset="0"/>
              <a:buChar char="•"/>
            </a:pPr>
            <a:r>
              <a:rPr lang="en-US" sz="2800" dirty="0">
                <a:solidFill>
                  <a:srgbClr val="165180"/>
                </a:solidFill>
                <a:latin typeface="Calibri Light"/>
                <a:cs typeface="Calibri Light"/>
              </a:rPr>
              <a:t>Racial Bias</a:t>
            </a:r>
          </a:p>
          <a:p>
            <a:pPr marL="1371600" lvl="2" indent="-457200" algn="l">
              <a:buFont typeface="Arial" panose="020B0604020202020204" pitchFamily="34" charset="0"/>
              <a:buChar char="•"/>
            </a:pPr>
            <a:r>
              <a:rPr lang="en-US" sz="2800" dirty="0">
                <a:solidFill>
                  <a:srgbClr val="165180"/>
                </a:solidFill>
                <a:latin typeface="Calibri Light"/>
                <a:cs typeface="Calibri Light"/>
              </a:rPr>
              <a:t>Racism</a:t>
            </a:r>
          </a:p>
          <a:p>
            <a:pPr marL="1371600" lvl="2" indent="-457200" algn="l">
              <a:buFont typeface="Arial" panose="020B0604020202020204" pitchFamily="34" charset="0"/>
              <a:buChar char="•"/>
            </a:pPr>
            <a:r>
              <a:rPr lang="en-US" sz="2800" dirty="0">
                <a:solidFill>
                  <a:srgbClr val="165180"/>
                </a:solidFill>
                <a:latin typeface="Calibri Light"/>
                <a:cs typeface="Calibri Light"/>
              </a:rPr>
              <a:t>Systemic Change</a:t>
            </a:r>
            <a:r>
              <a:rPr lang="en-US" sz="2000" dirty="0">
                <a:solidFill>
                  <a:srgbClr val="165180"/>
                </a:solidFill>
                <a:latin typeface="Calibri Light"/>
                <a:cs typeface="Calibri Light"/>
              </a:rPr>
              <a:t>								</a:t>
            </a:r>
            <a:endParaRPr lang="en-US" sz="1600">
              <a:solidFill>
                <a:srgbClr val="165180"/>
              </a:solidFill>
              <a:latin typeface="Calibri Light"/>
              <a:cs typeface="Calibri Light"/>
            </a:endParaRPr>
          </a:p>
        </p:txBody>
      </p:sp>
    </p:spTree>
    <p:extLst>
      <p:ext uri="{BB962C8B-B14F-4D97-AF65-F5344CB8AC3E}">
        <p14:creationId xmlns:p14="http://schemas.microsoft.com/office/powerpoint/2010/main" val="3640027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00"/>
        <p:cNvGrpSpPr/>
        <p:nvPr/>
      </p:nvGrpSpPr>
      <p:grpSpPr>
        <a:xfrm>
          <a:off x="0" y="0"/>
          <a:ext cx="0" cy="0"/>
          <a:chOff x="0" y="0"/>
          <a:chExt cx="0" cy="0"/>
        </a:xfrm>
      </p:grpSpPr>
      <p:sp useBgFill="1">
        <p:nvSpPr>
          <p:cNvPr id="216" name="Rectangle 215">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8" name="Rectangle 217">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219">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ectangle 223">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6" name="Freeform: Shape 225">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8" name="Rectangle 227">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Google Shape;201;p7"/>
          <p:cNvSpPr txBox="1">
            <a:spLocks noGrp="1"/>
          </p:cNvSpPr>
          <p:nvPr>
            <p:ph type="title"/>
          </p:nvPr>
        </p:nvSpPr>
        <p:spPr>
          <a:xfrm>
            <a:off x="466722" y="586855"/>
            <a:ext cx="3201366" cy="3387497"/>
          </a:xfrm>
          <a:prstGeom prst="rect">
            <a:avLst/>
          </a:prstGeom>
        </p:spPr>
        <p:txBody>
          <a:bodyPr spcFirstLastPara="1" lIns="91425" tIns="45700" rIns="91425" bIns="45700" anchor="b" anchorCtr="0">
            <a:normAutofit/>
          </a:bodyPr>
          <a:lstStyle/>
          <a:p>
            <a:pPr marL="0" lvl="0" indent="0" algn="r" rtl="0">
              <a:spcBef>
                <a:spcPts val="0"/>
              </a:spcBef>
              <a:spcAft>
                <a:spcPts val="0"/>
              </a:spcAft>
              <a:buSzPts val="1800"/>
              <a:buFont typeface="Source Sans Pro"/>
              <a:buNone/>
            </a:pPr>
            <a:r>
              <a:rPr lang="en-US" sz="4000">
                <a:solidFill>
                  <a:srgbClr val="FFFFFF"/>
                </a:solidFill>
              </a:rPr>
              <a:t>PREAMBLE AND PURPOSE</a:t>
            </a:r>
          </a:p>
        </p:txBody>
      </p:sp>
      <p:sp>
        <p:nvSpPr>
          <p:cNvPr id="202" name="Google Shape;202;p7"/>
          <p:cNvSpPr txBox="1">
            <a:spLocks noGrp="1"/>
          </p:cNvSpPr>
          <p:nvPr>
            <p:ph type="body" idx="1"/>
          </p:nvPr>
        </p:nvSpPr>
        <p:spPr>
          <a:xfrm>
            <a:off x="4810259" y="649480"/>
            <a:ext cx="6555347" cy="5546047"/>
          </a:xfrm>
          <a:prstGeom prst="rect">
            <a:avLst/>
          </a:prstGeom>
        </p:spPr>
        <p:txBody>
          <a:bodyPr spcFirstLastPara="1" lIns="91425" tIns="45700" rIns="91425" bIns="45700" anchor="ctr" anchorCtr="0">
            <a:normAutofit/>
          </a:bodyPr>
          <a:lstStyle/>
          <a:p>
            <a:pPr marL="457200" lvl="0" indent="-342900" rtl="0">
              <a:spcBef>
                <a:spcPts val="1000"/>
              </a:spcBef>
              <a:spcAft>
                <a:spcPts val="0"/>
              </a:spcAft>
              <a:buSzPts val="1800"/>
              <a:buChar char="•"/>
            </a:pPr>
            <a:r>
              <a:rPr lang="en-US" sz="2000"/>
              <a:t>Preamble changes </a:t>
            </a:r>
          </a:p>
          <a:p>
            <a:pPr marL="914400" lvl="1" indent="-342900" rtl="0">
              <a:spcBef>
                <a:spcPts val="0"/>
              </a:spcBef>
              <a:spcAft>
                <a:spcPts val="0"/>
              </a:spcAft>
              <a:buSzPts val="1800"/>
              <a:buChar char="•"/>
            </a:pPr>
            <a:r>
              <a:rPr lang="en-US" sz="2000"/>
              <a:t>New wording</a:t>
            </a:r>
          </a:p>
          <a:p>
            <a:pPr marL="914400" lvl="1" indent="-342900" rtl="0">
              <a:spcBef>
                <a:spcPts val="0"/>
              </a:spcBef>
              <a:spcAft>
                <a:spcPts val="0"/>
              </a:spcAft>
              <a:buSzPts val="1800"/>
              <a:buChar char="•"/>
            </a:pPr>
            <a:r>
              <a:rPr lang="en-US" sz="2000" b="1"/>
              <a:t>School counselors have unique qualifications and skills to implement a comprehensive school counseling program that addresses pre-K-12 students’ academic, career and social/emotional development needs.</a:t>
            </a:r>
          </a:p>
          <a:p>
            <a:pPr marL="914400" lvl="1" indent="-342900" rtl="0">
              <a:spcBef>
                <a:spcPts val="0"/>
              </a:spcBef>
              <a:spcAft>
                <a:spcPts val="0"/>
              </a:spcAft>
              <a:buSzPts val="1800"/>
              <a:buChar char="•"/>
            </a:pPr>
            <a:r>
              <a:rPr lang="en-US" sz="2000"/>
              <a:t>Language updates</a:t>
            </a:r>
          </a:p>
          <a:p>
            <a:pPr marL="1371600" lvl="2" indent="-342900" rtl="0">
              <a:spcBef>
                <a:spcPts val="0"/>
              </a:spcBef>
              <a:spcAft>
                <a:spcPts val="0"/>
              </a:spcAft>
              <a:buSzPts val="1800"/>
              <a:buChar char="•"/>
            </a:pPr>
            <a:r>
              <a:rPr lang="en-US"/>
              <a:t>A physically and emotionally safe, inclusive, healthy school environment…</a:t>
            </a:r>
          </a:p>
          <a:p>
            <a:pPr marL="1371600" lvl="2" indent="-342900" rtl="0">
              <a:spcBef>
                <a:spcPts val="0"/>
              </a:spcBef>
              <a:spcAft>
                <a:spcPts val="0"/>
              </a:spcAft>
              <a:buSzPts val="1800"/>
              <a:buChar char="•"/>
            </a:pPr>
            <a:r>
              <a:rPr lang="en-US"/>
              <a:t>Equitable access to:</a:t>
            </a:r>
          </a:p>
          <a:p>
            <a:pPr marL="1828800" lvl="3" indent="-342900" rtl="0">
              <a:spcBef>
                <a:spcPts val="0"/>
              </a:spcBef>
              <a:spcAft>
                <a:spcPts val="0"/>
              </a:spcAft>
              <a:buSzPts val="1800"/>
              <a:buChar char="•"/>
            </a:pPr>
            <a:r>
              <a:rPr lang="en-US" sz="2000"/>
              <a:t>school counseling program that promotes academic, career, and social/emotional development</a:t>
            </a:r>
          </a:p>
          <a:p>
            <a:pPr marL="1828800" lvl="3" indent="-342900" rtl="0">
              <a:spcBef>
                <a:spcPts val="0"/>
              </a:spcBef>
              <a:spcAft>
                <a:spcPts val="0"/>
              </a:spcAft>
              <a:buSzPts val="1800"/>
              <a:buChar char="•"/>
            </a:pPr>
            <a:r>
              <a:rPr lang="en-US" sz="2000"/>
              <a:t>school counselors that support students from all backgrounds…</a:t>
            </a:r>
          </a:p>
        </p:txBody>
      </p:sp>
    </p:spTree>
    <p:extLst>
      <p:ext uri="{BB962C8B-B14F-4D97-AF65-F5344CB8AC3E}">
        <p14:creationId xmlns:p14="http://schemas.microsoft.com/office/powerpoint/2010/main" val="2854177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06"/>
        <p:cNvGrpSpPr/>
        <p:nvPr/>
      </p:nvGrpSpPr>
      <p:grpSpPr>
        <a:xfrm>
          <a:off x="0" y="0"/>
          <a:ext cx="0" cy="0"/>
          <a:chOff x="0" y="0"/>
          <a:chExt cx="0" cy="0"/>
        </a:xfrm>
      </p:grpSpPr>
      <p:sp useBgFill="1">
        <p:nvSpPr>
          <p:cNvPr id="224" name="Rectangle 223">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Google Shape;207;p8"/>
          <p:cNvSpPr txBox="1">
            <a:spLocks noGrp="1"/>
          </p:cNvSpPr>
          <p:nvPr>
            <p:ph type="title"/>
          </p:nvPr>
        </p:nvSpPr>
        <p:spPr>
          <a:xfrm>
            <a:off x="686834" y="1153572"/>
            <a:ext cx="3200400" cy="4461163"/>
          </a:xfrm>
          <a:prstGeom prst="rect">
            <a:avLst/>
          </a:prstGeom>
        </p:spPr>
        <p:txBody>
          <a:bodyPr spcFirstLastPara="1" lIns="91425" tIns="45700" rIns="91425" bIns="45700" anchorCtr="0">
            <a:normAutofit/>
          </a:bodyPr>
          <a:lstStyle/>
          <a:p>
            <a:pPr marL="0" lvl="0" indent="0" rtl="0">
              <a:spcBef>
                <a:spcPts val="0"/>
              </a:spcBef>
              <a:spcAft>
                <a:spcPts val="0"/>
              </a:spcAft>
              <a:buSzPts val="1800"/>
              <a:buFont typeface="Source Sans Pro"/>
              <a:buNone/>
            </a:pPr>
            <a:r>
              <a:rPr lang="en-US" b="1">
                <a:solidFill>
                  <a:srgbClr val="FFFFFF"/>
                </a:solidFill>
              </a:rPr>
              <a:t>SECTION A - OVERVIEW</a:t>
            </a:r>
          </a:p>
        </p:txBody>
      </p:sp>
      <p:sp>
        <p:nvSpPr>
          <p:cNvPr id="228" name="Arc 22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8" name="Google Shape;208;p8"/>
          <p:cNvSpPr txBox="1">
            <a:spLocks noGrp="1"/>
          </p:cNvSpPr>
          <p:nvPr>
            <p:ph type="body" idx="1"/>
          </p:nvPr>
        </p:nvSpPr>
        <p:spPr>
          <a:xfrm>
            <a:off x="4447308" y="591344"/>
            <a:ext cx="6906491" cy="5585619"/>
          </a:xfrm>
          <a:prstGeom prst="rect">
            <a:avLst/>
          </a:prstGeom>
        </p:spPr>
        <p:txBody>
          <a:bodyPr spcFirstLastPara="1" vert="horz" lIns="91425" tIns="45700" rIns="91425" bIns="45700" rtlCol="0" anchor="ctr" anchorCtr="0">
            <a:normAutofit/>
          </a:bodyPr>
          <a:lstStyle/>
          <a:p>
            <a:pPr marL="457200" lvl="0" indent="-342900" rtl="0">
              <a:spcBef>
                <a:spcPts val="1000"/>
              </a:spcBef>
              <a:spcAft>
                <a:spcPts val="0"/>
              </a:spcAft>
              <a:buSzPts val="1800"/>
              <a:buChar char="•"/>
            </a:pPr>
            <a:r>
              <a:rPr lang="en-US" sz="2600"/>
              <a:t>Greater emphasis on </a:t>
            </a:r>
            <a:r>
              <a:rPr lang="en-US" sz="2600" b="1" i="1"/>
              <a:t>equity</a:t>
            </a:r>
            <a:r>
              <a:rPr lang="en-US" sz="2600"/>
              <a:t>, </a:t>
            </a:r>
            <a:r>
              <a:rPr lang="en-US" sz="2600" u="sng"/>
              <a:t>creating </a:t>
            </a:r>
            <a:r>
              <a:rPr lang="en-US" sz="2600"/>
              <a:t>and </a:t>
            </a:r>
            <a:r>
              <a:rPr lang="en-US" sz="2600" u="sng"/>
              <a:t>sustaining</a:t>
            </a:r>
            <a:r>
              <a:rPr lang="en-US" sz="2600"/>
              <a:t> </a:t>
            </a:r>
            <a:r>
              <a:rPr lang="en-US" sz="2600" b="1" i="1"/>
              <a:t>safe</a:t>
            </a:r>
            <a:r>
              <a:rPr lang="en-US" sz="2600"/>
              <a:t> and </a:t>
            </a:r>
            <a:r>
              <a:rPr lang="en-US" sz="2600" b="1" i="1"/>
              <a:t>inclusive</a:t>
            </a:r>
            <a:r>
              <a:rPr lang="en-US" sz="2600"/>
              <a:t> environments where all students can thrive</a:t>
            </a:r>
            <a:endParaRPr lang="en-US" sz="2600">
              <a:cs typeface="Calibri"/>
            </a:endParaRPr>
          </a:p>
          <a:p>
            <a:pPr marL="457200" lvl="0" indent="-342900" rtl="0">
              <a:spcBef>
                <a:spcPts val="0"/>
              </a:spcBef>
              <a:spcAft>
                <a:spcPts val="0"/>
              </a:spcAft>
              <a:buSzPts val="1800"/>
              <a:buChar char="•"/>
            </a:pPr>
            <a:r>
              <a:rPr lang="en-US" sz="2600"/>
              <a:t>Awareness of personal biases and appropriate training relevant to providing culturally sustaining practice</a:t>
            </a:r>
            <a:endParaRPr lang="en-US" sz="2600">
              <a:cs typeface="Calibri"/>
            </a:endParaRPr>
          </a:p>
          <a:p>
            <a:pPr marL="457200" lvl="0" indent="-342900" rtl="0">
              <a:spcBef>
                <a:spcPts val="0"/>
              </a:spcBef>
              <a:spcAft>
                <a:spcPts val="0"/>
              </a:spcAft>
              <a:buSzPts val="1800"/>
              <a:buChar char="•"/>
            </a:pPr>
            <a:r>
              <a:rPr lang="en-US" sz="2600"/>
              <a:t>Language changes: Intention to increase person-first language and decrease deficit language</a:t>
            </a:r>
            <a:endParaRPr lang="en-US" sz="2600">
              <a:cs typeface="Calibri"/>
            </a:endParaRPr>
          </a:p>
          <a:p>
            <a:pPr marL="457200" lvl="0" indent="-342900" rtl="0">
              <a:spcBef>
                <a:spcPts val="0"/>
              </a:spcBef>
              <a:spcAft>
                <a:spcPts val="0"/>
              </a:spcAft>
              <a:buSzPts val="1800"/>
              <a:buChar char="•"/>
            </a:pPr>
            <a:r>
              <a:rPr lang="en-US" sz="2600"/>
              <a:t>Lessons from COVID (A.2.p, A.15.a, A.15.i, A.16.g)</a:t>
            </a:r>
            <a:endParaRPr lang="en-US" sz="2600">
              <a:cs typeface="Calibri"/>
            </a:endParaRPr>
          </a:p>
          <a:p>
            <a:pPr marL="457200" lvl="0" indent="-342900" rtl="0">
              <a:spcBef>
                <a:spcPts val="0"/>
              </a:spcBef>
              <a:spcAft>
                <a:spcPts val="0"/>
              </a:spcAft>
              <a:buSzPts val="1800"/>
              <a:buChar char="•"/>
            </a:pPr>
            <a:r>
              <a:rPr lang="en-US" sz="2600"/>
              <a:t>Former A.5 Dual Relationships and Managing Boundaries section and A.11 Bullying, Harassment, and Child Abuse section have had an overhaul</a:t>
            </a:r>
            <a:endParaRPr lang="en-US" sz="2600">
              <a:cs typeface="Calibri"/>
            </a:endParaRPr>
          </a:p>
        </p:txBody>
      </p:sp>
    </p:spTree>
    <p:extLst>
      <p:ext uri="{BB962C8B-B14F-4D97-AF65-F5344CB8AC3E}">
        <p14:creationId xmlns:p14="http://schemas.microsoft.com/office/powerpoint/2010/main" val="125499442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2157</Words>
  <Application>Microsoft Macintosh PowerPoint</Application>
  <PresentationFormat>Widescreen</PresentationFormat>
  <Paragraphs>209</Paragraphs>
  <Slides>27</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Book Antiqua</vt:lpstr>
      <vt:lpstr>Calibri</vt:lpstr>
      <vt:lpstr>Calibri Light</vt:lpstr>
      <vt:lpstr>Source Sans Pro</vt:lpstr>
      <vt:lpstr>Wingdings</vt:lpstr>
      <vt:lpstr>office theme</vt:lpstr>
      <vt:lpstr>Updated ASCA Ethical Standards </vt:lpstr>
      <vt:lpstr>Overview of Session </vt:lpstr>
      <vt:lpstr>THE PROCESS </vt:lpstr>
      <vt:lpstr>THE PROCESS, CONT…</vt:lpstr>
      <vt:lpstr>PowerPoint Presentation</vt:lpstr>
      <vt:lpstr>General Overview</vt:lpstr>
      <vt:lpstr>Updated Terminology</vt:lpstr>
      <vt:lpstr>PREAMBLE AND PURPOSE</vt:lpstr>
      <vt:lpstr>SECTION A - OVERVIEW</vt:lpstr>
      <vt:lpstr>SECTION A - CONTINUED</vt:lpstr>
      <vt:lpstr>A.9 SERIOUS AND FORESEEABLE HARM TO SELF &amp; OTHERS</vt:lpstr>
      <vt:lpstr>SECTION A - CONTINUED</vt:lpstr>
      <vt:lpstr>SECTION A - CONTINUED</vt:lpstr>
      <vt:lpstr>SECTION B - RESPONSIBILITIES TO PARENTS/GUARDIANS, SCHOOL AND SELF</vt:lpstr>
      <vt:lpstr>SECTION C - SCHOOL COUNSELOR DIRECTORS/ADMINISTRATORS/SUPERVISORS</vt:lpstr>
      <vt:lpstr>SECTION D - SCHOOL COUNSELING PRACTICUM/INTERNSHIP SITE SUPERVISORS </vt:lpstr>
      <vt:lpstr>MAINTENANCE OF STANDARDS</vt:lpstr>
      <vt:lpstr>ETHICAL DECISION MAKING</vt:lpstr>
      <vt:lpstr>Suicide Risk Assessments</vt:lpstr>
      <vt:lpstr>Student Safety</vt:lpstr>
      <vt:lpstr>Technology</vt:lpstr>
      <vt:lpstr>     Using the 2022 ASCA Ethical Standards as an Advocacy Tool </vt:lpstr>
      <vt:lpstr>  For You and Your Program</vt:lpstr>
      <vt:lpstr>  Building Relationships with Parents/Guardians</vt:lpstr>
      <vt:lpstr>Questions? Situations? </vt:lpstr>
      <vt:lpstr>  Resources</vt:lpstr>
      <vt:lpstr>Thank you!!! Haley Wikoff (hd-wikoff@wiu.edu) Erin Lane (erin-lane@uiowa.edu)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Haley D Wikoff</dc:creator>
  <cp:lastModifiedBy>Lauryn Elliott</cp:lastModifiedBy>
  <cp:revision>196</cp:revision>
  <dcterms:created xsi:type="dcterms:W3CDTF">2022-11-07T01:57:07Z</dcterms:created>
  <dcterms:modified xsi:type="dcterms:W3CDTF">2022-11-14T16:01:35Z</dcterms:modified>
</cp:coreProperties>
</file>