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Inria Sans" pitchFamily="2" charset="77"/>
      <p:regular r:id="rId30"/>
      <p:bold r:id="rId31"/>
      <p:italic r:id="rId32"/>
      <p:boldItalic r:id="rId33"/>
    </p:embeddedFont>
    <p:embeddedFont>
      <p:font typeface="Inria Sans Light" pitchFamily="2" charset="77"/>
      <p:regular r:id="rId34"/>
      <p:bold r:id="rId35"/>
      <p:italic r:id="rId36"/>
      <p:boldItalic r:id="rId37"/>
    </p:embeddedFont>
    <p:embeddedFont>
      <p:font typeface="Inria Serif" pitchFamily="2" charset="77"/>
      <p:regular r:id="rId38"/>
      <p:bold r:id="rId39"/>
      <p:italic r:id="rId40"/>
      <p:boldItalic r:id="rId41"/>
    </p:embeddedFont>
    <p:embeddedFont>
      <p:font typeface="Marck Script" panose="02000000000000000000" pitchFamily="2" charset="77"/>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656507411d_0_3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656507411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7b77a87350_1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7b77a87350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7b77a87350_1_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7b77a87350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656507411d_0_4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656507411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a:t>
            </a:r>
            <a:endParaRPr>
              <a:solidFill>
                <a:schemeClr val="dk1"/>
              </a:solidFill>
              <a:highlight>
                <a:srgbClr val="FFFFFF"/>
              </a:highlight>
              <a:latin typeface="Calibri"/>
              <a:ea typeface="Calibri"/>
              <a:cs typeface="Calibri"/>
              <a:sym typeface="Calibri"/>
            </a:endParaRPr>
          </a:p>
          <a:p>
            <a:pPr marL="2514600" lvl="0" indent="-298450" algn="l" rtl="0">
              <a:lnSpc>
                <a:spcPct val="115000"/>
              </a:lnSpc>
              <a:spcBef>
                <a:spcPts val="0"/>
              </a:spcBef>
              <a:spcAft>
                <a:spcPts val="0"/>
              </a:spcAft>
              <a:buClr>
                <a:schemeClr val="dk1"/>
              </a:buClr>
              <a:buSzPts val="1100"/>
              <a:buFont typeface="Calibri"/>
              <a:buAutoNum type="alphaLcPeriod"/>
            </a:pPr>
            <a:r>
              <a:rPr lang="en">
                <a:solidFill>
                  <a:schemeClr val="dk1"/>
                </a:solidFill>
                <a:highlight>
                  <a:srgbClr val="FFFFFF"/>
                </a:highlight>
                <a:latin typeface="Calibri"/>
                <a:ea typeface="Calibri"/>
                <a:cs typeface="Calibri"/>
                <a:sym typeface="Calibri"/>
              </a:rPr>
              <a:t>No one can harm you. Whatever other people do and say is on them. Whatever your reaction is to what other people do and say—that’s on you. </a:t>
            </a:r>
            <a:endParaRPr>
              <a:solidFill>
                <a:schemeClr val="dk1"/>
              </a:solidFill>
              <a:highlight>
                <a:srgbClr val="FFFFFF"/>
              </a:highlight>
              <a:latin typeface="Calibri"/>
              <a:ea typeface="Calibri"/>
              <a:cs typeface="Calibri"/>
              <a:sym typeface="Calibri"/>
            </a:endParaRPr>
          </a:p>
          <a:p>
            <a:pPr marL="2514600" lvl="0" indent="-298450" algn="l" rtl="0">
              <a:lnSpc>
                <a:spcPct val="115000"/>
              </a:lnSpc>
              <a:spcBef>
                <a:spcPts val="0"/>
              </a:spcBef>
              <a:spcAft>
                <a:spcPts val="0"/>
              </a:spcAft>
              <a:buClr>
                <a:schemeClr val="dk1"/>
              </a:buClr>
              <a:buSzPts val="1100"/>
              <a:buFont typeface="Calibri"/>
              <a:buAutoNum type="alphaLcPeriod" startAt="2"/>
            </a:pPr>
            <a:r>
              <a:rPr lang="en">
                <a:solidFill>
                  <a:schemeClr val="dk1"/>
                </a:solidFill>
                <a:highlight>
                  <a:srgbClr val="FFFFFF"/>
                </a:highlight>
                <a:latin typeface="Calibri"/>
                <a:ea typeface="Calibri"/>
                <a:cs typeface="Calibri"/>
                <a:sym typeface="Calibri"/>
              </a:rPr>
              <a:t>No one can </a:t>
            </a:r>
            <a:r>
              <a:rPr lang="en" i="1">
                <a:solidFill>
                  <a:schemeClr val="dk1"/>
                </a:solidFill>
                <a:highlight>
                  <a:srgbClr val="FFFFFF"/>
                </a:highlight>
                <a:latin typeface="Calibri"/>
                <a:ea typeface="Calibri"/>
                <a:cs typeface="Calibri"/>
                <a:sym typeface="Calibri"/>
              </a:rPr>
              <a:t>make</a:t>
            </a:r>
            <a:r>
              <a:rPr lang="en">
                <a:solidFill>
                  <a:schemeClr val="dk1"/>
                </a:solidFill>
                <a:highlight>
                  <a:srgbClr val="FFFFFF"/>
                </a:highlight>
                <a:latin typeface="Calibri"/>
                <a:ea typeface="Calibri"/>
                <a:cs typeface="Calibri"/>
                <a:sym typeface="Calibri"/>
              </a:rPr>
              <a:t> you angry, only you have that power. Someone can certainly say something offensive or stupid or mean, but no one can </a:t>
            </a:r>
            <a:r>
              <a:rPr lang="en" i="1">
                <a:solidFill>
                  <a:schemeClr val="dk1"/>
                </a:solidFill>
                <a:highlight>
                  <a:srgbClr val="FFFFFF"/>
                </a:highlight>
                <a:latin typeface="Calibri"/>
                <a:ea typeface="Calibri"/>
                <a:cs typeface="Calibri"/>
                <a:sym typeface="Calibri"/>
              </a:rPr>
              <a:t>make</a:t>
            </a:r>
            <a:r>
              <a:rPr lang="en">
                <a:solidFill>
                  <a:schemeClr val="dk1"/>
                </a:solidFill>
                <a:highlight>
                  <a:srgbClr val="FFFFFF"/>
                </a:highlight>
                <a:latin typeface="Calibri"/>
                <a:ea typeface="Calibri"/>
                <a:cs typeface="Calibri"/>
                <a:sym typeface="Calibri"/>
              </a:rPr>
              <a:t> you upset—that’s a choice. </a:t>
            </a:r>
            <a:endParaRPr>
              <a:solidFill>
                <a:schemeClr val="dk1"/>
              </a:solidFill>
              <a:highlight>
                <a:srgbClr val="FFFFFF"/>
              </a:highlight>
              <a:latin typeface="Calibri"/>
              <a:ea typeface="Calibri"/>
              <a:cs typeface="Calibri"/>
              <a:sym typeface="Calibri"/>
            </a:endParaRPr>
          </a:p>
          <a:p>
            <a:pPr marL="2514600" lvl="0" indent="-298450" algn="l" rtl="0">
              <a:lnSpc>
                <a:spcPct val="115000"/>
              </a:lnSpc>
              <a:spcBef>
                <a:spcPts val="0"/>
              </a:spcBef>
              <a:spcAft>
                <a:spcPts val="0"/>
              </a:spcAft>
              <a:buClr>
                <a:schemeClr val="dk1"/>
              </a:buClr>
              <a:buSzPts val="1100"/>
              <a:buFont typeface="Calibri"/>
              <a:buAutoNum type="alphaLcPeriod" startAt="3"/>
            </a:pPr>
            <a:r>
              <a:rPr lang="en">
                <a:solidFill>
                  <a:schemeClr val="dk1"/>
                </a:solidFill>
                <a:highlight>
                  <a:srgbClr val="FFFFFF"/>
                </a:highlight>
                <a:latin typeface="Calibri"/>
                <a:ea typeface="Calibri"/>
                <a:cs typeface="Calibri"/>
                <a:sym typeface="Calibri"/>
              </a:rPr>
              <a:t>We control the story we choose to tell ourselves about the harm caused us. </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d1de8ea18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fd1de8ea1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656507411d_0_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656507411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656507411d_0_8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656507411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73a32dfbf7_1_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73a32dfbf7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73a32dfbf7_1_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73a32dfbf7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 All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656507411d_0_4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656507411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73a32dfbf7_1_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73a32dfbf7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3be6b76be_0_45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3be6b76be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656507411d_0_6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656507411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7845598648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784559864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842fd0ba2b_1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842fd0ba2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656507411d_0_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656507411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656507411d_0_5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656507411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656507411d_0_5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656507411d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656507411d_0_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656507411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7b77a87350_1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7b77a8735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855300" y="1756525"/>
            <a:ext cx="7433400" cy="16305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solidFill>
                  <a:schemeClr val="dk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For medium background colors">
  <p:cSld name="BLANK_1">
    <p:bg>
      <p:bgPr>
        <a:gradFill>
          <a:gsLst>
            <a:gs pos="0">
              <a:schemeClr val="accent3"/>
            </a:gs>
            <a:gs pos="50000">
              <a:schemeClr val="accent1"/>
            </a:gs>
            <a:gs pos="100000">
              <a:schemeClr val="dk2"/>
            </a:gs>
          </a:gsLst>
          <a:lin ang="13500032" scaled="0"/>
        </a:gradFill>
        <a:effectLst/>
      </p:bgPr>
    </p:bg>
    <p:spTree>
      <p:nvGrpSpPr>
        <p:cNvPr id="1" name="Shape 51"/>
        <p:cNvGrpSpPr/>
        <p:nvPr/>
      </p:nvGrpSpPr>
      <p:grpSpPr>
        <a:xfrm>
          <a:off x="0" y="0"/>
          <a:ext cx="0" cy="0"/>
          <a:chOff x="0" y="0"/>
          <a:chExt cx="0" cy="0"/>
        </a:xfrm>
      </p:grpSpPr>
      <p:sp>
        <p:nvSpPr>
          <p:cNvPr id="52" name="Google Shape;52;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For dark background colors">
  <p:cSld name="BLANK_1_1">
    <p:bg>
      <p:bgPr>
        <a:gradFill>
          <a:gsLst>
            <a:gs pos="0">
              <a:schemeClr val="accent1"/>
            </a:gs>
            <a:gs pos="50000">
              <a:schemeClr val="dk2"/>
            </a:gs>
            <a:gs pos="100000">
              <a:schemeClr val="dk1"/>
            </a:gs>
          </a:gsLst>
          <a:lin ang="13500032" scaled="0"/>
        </a:gradFill>
        <a:effectLst/>
      </p:bgPr>
    </p:bg>
    <p:spTree>
      <p:nvGrpSpPr>
        <p:cNvPr id="1" name="Shape 54"/>
        <p:cNvGrpSpPr/>
        <p:nvPr/>
      </p:nvGrpSpPr>
      <p:grpSpPr>
        <a:xfrm>
          <a:off x="0" y="0"/>
          <a:ext cx="0" cy="0"/>
          <a:chOff x="0" y="0"/>
          <a:chExt cx="0" cy="0"/>
        </a:xfrm>
      </p:grpSpPr>
      <p:pic>
        <p:nvPicPr>
          <p:cNvPr id="55" name="Google Shape;55;p12"/>
          <p:cNvPicPr preferRelativeResize="0"/>
          <p:nvPr/>
        </p:nvPicPr>
        <p:blipFill>
          <a:blip r:embed="rId2">
            <a:alphaModFix/>
          </a:blip>
          <a:stretch>
            <a:fillRect/>
          </a:stretch>
        </p:blipFill>
        <p:spPr>
          <a:xfrm>
            <a:off x="0" y="0"/>
            <a:ext cx="9143995" cy="5143500"/>
          </a:xfrm>
          <a:prstGeom prst="rect">
            <a:avLst/>
          </a:prstGeom>
          <a:noFill/>
          <a:ln>
            <a:noFill/>
          </a:ln>
        </p:spPr>
      </p:pic>
      <p:sp>
        <p:nvSpPr>
          <p:cNvPr id="56" name="Google Shape;56;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3"/>
                </a:solidFill>
              </a:defRPr>
            </a:lvl1pPr>
            <a:lvl2pPr lvl="1" rtl="0">
              <a:buNone/>
              <a:defRPr>
                <a:solidFill>
                  <a:schemeClr val="accent3"/>
                </a:solidFill>
              </a:defRPr>
            </a:lvl2pPr>
            <a:lvl3pPr lvl="2" rtl="0">
              <a:buNone/>
              <a:defRPr>
                <a:solidFill>
                  <a:schemeClr val="accent3"/>
                </a:solidFill>
              </a:defRPr>
            </a:lvl3pPr>
            <a:lvl4pPr lvl="3" rtl="0">
              <a:buNone/>
              <a:defRPr>
                <a:solidFill>
                  <a:schemeClr val="accent3"/>
                </a:solidFill>
              </a:defRPr>
            </a:lvl4pPr>
            <a:lvl5pPr lvl="4" rtl="0">
              <a:buNone/>
              <a:defRPr>
                <a:solidFill>
                  <a:schemeClr val="accent3"/>
                </a:solidFill>
              </a:defRPr>
            </a:lvl5pPr>
            <a:lvl6pPr lvl="5" rtl="0">
              <a:buNone/>
              <a:defRPr>
                <a:solidFill>
                  <a:schemeClr val="accent3"/>
                </a:solidFill>
              </a:defRPr>
            </a:lvl6pPr>
            <a:lvl7pPr lvl="6" rtl="0">
              <a:buNone/>
              <a:defRPr>
                <a:solidFill>
                  <a:schemeClr val="accent3"/>
                </a:solidFill>
              </a:defRPr>
            </a:lvl7pPr>
            <a:lvl8pPr lvl="7" rtl="0">
              <a:buNone/>
              <a:defRPr>
                <a:solidFill>
                  <a:schemeClr val="accent3"/>
                </a:solidFill>
              </a:defRPr>
            </a:lvl8pPr>
            <a:lvl9pPr lvl="8" rtl="0">
              <a:buNone/>
              <a:defRPr>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3"/>
            </a:gs>
            <a:gs pos="50000">
              <a:schemeClr val="accent1"/>
            </a:gs>
            <a:gs pos="100000">
              <a:schemeClr val="dk2"/>
            </a:gs>
          </a:gsLst>
          <a:lin ang="13500032"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855300" y="2004250"/>
            <a:ext cx="7433400" cy="6468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5" name="Google Shape;15;p3"/>
          <p:cNvSpPr txBox="1">
            <a:spLocks noGrp="1"/>
          </p:cNvSpPr>
          <p:nvPr>
            <p:ph type="subTitle" idx="1"/>
          </p:nvPr>
        </p:nvSpPr>
        <p:spPr>
          <a:xfrm>
            <a:off x="855300" y="2748052"/>
            <a:ext cx="7433400" cy="3912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600"/>
              </a:spcBef>
              <a:spcAft>
                <a:spcPts val="0"/>
              </a:spcAft>
              <a:buClr>
                <a:schemeClr val="lt1"/>
              </a:buClr>
              <a:buSzPts val="3000"/>
              <a:buNone/>
              <a:defRPr sz="3000">
                <a:solidFill>
                  <a:schemeClr val="lt1"/>
                </a:solidFill>
              </a:defRPr>
            </a:lvl2pPr>
            <a:lvl3pPr lvl="2" rtl="0">
              <a:spcBef>
                <a:spcPts val="600"/>
              </a:spcBef>
              <a:spcAft>
                <a:spcPts val="0"/>
              </a:spcAft>
              <a:buClr>
                <a:schemeClr val="lt1"/>
              </a:buClr>
              <a:buSzPts val="3000"/>
              <a:buNone/>
              <a:defRPr sz="3000">
                <a:solidFill>
                  <a:schemeClr val="lt1"/>
                </a:solidFill>
              </a:defRPr>
            </a:lvl3pPr>
            <a:lvl4pPr lvl="3" rtl="0">
              <a:spcBef>
                <a:spcPts val="600"/>
              </a:spcBef>
              <a:spcAft>
                <a:spcPts val="0"/>
              </a:spcAft>
              <a:buClr>
                <a:schemeClr val="lt1"/>
              </a:buClr>
              <a:buSzPts val="3000"/>
              <a:buNone/>
              <a:defRPr sz="3000">
                <a:solidFill>
                  <a:schemeClr val="lt1"/>
                </a:solidFill>
              </a:defRPr>
            </a:lvl4pPr>
            <a:lvl5pPr lvl="4" rtl="0">
              <a:spcBef>
                <a:spcPts val="600"/>
              </a:spcBef>
              <a:spcAft>
                <a:spcPts val="0"/>
              </a:spcAft>
              <a:buClr>
                <a:schemeClr val="lt1"/>
              </a:buClr>
              <a:buSzPts val="3000"/>
              <a:buNone/>
              <a:defRPr sz="3000">
                <a:solidFill>
                  <a:schemeClr val="lt1"/>
                </a:solidFill>
              </a:defRPr>
            </a:lvl5pPr>
            <a:lvl6pPr lvl="5" rtl="0">
              <a:spcBef>
                <a:spcPts val="600"/>
              </a:spcBef>
              <a:spcAft>
                <a:spcPts val="0"/>
              </a:spcAft>
              <a:buClr>
                <a:schemeClr val="lt1"/>
              </a:buClr>
              <a:buSzPts val="3000"/>
              <a:buNone/>
              <a:defRPr sz="3000">
                <a:solidFill>
                  <a:schemeClr val="lt1"/>
                </a:solidFill>
              </a:defRPr>
            </a:lvl6pPr>
            <a:lvl7pPr lvl="6" rtl="0">
              <a:spcBef>
                <a:spcPts val="600"/>
              </a:spcBef>
              <a:spcAft>
                <a:spcPts val="0"/>
              </a:spcAft>
              <a:buClr>
                <a:schemeClr val="lt1"/>
              </a:buClr>
              <a:buSzPts val="3000"/>
              <a:buNone/>
              <a:defRPr sz="3000">
                <a:solidFill>
                  <a:schemeClr val="lt1"/>
                </a:solidFill>
              </a:defRPr>
            </a:lvl7pPr>
            <a:lvl8pPr lvl="7" rtl="0">
              <a:spcBef>
                <a:spcPts val="600"/>
              </a:spcBef>
              <a:spcAft>
                <a:spcPts val="0"/>
              </a:spcAft>
              <a:buClr>
                <a:schemeClr val="lt1"/>
              </a:buClr>
              <a:buSzPts val="3000"/>
              <a:buNone/>
              <a:defRPr sz="3000">
                <a:solidFill>
                  <a:schemeClr val="lt1"/>
                </a:solidFill>
              </a:defRPr>
            </a:lvl8pPr>
            <a:lvl9pPr lvl="8" rtl="0">
              <a:spcBef>
                <a:spcPts val="600"/>
              </a:spcBef>
              <a:spcAft>
                <a:spcPts val="600"/>
              </a:spcAft>
              <a:buClr>
                <a:schemeClr val="lt1"/>
              </a:buClr>
              <a:buSzPts val="3000"/>
              <a:buNone/>
              <a:defRPr sz="30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50000">
              <a:schemeClr val="dk2"/>
            </a:gs>
            <a:gs pos="100000">
              <a:schemeClr val="dk1"/>
            </a:gs>
          </a:gsLst>
          <a:lin ang="13500032"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3995" cy="5143500"/>
          </a:xfrm>
          <a:prstGeom prst="rect">
            <a:avLst/>
          </a:prstGeom>
          <a:noFill/>
          <a:ln>
            <a:noFill/>
          </a:ln>
        </p:spPr>
      </p:pic>
      <p:sp>
        <p:nvSpPr>
          <p:cNvPr id="18" name="Google Shape;18;p4"/>
          <p:cNvSpPr txBox="1">
            <a:spLocks noGrp="1"/>
          </p:cNvSpPr>
          <p:nvPr>
            <p:ph type="body" idx="1"/>
          </p:nvPr>
        </p:nvSpPr>
        <p:spPr>
          <a:xfrm>
            <a:off x="855300" y="2161800"/>
            <a:ext cx="7433400" cy="819900"/>
          </a:xfrm>
          <a:prstGeom prst="rect">
            <a:avLst/>
          </a:prstGeom>
        </p:spPr>
        <p:txBody>
          <a:bodyPr spcFirstLastPara="1" wrap="square" lIns="0" tIns="0" rIns="0" bIns="0" anchor="ctr" anchorCtr="0">
            <a:noAutofit/>
          </a:bodyPr>
          <a:lstStyle>
            <a:lvl1pPr marL="457200" lvl="0" indent="-419100" algn="ctr" rtl="0">
              <a:spcBef>
                <a:spcPts val="0"/>
              </a:spcBef>
              <a:spcAft>
                <a:spcPts val="0"/>
              </a:spcAft>
              <a:buClr>
                <a:schemeClr val="accent3"/>
              </a:buClr>
              <a:buSzPts val="3000"/>
              <a:buFont typeface="Inria Serif"/>
              <a:buChar char="◺"/>
              <a:defRPr sz="3000" b="1" i="1">
                <a:solidFill>
                  <a:schemeClr val="lt2"/>
                </a:solidFill>
                <a:latin typeface="Inria Serif"/>
                <a:ea typeface="Inria Serif"/>
                <a:cs typeface="Inria Serif"/>
                <a:sym typeface="Inria Serif"/>
              </a:defRPr>
            </a:lvl1pPr>
            <a:lvl2pPr marL="914400" lvl="1"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2pPr>
            <a:lvl3pPr marL="1371600" lvl="2"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3pPr>
            <a:lvl4pPr marL="1828800" lvl="3"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4pPr>
            <a:lvl5pPr marL="2286000" lvl="4"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5pPr>
            <a:lvl6pPr marL="2743200" lvl="5"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6pPr>
            <a:lvl7pPr marL="3200400" lvl="6"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7pPr>
            <a:lvl8pPr marL="3657600" lvl="7"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8pPr>
            <a:lvl9pPr marL="4114800" lvl="8" indent="-419100" algn="ctr" rtl="0">
              <a:spcBef>
                <a:spcPts val="600"/>
              </a:spcBef>
              <a:spcAft>
                <a:spcPts val="60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9pPr>
          </a:lstStyle>
          <a:p>
            <a:endParaRPr/>
          </a:p>
        </p:txBody>
      </p:sp>
      <p:sp>
        <p:nvSpPr>
          <p:cNvPr id="19" name="Google Shape;19;p4"/>
          <p:cNvSpPr txBox="1"/>
          <p:nvPr/>
        </p:nvSpPr>
        <p:spPr>
          <a:xfrm>
            <a:off x="3593400" y="380994"/>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7200" b="1">
                <a:solidFill>
                  <a:schemeClr val="lt1"/>
                </a:solidFill>
                <a:latin typeface="Inria Serif"/>
                <a:ea typeface="Inria Serif"/>
                <a:cs typeface="Inria Serif"/>
                <a:sym typeface="Inria Serif"/>
              </a:rPr>
              <a:t>“</a:t>
            </a:r>
            <a:endParaRPr sz="7200" b="1">
              <a:solidFill>
                <a:schemeClr val="lt1"/>
              </a:solidFill>
              <a:latin typeface="Inria Serif"/>
              <a:ea typeface="Inria Serif"/>
              <a:cs typeface="Inria Serif"/>
              <a:sym typeface="Inria Serif"/>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3"/>
                </a:solidFill>
              </a:defRPr>
            </a:lvl1pPr>
            <a:lvl2pPr lvl="1" rtl="0">
              <a:buNone/>
              <a:defRPr>
                <a:solidFill>
                  <a:schemeClr val="accent3"/>
                </a:solidFill>
              </a:defRPr>
            </a:lvl2pPr>
            <a:lvl3pPr lvl="2" rtl="0">
              <a:buNone/>
              <a:defRPr>
                <a:solidFill>
                  <a:schemeClr val="accent3"/>
                </a:solidFill>
              </a:defRPr>
            </a:lvl3pPr>
            <a:lvl4pPr lvl="3" rtl="0">
              <a:buNone/>
              <a:defRPr>
                <a:solidFill>
                  <a:schemeClr val="accent3"/>
                </a:solidFill>
              </a:defRPr>
            </a:lvl4pPr>
            <a:lvl5pPr lvl="4" rtl="0">
              <a:buNone/>
              <a:defRPr>
                <a:solidFill>
                  <a:schemeClr val="accent3"/>
                </a:solidFill>
              </a:defRPr>
            </a:lvl5pPr>
            <a:lvl6pPr lvl="5" rtl="0">
              <a:buNone/>
              <a:defRPr>
                <a:solidFill>
                  <a:schemeClr val="accent3"/>
                </a:solidFill>
              </a:defRPr>
            </a:lvl6pPr>
            <a:lvl7pPr lvl="6" rtl="0">
              <a:buNone/>
              <a:defRPr>
                <a:solidFill>
                  <a:schemeClr val="accent3"/>
                </a:solidFill>
              </a:defRPr>
            </a:lvl7pPr>
            <a:lvl8pPr lvl="7" rtl="0">
              <a:buNone/>
              <a:defRPr>
                <a:solidFill>
                  <a:schemeClr val="accent3"/>
                </a:solidFill>
              </a:defRPr>
            </a:lvl8pPr>
            <a:lvl9pPr lvl="8" rtl="0">
              <a:buNone/>
              <a:defRPr>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4"/>
          <p:cNvSpPr txBox="1"/>
          <p:nvPr/>
        </p:nvSpPr>
        <p:spPr>
          <a:xfrm>
            <a:off x="3593400" y="4108794"/>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7200" b="1">
                <a:solidFill>
                  <a:schemeClr val="lt1"/>
                </a:solidFill>
                <a:latin typeface="Inria Serif"/>
                <a:ea typeface="Inria Serif"/>
                <a:cs typeface="Inria Serif"/>
                <a:sym typeface="Inria Serif"/>
              </a:rPr>
              <a:t>”</a:t>
            </a:r>
            <a:endParaRPr sz="7200" b="1">
              <a:solidFill>
                <a:schemeClr val="lt1"/>
              </a:solidFill>
              <a:latin typeface="Inria Serif"/>
              <a:ea typeface="Inria Serif"/>
              <a:cs typeface="Inria Serif"/>
              <a:sym typeface="Inria Serif"/>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txBox="1">
            <a:spLocks noGrp="1"/>
          </p:cNvSpPr>
          <p:nvPr>
            <p:ph type="title"/>
          </p:nvPr>
        </p:nvSpPr>
        <p:spPr>
          <a:xfrm>
            <a:off x="2560225" y="913550"/>
            <a:ext cx="5382300" cy="923700"/>
          </a:xfrm>
          <a:prstGeom prst="rect">
            <a:avLst/>
          </a:prstGeom>
        </p:spPr>
        <p:txBody>
          <a:bodyPr spcFirstLastPara="1" wrap="square" lIns="0" tIns="0" rIns="0" bIns="0" anchor="b" anchorCtr="0">
            <a:noAutofit/>
          </a:bodyPr>
          <a:lstStyle>
            <a:lvl1pPr lvl="0" rtl="0">
              <a:spcBef>
                <a:spcPts val="0"/>
              </a:spcBef>
              <a:spcAft>
                <a:spcPts val="0"/>
              </a:spcAft>
              <a:buSzPts val="3200"/>
              <a:buNone/>
              <a:defRPr>
                <a:solidFill>
                  <a:srgbClr val="000000"/>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69825" y="2111350"/>
            <a:ext cx="5382300" cy="2118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solidFill>
                  <a:srgbClr val="000000"/>
                </a:solidFill>
              </a:defRPr>
            </a:lvl1pPr>
            <a:lvl2pPr marL="914400" lvl="1" indent="-381000" rtl="0">
              <a:spcBef>
                <a:spcPts val="600"/>
              </a:spcBef>
              <a:spcAft>
                <a:spcPts val="0"/>
              </a:spcAft>
              <a:buSzPts val="24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26" name="Google Shape;26;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solidFill>
                  <a:schemeClr val="dk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855275" y="1506350"/>
            <a:ext cx="3473100" cy="2791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solidFill>
                  <a:srgbClr val="000000"/>
                </a:solidFill>
              </a:defRPr>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31" name="Google Shape;31;p6"/>
          <p:cNvSpPr txBox="1">
            <a:spLocks noGrp="1"/>
          </p:cNvSpPr>
          <p:nvPr>
            <p:ph type="body" idx="2"/>
          </p:nvPr>
        </p:nvSpPr>
        <p:spPr>
          <a:xfrm>
            <a:off x="4815599" y="1506350"/>
            <a:ext cx="3473100" cy="2791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32" name="Google Shape;32;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 name="Google Shape;35;p7"/>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6" name="Google Shape;36;p7"/>
          <p:cNvSpPr txBox="1">
            <a:spLocks noGrp="1"/>
          </p:cNvSpPr>
          <p:nvPr>
            <p:ph type="body" idx="1"/>
          </p:nvPr>
        </p:nvSpPr>
        <p:spPr>
          <a:xfrm>
            <a:off x="855300" y="1506350"/>
            <a:ext cx="2315700" cy="2993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7" name="Google Shape;37;p7"/>
          <p:cNvSpPr txBox="1">
            <a:spLocks noGrp="1"/>
          </p:cNvSpPr>
          <p:nvPr>
            <p:ph type="body" idx="2"/>
          </p:nvPr>
        </p:nvSpPr>
        <p:spPr>
          <a:xfrm>
            <a:off x="3414199" y="1506350"/>
            <a:ext cx="2315700" cy="2993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8" name="Google Shape;38;p7"/>
          <p:cNvSpPr txBox="1">
            <a:spLocks noGrp="1"/>
          </p:cNvSpPr>
          <p:nvPr>
            <p:ph type="body" idx="3"/>
          </p:nvPr>
        </p:nvSpPr>
        <p:spPr>
          <a:xfrm>
            <a:off x="5973097" y="1506350"/>
            <a:ext cx="2315700" cy="2993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9" name="Google Shape;39;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pic>
        <p:nvPicPr>
          <p:cNvPr id="41" name="Google Shape;41;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2" name="Google Shape;42;p8"/>
          <p:cNvSpPr txBox="1">
            <a:spLocks noGrp="1"/>
          </p:cNvSpPr>
          <p:nvPr>
            <p:ph type="title"/>
          </p:nvPr>
        </p:nvSpPr>
        <p:spPr>
          <a:xfrm>
            <a:off x="855300" y="1795350"/>
            <a:ext cx="2605500" cy="1552800"/>
          </a:xfrm>
          <a:prstGeom prst="rect">
            <a:avLst/>
          </a:prstGeom>
        </p:spPr>
        <p:txBody>
          <a:bodyPr spcFirstLastPara="1" wrap="square" lIns="0" tIns="0" rIns="0" bIns="0" anchor="b" anchorCtr="0">
            <a:noAutofit/>
          </a:bodyPr>
          <a:lstStyle>
            <a:lvl1pPr lvl="0" rtl="0">
              <a:spcBef>
                <a:spcPts val="0"/>
              </a:spcBef>
              <a:spcAft>
                <a:spcPts val="0"/>
              </a:spcAft>
              <a:buSzPts val="3200"/>
              <a:buNone/>
              <a:defRPr>
                <a:solidFill>
                  <a:schemeClr val="dk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 name="Google Shape;43;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pic>
        <p:nvPicPr>
          <p:cNvPr id="45" name="Google Shape;4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6" name="Google Shape;46;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rtl="0">
              <a:spcBef>
                <a:spcPts val="0"/>
              </a:spcBef>
              <a:spcAft>
                <a:spcPts val="600"/>
              </a:spcAft>
              <a:buSzPts val="1600"/>
              <a:buNone/>
              <a:defRPr sz="1600"/>
            </a:lvl1pPr>
          </a:lstStyle>
          <a:p>
            <a:endParaRPr/>
          </a:p>
        </p:txBody>
      </p:sp>
      <p:sp>
        <p:nvSpPr>
          <p:cNvPr id="47" name="Google Shape;47;p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For light background colors" type="blank">
  <p:cSld name="BLANK">
    <p:spTree>
      <p:nvGrpSpPr>
        <p:cNvPr id="1" name="Shape 48"/>
        <p:cNvGrpSpPr/>
        <p:nvPr/>
      </p:nvGrpSpPr>
      <p:grpSpPr>
        <a:xfrm>
          <a:off x="0" y="0"/>
          <a:ext cx="0" cy="0"/>
          <a:chOff x="0" y="0"/>
          <a:chExt cx="0" cy="0"/>
        </a:xfrm>
      </p:grpSpPr>
      <p:sp>
        <p:nvSpPr>
          <p:cNvPr id="49" name="Google Shape;49;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10"/>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2"/>
            </a:gs>
            <a:gs pos="100000">
              <a:schemeClr val="accent3"/>
            </a:gs>
          </a:gsLst>
          <a:lin ang="1350003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1pPr>
            <a:lvl2pPr lvl="1"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2pPr>
            <a:lvl3pPr lvl="2"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3pPr>
            <a:lvl4pPr lvl="3"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4pPr>
            <a:lvl5pPr lvl="4"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5pPr>
            <a:lvl6pPr lvl="5"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6pPr>
            <a:lvl7pPr lvl="6"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7pPr>
            <a:lvl8pPr lvl="7"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8pPr>
            <a:lvl9pPr lvl="8"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9pPr>
          </a:lstStyle>
          <a:p>
            <a:endParaRPr/>
          </a:p>
        </p:txBody>
      </p:sp>
      <p:sp>
        <p:nvSpPr>
          <p:cNvPr id="7" name="Google Shape;7;p1"/>
          <p:cNvSpPr txBox="1">
            <a:spLocks noGrp="1"/>
          </p:cNvSpPr>
          <p:nvPr>
            <p:ph type="body" idx="1"/>
          </p:nvPr>
        </p:nvSpPr>
        <p:spPr>
          <a:xfrm>
            <a:off x="855300" y="1506347"/>
            <a:ext cx="74334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1pPr>
            <a:lvl2pPr marL="914400" lvl="1" indent="-381000" rtl="0">
              <a:lnSpc>
                <a:spcPct val="115000"/>
              </a:lnSpc>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2pPr>
            <a:lvl3pPr marL="1371600" lvl="2" indent="-381000" rtl="0">
              <a:lnSpc>
                <a:spcPct val="115000"/>
              </a:lnSpc>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3pPr>
            <a:lvl4pPr marL="1828800" lvl="3"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4pPr>
            <a:lvl5pPr marL="2286000" lvl="4"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5pPr>
            <a:lvl6pPr marL="2743200" lvl="5"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6pPr>
            <a:lvl7pPr marL="3200400" lvl="6"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7pPr>
            <a:lvl8pPr marL="3657600" lvl="7"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8pPr>
            <a:lvl9pPr marL="4114800" lvl="8" indent="-381000" rtl="0">
              <a:lnSpc>
                <a:spcPct val="115000"/>
              </a:lnSpc>
              <a:spcBef>
                <a:spcPts val="600"/>
              </a:spcBef>
              <a:spcAft>
                <a:spcPts val="60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2"/>
                </a:solidFill>
                <a:latin typeface="Inria Sans Light"/>
                <a:ea typeface="Inria Sans Light"/>
                <a:cs typeface="Inria Sans Light"/>
                <a:sym typeface="Inria Sans Light"/>
              </a:defRPr>
            </a:lvl1pPr>
            <a:lvl2pPr lvl="1" algn="r" rtl="0">
              <a:buNone/>
              <a:defRPr sz="1300">
                <a:solidFill>
                  <a:schemeClr val="dk2"/>
                </a:solidFill>
                <a:latin typeface="Inria Sans Light"/>
                <a:ea typeface="Inria Sans Light"/>
                <a:cs typeface="Inria Sans Light"/>
                <a:sym typeface="Inria Sans Light"/>
              </a:defRPr>
            </a:lvl2pPr>
            <a:lvl3pPr lvl="2" algn="r" rtl="0">
              <a:buNone/>
              <a:defRPr sz="1300">
                <a:solidFill>
                  <a:schemeClr val="dk2"/>
                </a:solidFill>
                <a:latin typeface="Inria Sans Light"/>
                <a:ea typeface="Inria Sans Light"/>
                <a:cs typeface="Inria Sans Light"/>
                <a:sym typeface="Inria Sans Light"/>
              </a:defRPr>
            </a:lvl3pPr>
            <a:lvl4pPr lvl="3" algn="r" rtl="0">
              <a:buNone/>
              <a:defRPr sz="1300">
                <a:solidFill>
                  <a:schemeClr val="dk2"/>
                </a:solidFill>
                <a:latin typeface="Inria Sans Light"/>
                <a:ea typeface="Inria Sans Light"/>
                <a:cs typeface="Inria Sans Light"/>
                <a:sym typeface="Inria Sans Light"/>
              </a:defRPr>
            </a:lvl4pPr>
            <a:lvl5pPr lvl="4" algn="r" rtl="0">
              <a:buNone/>
              <a:defRPr sz="1300">
                <a:solidFill>
                  <a:schemeClr val="dk2"/>
                </a:solidFill>
                <a:latin typeface="Inria Sans Light"/>
                <a:ea typeface="Inria Sans Light"/>
                <a:cs typeface="Inria Sans Light"/>
                <a:sym typeface="Inria Sans Light"/>
              </a:defRPr>
            </a:lvl5pPr>
            <a:lvl6pPr lvl="5" algn="r" rtl="0">
              <a:buNone/>
              <a:defRPr sz="1300">
                <a:solidFill>
                  <a:schemeClr val="dk2"/>
                </a:solidFill>
                <a:latin typeface="Inria Sans Light"/>
                <a:ea typeface="Inria Sans Light"/>
                <a:cs typeface="Inria Sans Light"/>
                <a:sym typeface="Inria Sans Light"/>
              </a:defRPr>
            </a:lvl6pPr>
            <a:lvl7pPr lvl="6" algn="r" rtl="0">
              <a:buNone/>
              <a:defRPr sz="1300">
                <a:solidFill>
                  <a:schemeClr val="dk2"/>
                </a:solidFill>
                <a:latin typeface="Inria Sans Light"/>
                <a:ea typeface="Inria Sans Light"/>
                <a:cs typeface="Inria Sans Light"/>
                <a:sym typeface="Inria Sans Light"/>
              </a:defRPr>
            </a:lvl7pPr>
            <a:lvl8pPr lvl="7" algn="r" rtl="0">
              <a:buNone/>
              <a:defRPr sz="1300">
                <a:solidFill>
                  <a:schemeClr val="dk2"/>
                </a:solidFill>
                <a:latin typeface="Inria Sans Light"/>
                <a:ea typeface="Inria Sans Light"/>
                <a:cs typeface="Inria Sans Light"/>
                <a:sym typeface="Inria Sans Light"/>
              </a:defRPr>
            </a:lvl8pPr>
            <a:lvl9pPr lvl="8" algn="r" rtl="0">
              <a:buNone/>
              <a:defRPr sz="1300">
                <a:solidFill>
                  <a:schemeClr val="dk2"/>
                </a:solidFill>
                <a:latin typeface="Inria Sans Light"/>
                <a:ea typeface="Inria Sans Light"/>
                <a:cs typeface="Inria Sans Light"/>
                <a:sym typeface="Inria Sans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5radicalminutes.com/"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CH50zuS8DD0"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H4NW-Cqh308"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hyperlink" Target="https://isea.org/lobbying-resources/?scrlybrkr=5802b8ab"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mailto:degroothammer@bvu.edu"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hyperlink" Target="mailto:hardersen@bvu.edu" TargetMode="External"/><Relationship Id="rId4" Type="http://schemas.openxmlformats.org/officeDocument/2006/relationships/hyperlink" Target="mailto:meyer@bvu.ed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u.osu.edu/studentwellnesscenter/2021/03/28/toxic-positivity-the-darker-side-of-the-rainbow/"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bTeYncx1xmI"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855300" y="481850"/>
            <a:ext cx="7433400" cy="3518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700">
                <a:solidFill>
                  <a:srgbClr val="000000"/>
                </a:solidFill>
              </a:rPr>
              <a:t>The School Counselor’s Role in Supporting Mental Health of Teachers/Staff Without Toxic Positivity on a $0 Budget</a:t>
            </a:r>
            <a:endParaRPr sz="4700">
              <a:solidFill>
                <a:srgbClr val="000000"/>
              </a:solidFill>
            </a:endParaRPr>
          </a:p>
        </p:txBody>
      </p:sp>
      <p:sp>
        <p:nvSpPr>
          <p:cNvPr id="62" name="Google Shape;62;p13"/>
          <p:cNvSpPr txBox="1"/>
          <p:nvPr/>
        </p:nvSpPr>
        <p:spPr>
          <a:xfrm>
            <a:off x="2644600" y="4282675"/>
            <a:ext cx="6499500" cy="711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800" b="1">
                <a:solidFill>
                  <a:schemeClr val="dk1"/>
                </a:solidFill>
                <a:latin typeface="Inria Serif"/>
                <a:ea typeface="Inria Serif"/>
                <a:cs typeface="Inria Serif"/>
                <a:sym typeface="Inria Serif"/>
              </a:rPr>
              <a:t>tinyurl.com/iscatoxic</a:t>
            </a:r>
            <a:endParaRPr sz="3800" b="1">
              <a:solidFill>
                <a:schemeClr val="dk1"/>
              </a:solidFill>
              <a:latin typeface="Inria Serif"/>
              <a:ea typeface="Inria Serif"/>
              <a:cs typeface="Inria Serif"/>
              <a:sym typeface="Inria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a:t>Be open to the “Squeaky Wheel”</a:t>
            </a:r>
            <a:endParaRPr/>
          </a:p>
        </p:txBody>
      </p:sp>
      <p:sp>
        <p:nvSpPr>
          <p:cNvPr id="136" name="Google Shape;136;p22"/>
          <p:cNvSpPr txBox="1">
            <a:spLocks noGrp="1"/>
          </p:cNvSpPr>
          <p:nvPr>
            <p:ph type="body" idx="1"/>
          </p:nvPr>
        </p:nvSpPr>
        <p:spPr>
          <a:xfrm>
            <a:off x="855275" y="1506350"/>
            <a:ext cx="7082100" cy="2791200"/>
          </a:xfrm>
          <a:prstGeom prst="rect">
            <a:avLst/>
          </a:prstGeom>
        </p:spPr>
        <p:txBody>
          <a:bodyPr spcFirstLastPara="1" wrap="square" lIns="0" tIns="0" rIns="0" bIns="0" anchor="t" anchorCtr="0">
            <a:noAutofit/>
          </a:bodyPr>
          <a:lstStyle/>
          <a:p>
            <a:pPr marL="457200" lvl="0" indent="-381000" algn="l" rtl="0">
              <a:spcBef>
                <a:spcPts val="0"/>
              </a:spcBef>
              <a:spcAft>
                <a:spcPts val="0"/>
              </a:spcAft>
              <a:buClr>
                <a:schemeClr val="dk1"/>
              </a:buClr>
              <a:buSzPts val="2400"/>
              <a:buChar char="◺"/>
            </a:pPr>
            <a:r>
              <a:rPr lang="en" sz="2400">
                <a:solidFill>
                  <a:schemeClr val="dk1"/>
                </a:solidFill>
              </a:rPr>
              <a:t>Ignoring or dismissing, will miss out on a relationship</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Will miss out on opportunities to learn </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Will develop silos and resistance to anything from admin or PSC </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If listen, can develop trust</a:t>
            </a:r>
            <a:endParaRPr sz="2400">
              <a:solidFill>
                <a:schemeClr val="dk1"/>
              </a:solidFill>
            </a:endParaRPr>
          </a:p>
          <a:p>
            <a:pPr marL="0" lvl="0" indent="0" algn="l" rtl="0">
              <a:spcBef>
                <a:spcPts val="600"/>
              </a:spcBef>
              <a:spcAft>
                <a:spcPts val="600"/>
              </a:spcAft>
              <a:buNone/>
            </a:pPr>
            <a:endParaRPr sz="2100"/>
          </a:p>
        </p:txBody>
      </p:sp>
      <p:sp>
        <p:nvSpPr>
          <p:cNvPr id="137" name="Google Shape;137;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Conversation Starters with a Squeaky Wheel</a:t>
            </a:r>
            <a:endParaRPr/>
          </a:p>
        </p:txBody>
      </p:sp>
      <p:sp>
        <p:nvSpPr>
          <p:cNvPr id="143" name="Google Shape;143;p23"/>
          <p:cNvSpPr txBox="1">
            <a:spLocks noGrp="1"/>
          </p:cNvSpPr>
          <p:nvPr>
            <p:ph type="body" idx="2"/>
          </p:nvPr>
        </p:nvSpPr>
        <p:spPr>
          <a:xfrm>
            <a:off x="1001225" y="1506350"/>
            <a:ext cx="7287600" cy="2950200"/>
          </a:xfrm>
          <a:prstGeom prst="rect">
            <a:avLst/>
          </a:prstGeom>
        </p:spPr>
        <p:txBody>
          <a:bodyPr spcFirstLastPara="1" wrap="square" lIns="0" tIns="0" rIns="0" bIns="0" anchor="t" anchorCtr="0">
            <a:noAutofit/>
          </a:bodyPr>
          <a:lstStyle/>
          <a:p>
            <a:pPr marL="0" lvl="0" indent="0" algn="l" rtl="0">
              <a:lnSpc>
                <a:spcPct val="100000"/>
              </a:lnSpc>
              <a:spcBef>
                <a:spcPts val="1200"/>
              </a:spcBef>
              <a:spcAft>
                <a:spcPts val="0"/>
              </a:spcAft>
              <a:buNone/>
            </a:pPr>
            <a:r>
              <a:rPr lang="en" sz="1400">
                <a:solidFill>
                  <a:srgbClr val="000000"/>
                </a:solidFill>
                <a:latin typeface="Inria Sans"/>
                <a:ea typeface="Inria Sans"/>
                <a:cs typeface="Inria Sans"/>
                <a:sym typeface="Inria Sans"/>
              </a:rPr>
              <a:t>1.</a:t>
            </a:r>
            <a:r>
              <a:rPr lang="en" sz="1000">
                <a:solidFill>
                  <a:srgbClr val="000000"/>
                </a:solidFill>
                <a:latin typeface="Inria Sans"/>
                <a:ea typeface="Inria Sans"/>
                <a:cs typeface="Inria Sans"/>
                <a:sym typeface="Inria Sans"/>
              </a:rPr>
              <a:t>       </a:t>
            </a:r>
            <a:r>
              <a:rPr lang="en" sz="1400">
                <a:solidFill>
                  <a:srgbClr val="000000"/>
                </a:solidFill>
                <a:latin typeface="Inria Sans"/>
                <a:ea typeface="Inria Sans"/>
                <a:cs typeface="Inria Sans"/>
                <a:sym typeface="Inria Sans"/>
              </a:rPr>
              <a:t>When they come to you with “advice” in the form of an underlying complaint, take it for face value and assume good intent.</a:t>
            </a:r>
            <a:endParaRPr sz="1400">
              <a:solidFill>
                <a:srgbClr val="000000"/>
              </a:solidFill>
              <a:latin typeface="Inria Sans"/>
              <a:ea typeface="Inria Sans"/>
              <a:cs typeface="Inria Sans"/>
              <a:sym typeface="Inria Sans"/>
            </a:endParaRPr>
          </a:p>
          <a:p>
            <a:pPr marL="0" lvl="0" indent="0" algn="l" rtl="0">
              <a:lnSpc>
                <a:spcPct val="100000"/>
              </a:lnSpc>
              <a:spcBef>
                <a:spcPts val="1200"/>
              </a:spcBef>
              <a:spcAft>
                <a:spcPts val="0"/>
              </a:spcAft>
              <a:buNone/>
            </a:pPr>
            <a:r>
              <a:rPr lang="en" sz="1400">
                <a:solidFill>
                  <a:srgbClr val="000000"/>
                </a:solidFill>
                <a:latin typeface="Inria Sans"/>
                <a:ea typeface="Inria Sans"/>
                <a:cs typeface="Inria Sans"/>
                <a:sym typeface="Inria Sans"/>
              </a:rPr>
              <a:t>2.</a:t>
            </a:r>
            <a:r>
              <a:rPr lang="en" sz="1000">
                <a:solidFill>
                  <a:srgbClr val="000000"/>
                </a:solidFill>
                <a:latin typeface="Inria Sans"/>
                <a:ea typeface="Inria Sans"/>
                <a:cs typeface="Inria Sans"/>
                <a:sym typeface="Inria Sans"/>
              </a:rPr>
              <a:t>       </a:t>
            </a:r>
            <a:r>
              <a:rPr lang="en" sz="1400">
                <a:solidFill>
                  <a:srgbClr val="000000"/>
                </a:solidFill>
                <a:latin typeface="Inria Sans"/>
                <a:ea typeface="Inria Sans"/>
                <a:cs typeface="Inria Sans"/>
                <a:sym typeface="Inria Sans"/>
              </a:rPr>
              <a:t>Treating the squeaky wheel with respect and truly listening is a gift they will not always expect.</a:t>
            </a:r>
            <a:endParaRPr sz="1400">
              <a:solidFill>
                <a:srgbClr val="000000"/>
              </a:solidFill>
              <a:latin typeface="Inria Sans"/>
              <a:ea typeface="Inria Sans"/>
              <a:cs typeface="Inria Sans"/>
              <a:sym typeface="Inria Sans"/>
            </a:endParaRPr>
          </a:p>
          <a:p>
            <a:pPr marL="0" lvl="0" indent="0" algn="l" rtl="0">
              <a:lnSpc>
                <a:spcPct val="100000"/>
              </a:lnSpc>
              <a:spcBef>
                <a:spcPts val="1200"/>
              </a:spcBef>
              <a:spcAft>
                <a:spcPts val="0"/>
              </a:spcAft>
              <a:buNone/>
            </a:pPr>
            <a:r>
              <a:rPr lang="en" sz="1400">
                <a:solidFill>
                  <a:srgbClr val="000000"/>
                </a:solidFill>
                <a:latin typeface="Inria Sans"/>
                <a:ea typeface="Inria Sans"/>
                <a:cs typeface="Inria Sans"/>
                <a:sym typeface="Inria Sans"/>
              </a:rPr>
              <a:t>3.</a:t>
            </a:r>
            <a:r>
              <a:rPr lang="en" sz="1000">
                <a:solidFill>
                  <a:srgbClr val="000000"/>
                </a:solidFill>
                <a:latin typeface="Inria Sans"/>
                <a:ea typeface="Inria Sans"/>
                <a:cs typeface="Inria Sans"/>
                <a:sym typeface="Inria Sans"/>
              </a:rPr>
              <a:t>       </a:t>
            </a:r>
            <a:r>
              <a:rPr lang="en" sz="1400">
                <a:solidFill>
                  <a:srgbClr val="000000"/>
                </a:solidFill>
                <a:latin typeface="Inria Sans"/>
                <a:ea typeface="Inria Sans"/>
                <a:cs typeface="Inria Sans"/>
                <a:sym typeface="Inria Sans"/>
              </a:rPr>
              <a:t>Open yourself, be vulnerable to learn by using statements such as:</a:t>
            </a:r>
            <a:endParaRPr sz="1400">
              <a:solidFill>
                <a:srgbClr val="000000"/>
              </a:solidFill>
              <a:latin typeface="Inria Sans"/>
              <a:ea typeface="Inria Sans"/>
              <a:cs typeface="Inria Sans"/>
              <a:sym typeface="Inria Sans"/>
            </a:endParaRPr>
          </a:p>
          <a:p>
            <a:pPr marL="914400" lvl="0" indent="0" algn="l" rtl="0">
              <a:lnSpc>
                <a:spcPct val="100000"/>
              </a:lnSpc>
              <a:spcBef>
                <a:spcPts val="1200"/>
              </a:spcBef>
              <a:spcAft>
                <a:spcPts val="0"/>
              </a:spcAft>
              <a:buNone/>
            </a:pPr>
            <a:r>
              <a:rPr lang="en" sz="1400">
                <a:solidFill>
                  <a:srgbClr val="000000"/>
                </a:solidFill>
                <a:latin typeface="Inria Sans"/>
                <a:ea typeface="Inria Sans"/>
                <a:cs typeface="Inria Sans"/>
                <a:sym typeface="Inria Sans"/>
              </a:rPr>
              <a:t>a.</a:t>
            </a:r>
            <a:r>
              <a:rPr lang="en" sz="1000">
                <a:solidFill>
                  <a:srgbClr val="000000"/>
                </a:solidFill>
                <a:latin typeface="Inria Sans"/>
                <a:ea typeface="Inria Sans"/>
                <a:cs typeface="Inria Sans"/>
                <a:sym typeface="Inria Sans"/>
              </a:rPr>
              <a:t>       </a:t>
            </a:r>
            <a:r>
              <a:rPr lang="en" sz="1400">
                <a:solidFill>
                  <a:srgbClr val="000000"/>
                </a:solidFill>
                <a:latin typeface="Inria Sans"/>
                <a:ea typeface="Inria Sans"/>
                <a:cs typeface="Inria Sans"/>
                <a:sym typeface="Inria Sans"/>
              </a:rPr>
              <a:t>Hmmm, I never thought of it that way.</a:t>
            </a:r>
            <a:endParaRPr sz="1400">
              <a:solidFill>
                <a:srgbClr val="000000"/>
              </a:solidFill>
              <a:latin typeface="Inria Sans"/>
              <a:ea typeface="Inria Sans"/>
              <a:cs typeface="Inria Sans"/>
              <a:sym typeface="Inria Sans"/>
            </a:endParaRPr>
          </a:p>
          <a:p>
            <a:pPr marL="914400" lvl="0" indent="0" algn="l" rtl="0">
              <a:lnSpc>
                <a:spcPct val="100000"/>
              </a:lnSpc>
              <a:spcBef>
                <a:spcPts val="1200"/>
              </a:spcBef>
              <a:spcAft>
                <a:spcPts val="0"/>
              </a:spcAft>
              <a:buNone/>
            </a:pPr>
            <a:r>
              <a:rPr lang="en" sz="1400">
                <a:solidFill>
                  <a:srgbClr val="000000"/>
                </a:solidFill>
                <a:latin typeface="Inria Sans"/>
                <a:ea typeface="Inria Sans"/>
                <a:cs typeface="Inria Sans"/>
                <a:sym typeface="Inria Sans"/>
              </a:rPr>
              <a:t>b.</a:t>
            </a:r>
            <a:r>
              <a:rPr lang="en" sz="1000">
                <a:solidFill>
                  <a:srgbClr val="000000"/>
                </a:solidFill>
                <a:latin typeface="Inria Sans"/>
                <a:ea typeface="Inria Sans"/>
                <a:cs typeface="Inria Sans"/>
                <a:sym typeface="Inria Sans"/>
              </a:rPr>
              <a:t>       </a:t>
            </a:r>
            <a:r>
              <a:rPr lang="en" sz="1400">
                <a:solidFill>
                  <a:srgbClr val="000000"/>
                </a:solidFill>
                <a:latin typeface="Inria Sans"/>
                <a:ea typeface="Inria Sans"/>
                <a:cs typeface="Inria Sans"/>
                <a:sym typeface="Inria Sans"/>
              </a:rPr>
              <a:t>How did you think of that? That is something I never would have thought of.</a:t>
            </a:r>
            <a:endParaRPr sz="1400">
              <a:solidFill>
                <a:srgbClr val="000000"/>
              </a:solidFill>
              <a:latin typeface="Inria Sans"/>
              <a:ea typeface="Inria Sans"/>
              <a:cs typeface="Inria Sans"/>
              <a:sym typeface="Inria Sans"/>
            </a:endParaRPr>
          </a:p>
          <a:p>
            <a:pPr marL="914400" lvl="0" indent="0" algn="l" rtl="0">
              <a:lnSpc>
                <a:spcPct val="100000"/>
              </a:lnSpc>
              <a:spcBef>
                <a:spcPts val="1200"/>
              </a:spcBef>
              <a:spcAft>
                <a:spcPts val="0"/>
              </a:spcAft>
              <a:buNone/>
            </a:pPr>
            <a:r>
              <a:rPr lang="en" sz="1400">
                <a:solidFill>
                  <a:srgbClr val="000000"/>
                </a:solidFill>
                <a:latin typeface="Inria Sans"/>
                <a:ea typeface="Inria Sans"/>
                <a:cs typeface="Inria Sans"/>
                <a:sym typeface="Inria Sans"/>
              </a:rPr>
              <a:t>c.</a:t>
            </a:r>
            <a:r>
              <a:rPr lang="en" sz="1000">
                <a:solidFill>
                  <a:srgbClr val="000000"/>
                </a:solidFill>
                <a:latin typeface="Inria Sans"/>
                <a:ea typeface="Inria Sans"/>
                <a:cs typeface="Inria Sans"/>
                <a:sym typeface="Inria Sans"/>
              </a:rPr>
              <a:t>       </a:t>
            </a:r>
            <a:r>
              <a:rPr lang="en" sz="1400">
                <a:solidFill>
                  <a:srgbClr val="000000"/>
                </a:solidFill>
                <a:latin typeface="Inria Sans"/>
                <a:ea typeface="Inria Sans"/>
                <a:cs typeface="Inria Sans"/>
                <a:sym typeface="Inria Sans"/>
              </a:rPr>
              <a:t>That might be a good idea. Can I think about it a bit and let’s talk again…[set date!].</a:t>
            </a:r>
            <a:endParaRPr sz="1400">
              <a:solidFill>
                <a:srgbClr val="000000"/>
              </a:solidFill>
              <a:latin typeface="Inria Sans"/>
              <a:ea typeface="Inria Sans"/>
              <a:cs typeface="Inria Sans"/>
              <a:sym typeface="Inria Sans"/>
            </a:endParaRPr>
          </a:p>
          <a:p>
            <a:pPr marL="0" lvl="0" indent="0" algn="l" rtl="0">
              <a:lnSpc>
                <a:spcPct val="100000"/>
              </a:lnSpc>
              <a:spcBef>
                <a:spcPts val="1200"/>
              </a:spcBef>
              <a:spcAft>
                <a:spcPts val="0"/>
              </a:spcAft>
              <a:buNone/>
            </a:pPr>
            <a:r>
              <a:rPr lang="en" sz="1400">
                <a:solidFill>
                  <a:srgbClr val="000000"/>
                </a:solidFill>
                <a:latin typeface="Inria Sans"/>
                <a:ea typeface="Inria Sans"/>
                <a:cs typeface="Inria Sans"/>
                <a:sym typeface="Inria Sans"/>
              </a:rPr>
              <a:t>4.</a:t>
            </a:r>
            <a:r>
              <a:rPr lang="en" sz="1000">
                <a:solidFill>
                  <a:srgbClr val="000000"/>
                </a:solidFill>
                <a:latin typeface="Inria Sans"/>
                <a:ea typeface="Inria Sans"/>
                <a:cs typeface="Inria Sans"/>
                <a:sym typeface="Inria Sans"/>
              </a:rPr>
              <a:t>       </a:t>
            </a:r>
            <a:r>
              <a:rPr lang="en" sz="1400">
                <a:solidFill>
                  <a:srgbClr val="000000"/>
                </a:solidFill>
                <a:latin typeface="Inria Sans"/>
                <a:ea typeface="Inria Sans"/>
                <a:cs typeface="Inria Sans"/>
                <a:sym typeface="Inria Sans"/>
              </a:rPr>
              <a:t>You can also drop in and chat in their classroom, identifying strengths they have in their wor</a:t>
            </a:r>
            <a:r>
              <a:rPr lang="en" sz="1200">
                <a:solidFill>
                  <a:srgbClr val="000000"/>
                </a:solidFill>
                <a:latin typeface="Inria Sans"/>
                <a:ea typeface="Inria Sans"/>
                <a:cs typeface="Inria Sans"/>
                <a:sym typeface="Inria Sans"/>
              </a:rPr>
              <a:t>k.</a:t>
            </a:r>
            <a:endParaRPr sz="1200">
              <a:solidFill>
                <a:srgbClr val="000000"/>
              </a:solidFill>
              <a:latin typeface="Inria Sans"/>
              <a:ea typeface="Inria Sans"/>
              <a:cs typeface="Inria Sans"/>
              <a:sym typeface="Inria Sans"/>
            </a:endParaRPr>
          </a:p>
          <a:p>
            <a:pPr marL="0" lvl="0" indent="0" algn="l" rtl="0">
              <a:lnSpc>
                <a:spcPct val="100000"/>
              </a:lnSpc>
              <a:spcBef>
                <a:spcPts val="1200"/>
              </a:spcBef>
              <a:spcAft>
                <a:spcPts val="1200"/>
              </a:spcAft>
              <a:buNone/>
            </a:pPr>
            <a:endParaRPr sz="1400"/>
          </a:p>
        </p:txBody>
      </p:sp>
      <p:sp>
        <p:nvSpPr>
          <p:cNvPr id="144" name="Google Shape;144;p2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More Squeaky Wheel starters…</a:t>
            </a:r>
            <a:endParaRPr/>
          </a:p>
        </p:txBody>
      </p:sp>
      <p:sp>
        <p:nvSpPr>
          <p:cNvPr id="150" name="Google Shape;150;p24"/>
          <p:cNvSpPr txBox="1">
            <a:spLocks noGrp="1"/>
          </p:cNvSpPr>
          <p:nvPr>
            <p:ph type="body" idx="2"/>
          </p:nvPr>
        </p:nvSpPr>
        <p:spPr>
          <a:xfrm>
            <a:off x="706750" y="1506350"/>
            <a:ext cx="7581900" cy="3303300"/>
          </a:xfrm>
          <a:prstGeom prst="rect">
            <a:avLst/>
          </a:prstGeom>
        </p:spPr>
        <p:txBody>
          <a:bodyPr spcFirstLastPara="1" wrap="square" lIns="0" tIns="0" rIns="0" bIns="0" anchor="t" anchorCtr="0">
            <a:noAutofit/>
          </a:bodyPr>
          <a:lstStyle/>
          <a:p>
            <a:pPr marL="0" lvl="0" indent="0" algn="l" rtl="0">
              <a:lnSpc>
                <a:spcPct val="100000"/>
              </a:lnSpc>
              <a:spcBef>
                <a:spcPts val="1200"/>
              </a:spcBef>
              <a:spcAft>
                <a:spcPts val="0"/>
              </a:spcAft>
              <a:buNone/>
            </a:pPr>
            <a:r>
              <a:rPr lang="en" sz="1000">
                <a:solidFill>
                  <a:srgbClr val="000000"/>
                </a:solidFill>
                <a:latin typeface="Inria Sans"/>
                <a:ea typeface="Inria Sans"/>
                <a:cs typeface="Inria Sans"/>
                <a:sym typeface="Inria Sans"/>
              </a:rPr>
              <a:t> </a:t>
            </a:r>
            <a:r>
              <a:rPr lang="en" sz="1400">
                <a:solidFill>
                  <a:srgbClr val="000000"/>
                </a:solidFill>
                <a:latin typeface="Inria Sans"/>
                <a:ea typeface="Inria Sans"/>
                <a:cs typeface="Inria Sans"/>
                <a:sym typeface="Inria Sans"/>
              </a:rPr>
              <a:t>Ask about their life!</a:t>
            </a:r>
            <a:endParaRPr sz="1400">
              <a:solidFill>
                <a:srgbClr val="000000"/>
              </a:solidFill>
              <a:latin typeface="Inria Sans"/>
              <a:ea typeface="Inria Sans"/>
              <a:cs typeface="Inria Sans"/>
              <a:sym typeface="Inria Sans"/>
            </a:endParaRPr>
          </a:p>
          <a:p>
            <a:pPr marL="914400" lvl="0" indent="0" algn="l" rtl="0">
              <a:lnSpc>
                <a:spcPct val="100000"/>
              </a:lnSpc>
              <a:spcBef>
                <a:spcPts val="1200"/>
              </a:spcBef>
              <a:spcAft>
                <a:spcPts val="0"/>
              </a:spcAft>
              <a:buNone/>
            </a:pPr>
            <a:r>
              <a:rPr lang="en" sz="1400">
                <a:solidFill>
                  <a:srgbClr val="000000"/>
                </a:solidFill>
                <a:latin typeface="Inria Sans"/>
                <a:ea typeface="Inria Sans"/>
                <a:cs typeface="Inria Sans"/>
                <a:sym typeface="Inria Sans"/>
              </a:rPr>
              <a:t>a.</a:t>
            </a:r>
            <a:r>
              <a:rPr lang="en" sz="1000">
                <a:solidFill>
                  <a:srgbClr val="000000"/>
                </a:solidFill>
                <a:latin typeface="Inria Sans"/>
                <a:ea typeface="Inria Sans"/>
                <a:cs typeface="Inria Sans"/>
                <a:sym typeface="Inria Sans"/>
              </a:rPr>
              <a:t>       </a:t>
            </a:r>
            <a:r>
              <a:rPr lang="en" sz="1400">
                <a:solidFill>
                  <a:srgbClr val="000000"/>
                </a:solidFill>
                <a:latin typeface="Inria Sans"/>
                <a:ea typeface="Inria Sans"/>
                <a:cs typeface="Inria Sans"/>
                <a:sym typeface="Inria Sans"/>
              </a:rPr>
              <a:t>How did they come to this career?</a:t>
            </a:r>
            <a:endParaRPr sz="1400">
              <a:solidFill>
                <a:srgbClr val="000000"/>
              </a:solidFill>
              <a:latin typeface="Inria Sans"/>
              <a:ea typeface="Inria Sans"/>
              <a:cs typeface="Inria Sans"/>
              <a:sym typeface="Inria Sans"/>
            </a:endParaRPr>
          </a:p>
          <a:p>
            <a:pPr marL="914400" lvl="0" indent="0" algn="l" rtl="0">
              <a:lnSpc>
                <a:spcPct val="100000"/>
              </a:lnSpc>
              <a:spcBef>
                <a:spcPts val="1200"/>
              </a:spcBef>
              <a:spcAft>
                <a:spcPts val="0"/>
              </a:spcAft>
              <a:buNone/>
            </a:pPr>
            <a:r>
              <a:rPr lang="en" sz="1400">
                <a:solidFill>
                  <a:srgbClr val="000000"/>
                </a:solidFill>
                <a:latin typeface="Inria Sans"/>
                <a:ea typeface="Inria Sans"/>
                <a:cs typeface="Inria Sans"/>
                <a:sym typeface="Inria Sans"/>
              </a:rPr>
              <a:t>b.</a:t>
            </a:r>
            <a:r>
              <a:rPr lang="en" sz="1000">
                <a:solidFill>
                  <a:srgbClr val="000000"/>
                </a:solidFill>
                <a:latin typeface="Inria Sans"/>
                <a:ea typeface="Inria Sans"/>
                <a:cs typeface="Inria Sans"/>
                <a:sym typeface="Inria Sans"/>
              </a:rPr>
              <a:t>       </a:t>
            </a:r>
            <a:r>
              <a:rPr lang="en" sz="1400">
                <a:solidFill>
                  <a:srgbClr val="000000"/>
                </a:solidFill>
                <a:latin typeface="Inria Sans"/>
                <a:ea typeface="Inria Sans"/>
                <a:cs typeface="Inria Sans"/>
                <a:sym typeface="Inria Sans"/>
              </a:rPr>
              <a:t>Were there other educators in their family?</a:t>
            </a:r>
            <a:endParaRPr sz="1400">
              <a:solidFill>
                <a:srgbClr val="000000"/>
              </a:solidFill>
              <a:latin typeface="Inria Sans"/>
              <a:ea typeface="Inria Sans"/>
              <a:cs typeface="Inria Sans"/>
              <a:sym typeface="Inria Sans"/>
            </a:endParaRPr>
          </a:p>
          <a:p>
            <a:pPr marL="914400" lvl="0" indent="0" algn="l" rtl="0">
              <a:lnSpc>
                <a:spcPct val="100000"/>
              </a:lnSpc>
              <a:spcBef>
                <a:spcPts val="1200"/>
              </a:spcBef>
              <a:spcAft>
                <a:spcPts val="0"/>
              </a:spcAft>
              <a:buNone/>
            </a:pPr>
            <a:r>
              <a:rPr lang="en" sz="1400">
                <a:solidFill>
                  <a:srgbClr val="000000"/>
                </a:solidFill>
                <a:latin typeface="Inria Sans"/>
                <a:ea typeface="Inria Sans"/>
                <a:cs typeface="Inria Sans"/>
                <a:sym typeface="Inria Sans"/>
              </a:rPr>
              <a:t>c.</a:t>
            </a:r>
            <a:r>
              <a:rPr lang="en" sz="1000">
                <a:solidFill>
                  <a:srgbClr val="000000"/>
                </a:solidFill>
                <a:latin typeface="Inria Sans"/>
                <a:ea typeface="Inria Sans"/>
                <a:cs typeface="Inria Sans"/>
                <a:sym typeface="Inria Sans"/>
              </a:rPr>
              <a:t>       </a:t>
            </a:r>
            <a:r>
              <a:rPr lang="en" sz="1400">
                <a:solidFill>
                  <a:srgbClr val="000000"/>
                </a:solidFill>
                <a:latin typeface="Inria Sans"/>
                <a:ea typeface="Inria Sans"/>
                <a:cs typeface="Inria Sans"/>
                <a:sym typeface="Inria Sans"/>
              </a:rPr>
              <a:t>Who was a role model for them?</a:t>
            </a:r>
            <a:endParaRPr sz="1400">
              <a:solidFill>
                <a:srgbClr val="000000"/>
              </a:solidFill>
              <a:latin typeface="Inria Sans"/>
              <a:ea typeface="Inria Sans"/>
              <a:cs typeface="Inria Sans"/>
              <a:sym typeface="Inria Sans"/>
            </a:endParaRPr>
          </a:p>
          <a:p>
            <a:pPr marL="0" lvl="0" indent="0" algn="l" rtl="0">
              <a:lnSpc>
                <a:spcPct val="100000"/>
              </a:lnSpc>
              <a:spcBef>
                <a:spcPts val="1200"/>
              </a:spcBef>
              <a:spcAft>
                <a:spcPts val="0"/>
              </a:spcAft>
              <a:buNone/>
            </a:pPr>
            <a:r>
              <a:rPr lang="en" sz="1400">
                <a:solidFill>
                  <a:srgbClr val="000000"/>
                </a:solidFill>
                <a:latin typeface="Inria Sans"/>
                <a:ea typeface="Inria Sans"/>
                <a:cs typeface="Inria Sans"/>
                <a:sym typeface="Inria Sans"/>
              </a:rPr>
              <a:t>6.</a:t>
            </a:r>
            <a:r>
              <a:rPr lang="en" sz="1000">
                <a:solidFill>
                  <a:srgbClr val="000000"/>
                </a:solidFill>
                <a:latin typeface="Inria Sans"/>
                <a:ea typeface="Inria Sans"/>
                <a:cs typeface="Inria Sans"/>
                <a:sym typeface="Inria Sans"/>
              </a:rPr>
              <a:t>       </a:t>
            </a:r>
            <a:r>
              <a:rPr lang="en" sz="1400">
                <a:solidFill>
                  <a:srgbClr val="000000"/>
                </a:solidFill>
                <a:latin typeface="Inria Sans"/>
                <a:ea typeface="Inria Sans"/>
                <a:cs typeface="Inria Sans"/>
                <a:sym typeface="Inria Sans"/>
              </a:rPr>
              <a:t>Ask them for advice such as:</a:t>
            </a:r>
            <a:endParaRPr sz="1400">
              <a:solidFill>
                <a:srgbClr val="000000"/>
              </a:solidFill>
              <a:latin typeface="Inria Sans"/>
              <a:ea typeface="Inria Sans"/>
              <a:cs typeface="Inria Sans"/>
              <a:sym typeface="Inria Sans"/>
            </a:endParaRPr>
          </a:p>
          <a:p>
            <a:pPr marL="914400" lvl="0" indent="0" algn="l" rtl="0">
              <a:lnSpc>
                <a:spcPct val="100000"/>
              </a:lnSpc>
              <a:spcBef>
                <a:spcPts val="1200"/>
              </a:spcBef>
              <a:spcAft>
                <a:spcPts val="0"/>
              </a:spcAft>
              <a:buNone/>
            </a:pPr>
            <a:r>
              <a:rPr lang="en" sz="1400">
                <a:solidFill>
                  <a:srgbClr val="000000"/>
                </a:solidFill>
                <a:latin typeface="Inria Sans"/>
                <a:ea typeface="Inria Sans"/>
                <a:cs typeface="Inria Sans"/>
                <a:sym typeface="Inria Sans"/>
              </a:rPr>
              <a:t>a.</a:t>
            </a:r>
            <a:r>
              <a:rPr lang="en" sz="1000">
                <a:solidFill>
                  <a:srgbClr val="000000"/>
                </a:solidFill>
                <a:latin typeface="Inria Sans"/>
                <a:ea typeface="Inria Sans"/>
                <a:cs typeface="Inria Sans"/>
                <a:sym typeface="Inria Sans"/>
              </a:rPr>
              <a:t>       </a:t>
            </a:r>
            <a:r>
              <a:rPr lang="en" sz="1400">
                <a:solidFill>
                  <a:srgbClr val="000000"/>
                </a:solidFill>
                <a:latin typeface="Inria Sans"/>
                <a:ea typeface="Inria Sans"/>
                <a:cs typeface="Inria Sans"/>
                <a:sym typeface="Inria Sans"/>
              </a:rPr>
              <a:t>If there was one thing you would want our admin to know, what would it be?</a:t>
            </a:r>
            <a:endParaRPr sz="1400">
              <a:solidFill>
                <a:srgbClr val="000000"/>
              </a:solidFill>
              <a:latin typeface="Inria Sans"/>
              <a:ea typeface="Inria Sans"/>
              <a:cs typeface="Inria Sans"/>
              <a:sym typeface="Inria Sans"/>
            </a:endParaRPr>
          </a:p>
          <a:p>
            <a:pPr marL="914400" lvl="0" indent="0" algn="l" rtl="0">
              <a:lnSpc>
                <a:spcPct val="100000"/>
              </a:lnSpc>
              <a:spcBef>
                <a:spcPts val="1200"/>
              </a:spcBef>
              <a:spcAft>
                <a:spcPts val="0"/>
              </a:spcAft>
              <a:buNone/>
            </a:pPr>
            <a:r>
              <a:rPr lang="en" sz="1400">
                <a:solidFill>
                  <a:srgbClr val="000000"/>
                </a:solidFill>
                <a:latin typeface="Inria Sans"/>
                <a:ea typeface="Inria Sans"/>
                <a:cs typeface="Inria Sans"/>
                <a:sym typeface="Inria Sans"/>
              </a:rPr>
              <a:t>b.</a:t>
            </a:r>
            <a:r>
              <a:rPr lang="en" sz="1000">
                <a:solidFill>
                  <a:srgbClr val="000000"/>
                </a:solidFill>
                <a:latin typeface="Inria Sans"/>
                <a:ea typeface="Inria Sans"/>
                <a:cs typeface="Inria Sans"/>
                <a:sym typeface="Inria Sans"/>
              </a:rPr>
              <a:t>       </a:t>
            </a:r>
            <a:r>
              <a:rPr lang="en" sz="1400">
                <a:solidFill>
                  <a:srgbClr val="000000"/>
                </a:solidFill>
                <a:latin typeface="Inria Sans"/>
                <a:ea typeface="Inria Sans"/>
                <a:cs typeface="Inria Sans"/>
                <a:sym typeface="Inria Sans"/>
              </a:rPr>
              <a:t>If you were the counselor, how would you handle this?</a:t>
            </a:r>
            <a:endParaRPr sz="1400">
              <a:solidFill>
                <a:srgbClr val="000000"/>
              </a:solidFill>
              <a:latin typeface="Inria Sans"/>
              <a:ea typeface="Inria Sans"/>
              <a:cs typeface="Inria Sans"/>
              <a:sym typeface="Inria Sans"/>
            </a:endParaRPr>
          </a:p>
          <a:p>
            <a:pPr marL="914400" lvl="0" indent="0" algn="l" rtl="0">
              <a:lnSpc>
                <a:spcPct val="100000"/>
              </a:lnSpc>
              <a:spcBef>
                <a:spcPts val="1200"/>
              </a:spcBef>
              <a:spcAft>
                <a:spcPts val="0"/>
              </a:spcAft>
              <a:buNone/>
            </a:pPr>
            <a:r>
              <a:rPr lang="en" sz="1400">
                <a:solidFill>
                  <a:srgbClr val="000000"/>
                </a:solidFill>
                <a:latin typeface="Inria Sans"/>
                <a:ea typeface="Inria Sans"/>
                <a:cs typeface="Inria Sans"/>
                <a:sym typeface="Inria Sans"/>
              </a:rPr>
              <a:t>c.</a:t>
            </a:r>
            <a:r>
              <a:rPr lang="en" sz="1000">
                <a:solidFill>
                  <a:srgbClr val="000000"/>
                </a:solidFill>
                <a:latin typeface="Inria Sans"/>
                <a:ea typeface="Inria Sans"/>
                <a:cs typeface="Inria Sans"/>
                <a:sym typeface="Inria Sans"/>
              </a:rPr>
              <a:t>       </a:t>
            </a:r>
            <a:r>
              <a:rPr lang="en" sz="1400">
                <a:solidFill>
                  <a:srgbClr val="000000"/>
                </a:solidFill>
                <a:latin typeface="Inria Sans"/>
                <a:ea typeface="Inria Sans"/>
                <a:cs typeface="Inria Sans"/>
                <a:sym typeface="Inria Sans"/>
              </a:rPr>
              <a:t>If you were the principal, what would you do? Or do differently?</a:t>
            </a:r>
            <a:endParaRPr sz="1400">
              <a:solidFill>
                <a:srgbClr val="000000"/>
              </a:solidFill>
              <a:latin typeface="Inria Sans"/>
              <a:ea typeface="Inria Sans"/>
              <a:cs typeface="Inria Sans"/>
              <a:sym typeface="Inria Sans"/>
            </a:endParaRPr>
          </a:p>
          <a:p>
            <a:pPr marL="0" lvl="0" indent="0" algn="l" rtl="0">
              <a:lnSpc>
                <a:spcPct val="100000"/>
              </a:lnSpc>
              <a:spcBef>
                <a:spcPts val="1200"/>
              </a:spcBef>
              <a:spcAft>
                <a:spcPts val="0"/>
              </a:spcAft>
              <a:buNone/>
            </a:pPr>
            <a:r>
              <a:rPr lang="en" sz="1400">
                <a:solidFill>
                  <a:srgbClr val="000000"/>
                </a:solidFill>
                <a:latin typeface="Inria Sans"/>
                <a:ea typeface="Inria Sans"/>
                <a:cs typeface="Inria Sans"/>
                <a:sym typeface="Inria Sans"/>
              </a:rPr>
              <a:t>7.</a:t>
            </a:r>
            <a:r>
              <a:rPr lang="en" sz="1000">
                <a:solidFill>
                  <a:srgbClr val="000000"/>
                </a:solidFill>
                <a:latin typeface="Inria Sans"/>
                <a:ea typeface="Inria Sans"/>
                <a:cs typeface="Inria Sans"/>
                <a:sym typeface="Inria Sans"/>
              </a:rPr>
              <a:t>       </a:t>
            </a:r>
            <a:r>
              <a:rPr lang="en" sz="1400">
                <a:solidFill>
                  <a:srgbClr val="000000"/>
                </a:solidFill>
                <a:latin typeface="Inria Sans"/>
                <a:ea typeface="Inria Sans"/>
                <a:cs typeface="Inria Sans"/>
                <a:sym typeface="Inria Sans"/>
              </a:rPr>
              <a:t>Be willing to listen and vulnerable to learn from them!</a:t>
            </a:r>
            <a:endParaRPr sz="1400">
              <a:solidFill>
                <a:srgbClr val="000000"/>
              </a:solidFill>
              <a:latin typeface="Inria Sans"/>
              <a:ea typeface="Inria Sans"/>
              <a:cs typeface="Inria Sans"/>
              <a:sym typeface="Inria Sans"/>
            </a:endParaRPr>
          </a:p>
          <a:p>
            <a:pPr marL="0" lvl="0" indent="0" algn="l" rtl="0">
              <a:spcBef>
                <a:spcPts val="1200"/>
              </a:spcBef>
              <a:spcAft>
                <a:spcPts val="600"/>
              </a:spcAft>
              <a:buNone/>
            </a:pPr>
            <a:endParaRPr/>
          </a:p>
        </p:txBody>
      </p:sp>
      <p:sp>
        <p:nvSpPr>
          <p:cNvPr id="151" name="Google Shape;151;p2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855300" y="846500"/>
            <a:ext cx="2605500" cy="1618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Reframing</a:t>
            </a:r>
            <a:endParaRPr/>
          </a:p>
        </p:txBody>
      </p:sp>
      <p:sp>
        <p:nvSpPr>
          <p:cNvPr id="157" name="Google Shape;157;p2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158" name="Google Shape;158;p25"/>
          <p:cNvPicPr preferRelativeResize="0"/>
          <p:nvPr/>
        </p:nvPicPr>
        <p:blipFill>
          <a:blip r:embed="rId3">
            <a:alphaModFix/>
          </a:blip>
          <a:stretch>
            <a:fillRect/>
          </a:stretch>
        </p:blipFill>
        <p:spPr>
          <a:xfrm>
            <a:off x="3574675" y="549363"/>
            <a:ext cx="5378400" cy="3587570"/>
          </a:xfrm>
          <a:prstGeom prst="rect">
            <a:avLst/>
          </a:prstGeom>
          <a:noFill/>
          <a:ln>
            <a:noFill/>
          </a:ln>
        </p:spPr>
      </p:pic>
      <p:sp>
        <p:nvSpPr>
          <p:cNvPr id="159" name="Google Shape;159;p25"/>
          <p:cNvSpPr txBox="1"/>
          <p:nvPr/>
        </p:nvSpPr>
        <p:spPr>
          <a:xfrm>
            <a:off x="0" y="4531900"/>
            <a:ext cx="9144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Inria Sans Light"/>
                <a:ea typeface="Inria Sans Light"/>
                <a:cs typeface="Inria Sans Light"/>
                <a:sym typeface="Inria Sans Light"/>
              </a:rPr>
              <a:t>"Choose not to be harmed—and you won't feel harmed. Don't feel harmed—and you haven't been." Marcus Aurelius</a:t>
            </a:r>
            <a:endParaRPr sz="1600">
              <a:latin typeface="Inria Sans Light"/>
              <a:ea typeface="Inria Sans Light"/>
              <a:cs typeface="Inria Sans Light"/>
              <a:sym typeface="Inria Sa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ctrTitle" idx="4294967295"/>
          </p:nvPr>
        </p:nvSpPr>
        <p:spPr>
          <a:xfrm>
            <a:off x="855300" y="1030963"/>
            <a:ext cx="4018200" cy="16389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 sz="6000" u="sng">
                <a:solidFill>
                  <a:srgbClr val="0B5394"/>
                </a:solidFill>
                <a:hlinkClick r:id="rId3">
                  <a:extLst>
                    <a:ext uri="{A12FA001-AC4F-418D-AE19-62706E023703}">
                      <ahyp:hlinkClr xmlns:ahyp="http://schemas.microsoft.com/office/drawing/2018/hyperlinkcolor" val="tx"/>
                    </a:ext>
                  </a:extLst>
                </a:hlinkClick>
              </a:rPr>
              <a:t>5 Radical Minutes</a:t>
            </a:r>
            <a:endParaRPr sz="6000">
              <a:solidFill>
                <a:srgbClr val="0B5394"/>
              </a:solidFill>
            </a:endParaRPr>
          </a:p>
        </p:txBody>
      </p:sp>
      <p:sp>
        <p:nvSpPr>
          <p:cNvPr id="165" name="Google Shape;165;p26"/>
          <p:cNvSpPr txBox="1">
            <a:spLocks noGrp="1"/>
          </p:cNvSpPr>
          <p:nvPr>
            <p:ph type="subTitle" idx="4294967295"/>
          </p:nvPr>
        </p:nvSpPr>
        <p:spPr>
          <a:xfrm>
            <a:off x="855300" y="2804825"/>
            <a:ext cx="5995500" cy="163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Think about your role as a school counselor, what does toxic positivity look like in your world</a:t>
            </a:r>
            <a:endParaRPr/>
          </a:p>
          <a:p>
            <a:pPr marL="0" lvl="0" indent="0" algn="l" rtl="0">
              <a:spcBef>
                <a:spcPts val="600"/>
              </a:spcBef>
              <a:spcAft>
                <a:spcPts val="0"/>
              </a:spcAft>
              <a:buNone/>
            </a:pPr>
            <a:r>
              <a:rPr lang="en"/>
              <a:t>1 minute each, then 1 minute together:</a:t>
            </a:r>
            <a:endParaRPr/>
          </a:p>
          <a:p>
            <a:pPr marL="0" lvl="0" indent="0" algn="l" rtl="0">
              <a:spcBef>
                <a:spcPts val="600"/>
              </a:spcBef>
              <a:spcAft>
                <a:spcPts val="600"/>
              </a:spcAft>
              <a:buNone/>
            </a:pPr>
            <a:r>
              <a:rPr lang="en"/>
              <a:t>Reframe or change the script</a:t>
            </a:r>
            <a:endParaRPr/>
          </a:p>
        </p:txBody>
      </p:sp>
      <p:grpSp>
        <p:nvGrpSpPr>
          <p:cNvPr id="166" name="Google Shape;166;p26"/>
          <p:cNvGrpSpPr/>
          <p:nvPr/>
        </p:nvGrpSpPr>
        <p:grpSpPr>
          <a:xfrm>
            <a:off x="5950422" y="956237"/>
            <a:ext cx="2053580" cy="2053583"/>
            <a:chOff x="6643075" y="3664250"/>
            <a:chExt cx="407950" cy="407975"/>
          </a:xfrm>
        </p:grpSpPr>
        <p:sp>
          <p:nvSpPr>
            <p:cNvPr id="167" name="Google Shape;167;p26"/>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26"/>
          <p:cNvGrpSpPr/>
          <p:nvPr/>
        </p:nvGrpSpPr>
        <p:grpSpPr>
          <a:xfrm rot="-587507">
            <a:off x="5829663" y="3277344"/>
            <a:ext cx="844284" cy="844273"/>
            <a:chOff x="576250" y="4319400"/>
            <a:chExt cx="442075" cy="442050"/>
          </a:xfrm>
        </p:grpSpPr>
        <p:sp>
          <p:nvSpPr>
            <p:cNvPr id="170" name="Google Shape;170;p26"/>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6"/>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6"/>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26"/>
          <p:cNvSpPr/>
          <p:nvPr/>
        </p:nvSpPr>
        <p:spPr>
          <a:xfrm>
            <a:off x="5459347" y="1430392"/>
            <a:ext cx="321010" cy="30651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6"/>
          <p:cNvSpPr/>
          <p:nvPr/>
        </p:nvSpPr>
        <p:spPr>
          <a:xfrm rot="2697552">
            <a:off x="7574605" y="2999530"/>
            <a:ext cx="487265" cy="46525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6"/>
          <p:cNvSpPr/>
          <p:nvPr/>
        </p:nvSpPr>
        <p:spPr>
          <a:xfrm>
            <a:off x="7960084" y="2733906"/>
            <a:ext cx="195180" cy="18643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6"/>
          <p:cNvSpPr/>
          <p:nvPr/>
        </p:nvSpPr>
        <p:spPr>
          <a:xfrm rot="1280299">
            <a:off x="5236948" y="2354884"/>
            <a:ext cx="195157" cy="18643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184" name="Google Shape;184;p27" descr="This timer counts down silently until it reaches 0:00, then a police siren sounds to alert you that time is up." title="1 Minute Timer">
            <a:hlinkClick r:id="rId3"/>
          </p:cNvPr>
          <p:cNvPicPr preferRelativeResize="0"/>
          <p:nvPr/>
        </p:nvPicPr>
        <p:blipFill>
          <a:blip r:embed="rId4">
            <a:alphaModFix/>
          </a:blip>
          <a:stretch>
            <a:fillRect/>
          </a:stretch>
        </p:blipFill>
        <p:spPr>
          <a:xfrm>
            <a:off x="1643675" y="375500"/>
            <a:ext cx="5856650" cy="4392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190" name="Google Shape;190;p28" descr="People are like garbage trucks is a short film about the positive and healthy way to react when negativity come our way. &#10;&#10;David J. Pollay wrote the story we portray in the video. You can find David’s story in his inspiring book, The Law of the Garbage Truck®. To learn more about David and his message, please visit &#10;http://www.thelawofthegarbagetruck.com    &#10;&#10;Don't allow a negative experience effect your day for the worse. We may not have the power to control everything that happens to us, but we DO have a choice on how we react to it. We can take control and not allow negativity to creep in and ruin our positve outlook and way of life. Love the people who treat you right and pray for the ones who don't. Wishing you a garbage free day! &#10;&#10;&#10;Buy David's Book: https://www.amazon.com/Law-Garbage-Truck-People-Dumping/dp/1454905182/ref=sr_1_1?ie=UTF8&amp;qid=1491499818&amp;sr=8-1&amp;keywords=the+law+of+the+garbage+truck&#10;&#10;&#10;SUBSCRIBE:&#10;https://www.youtube.com/user/kalmy16?...&#10;&#10;Say Hey!&#10;Instagram - http://instagram.com/meirkay&#10;Twitter - https://twitter.com/meirkay&#10;FB page - https://www.facebook.com/MeirKay&#10;SnapChat - @MeirKay&#10;&#10;&#10;&#10;Director/Producer - Meir Kay&#10;Cinematographer - Joris Rollersteady&#10;Editor - Shmuly Levitin&#10;Uber Driver - Tommie Jessie&#10;Passenger- Meir Kay&#10;Business man - Gys De Villiers&#10;&#10;Special Thanks: Bubby Leah" title="People Are Like Garbage Trucks">
            <a:hlinkClick r:id="rId3"/>
          </p:cNvPr>
          <p:cNvPicPr preferRelativeResize="0"/>
          <p:nvPr/>
        </p:nvPicPr>
        <p:blipFill>
          <a:blip r:embed="rId4">
            <a:alphaModFix/>
          </a:blip>
          <a:stretch>
            <a:fillRect/>
          </a:stretch>
        </p:blipFill>
        <p:spPr>
          <a:xfrm>
            <a:off x="1142992" y="0"/>
            <a:ext cx="685801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Systemic Change</a:t>
            </a:r>
            <a:endParaRPr/>
          </a:p>
        </p:txBody>
      </p:sp>
      <p:sp>
        <p:nvSpPr>
          <p:cNvPr id="196" name="Google Shape;196;p29"/>
          <p:cNvSpPr txBox="1">
            <a:spLocks noGrp="1"/>
          </p:cNvSpPr>
          <p:nvPr>
            <p:ph type="body" idx="1"/>
          </p:nvPr>
        </p:nvSpPr>
        <p:spPr>
          <a:xfrm>
            <a:off x="855275" y="1506350"/>
            <a:ext cx="7158300" cy="3167400"/>
          </a:xfrm>
          <a:prstGeom prst="rect">
            <a:avLst/>
          </a:prstGeom>
        </p:spPr>
        <p:txBody>
          <a:bodyPr spcFirstLastPara="1" wrap="square" lIns="0" tIns="0" rIns="0" bIns="0" anchor="t" anchorCtr="0">
            <a:noAutofit/>
          </a:bodyPr>
          <a:lstStyle/>
          <a:p>
            <a:pPr marL="457200" lvl="0" indent="-355600" algn="l" rtl="0">
              <a:spcBef>
                <a:spcPts val="0"/>
              </a:spcBef>
              <a:spcAft>
                <a:spcPts val="0"/>
              </a:spcAft>
              <a:buClr>
                <a:schemeClr val="dk1"/>
              </a:buClr>
              <a:buSzPts val="2000"/>
              <a:buChar char="◺"/>
            </a:pPr>
            <a:r>
              <a:rPr lang="en">
                <a:solidFill>
                  <a:schemeClr val="dk1"/>
                </a:solidFill>
              </a:rPr>
              <a:t>Tell your story</a:t>
            </a:r>
            <a:endParaRPr>
              <a:solidFill>
                <a:schemeClr val="dk1"/>
              </a:solidFill>
            </a:endParaRPr>
          </a:p>
          <a:p>
            <a:pPr marL="457200" lvl="0" indent="-355600" algn="l" rtl="0">
              <a:spcBef>
                <a:spcPts val="0"/>
              </a:spcBef>
              <a:spcAft>
                <a:spcPts val="0"/>
              </a:spcAft>
              <a:buClr>
                <a:schemeClr val="dk1"/>
              </a:buClr>
              <a:buSzPts val="2000"/>
              <a:buChar char="◺"/>
            </a:pPr>
            <a:r>
              <a:rPr lang="en">
                <a:solidFill>
                  <a:schemeClr val="dk1"/>
                </a:solidFill>
              </a:rPr>
              <a:t>Start Local </a:t>
            </a:r>
            <a:endParaRPr>
              <a:solidFill>
                <a:schemeClr val="dk1"/>
              </a:solidFill>
            </a:endParaRPr>
          </a:p>
          <a:p>
            <a:pPr marL="914400" lvl="1" indent="-355600" algn="l" rtl="0">
              <a:spcBef>
                <a:spcPts val="0"/>
              </a:spcBef>
              <a:spcAft>
                <a:spcPts val="0"/>
              </a:spcAft>
              <a:buClr>
                <a:schemeClr val="dk1"/>
              </a:buClr>
              <a:buSzPts val="2000"/>
              <a:buChar char="◺"/>
            </a:pPr>
            <a:r>
              <a:rPr lang="en"/>
              <a:t>School board</a:t>
            </a:r>
            <a:endParaRPr/>
          </a:p>
          <a:p>
            <a:pPr marL="914400" lvl="1" indent="-355600" algn="l" rtl="0">
              <a:spcBef>
                <a:spcPts val="0"/>
              </a:spcBef>
              <a:spcAft>
                <a:spcPts val="0"/>
              </a:spcAft>
              <a:buClr>
                <a:schemeClr val="dk1"/>
              </a:buClr>
              <a:buSzPts val="2000"/>
              <a:buChar char="◺"/>
            </a:pPr>
            <a:r>
              <a:rPr lang="en"/>
              <a:t>Take care of people</a:t>
            </a:r>
            <a:endParaRPr/>
          </a:p>
          <a:p>
            <a:pPr marL="1371600" lvl="2" indent="-355600" algn="l" rtl="0">
              <a:spcBef>
                <a:spcPts val="0"/>
              </a:spcBef>
              <a:spcAft>
                <a:spcPts val="0"/>
              </a:spcAft>
              <a:buClr>
                <a:schemeClr val="dk1"/>
              </a:buClr>
              <a:buSzPts val="2000"/>
              <a:buChar char="■"/>
            </a:pPr>
            <a:r>
              <a:rPr lang="en"/>
              <a:t>Build positive workplace</a:t>
            </a:r>
            <a:endParaRPr/>
          </a:p>
          <a:p>
            <a:pPr marL="457200" lvl="0" indent="-355600" algn="l" rtl="0">
              <a:spcBef>
                <a:spcPts val="0"/>
              </a:spcBef>
              <a:spcAft>
                <a:spcPts val="0"/>
              </a:spcAft>
              <a:buClr>
                <a:schemeClr val="dk1"/>
              </a:buClr>
              <a:buSzPts val="2000"/>
              <a:buChar char="◺"/>
            </a:pPr>
            <a:r>
              <a:rPr lang="en">
                <a:solidFill>
                  <a:schemeClr val="dk1"/>
                </a:solidFill>
              </a:rPr>
              <a:t>State/Federal Level</a:t>
            </a:r>
            <a:endParaRPr>
              <a:solidFill>
                <a:schemeClr val="dk1"/>
              </a:solidFill>
            </a:endParaRPr>
          </a:p>
          <a:p>
            <a:pPr marL="914400" lvl="1" indent="-355600" algn="l" rtl="0">
              <a:spcBef>
                <a:spcPts val="0"/>
              </a:spcBef>
              <a:spcAft>
                <a:spcPts val="0"/>
              </a:spcAft>
              <a:buClr>
                <a:schemeClr val="dk1"/>
              </a:buClr>
              <a:buSzPts val="2000"/>
              <a:buChar char="◺"/>
            </a:pPr>
            <a:r>
              <a:rPr lang="en"/>
              <a:t>Legislature</a:t>
            </a:r>
            <a:endParaRPr/>
          </a:p>
          <a:p>
            <a:pPr marL="1371600" lvl="2" indent="-355600" algn="l" rtl="0">
              <a:spcBef>
                <a:spcPts val="0"/>
              </a:spcBef>
              <a:spcAft>
                <a:spcPts val="0"/>
              </a:spcAft>
              <a:buClr>
                <a:schemeClr val="dk1"/>
              </a:buClr>
              <a:buSzPts val="2000"/>
              <a:buChar char="■"/>
            </a:pPr>
            <a:r>
              <a:rPr lang="en"/>
              <a:t>How to write to/contact yours</a:t>
            </a:r>
            <a:endParaRPr/>
          </a:p>
          <a:p>
            <a:pPr marL="1371600" lvl="2" indent="-355600" algn="l" rtl="0">
              <a:spcBef>
                <a:spcPts val="0"/>
              </a:spcBef>
              <a:spcAft>
                <a:spcPts val="0"/>
              </a:spcAft>
              <a:buClr>
                <a:schemeClr val="dk1"/>
              </a:buClr>
              <a:buSzPts val="2000"/>
              <a:buChar char="■"/>
            </a:pPr>
            <a:r>
              <a:rPr lang="en" u="sng">
                <a:hlinkClick r:id="rId3"/>
              </a:rPr>
              <a:t>ISEA Resources</a:t>
            </a:r>
            <a:endParaRPr/>
          </a:p>
          <a:p>
            <a:pPr marL="0" lvl="0" indent="0" algn="l" rtl="0">
              <a:spcBef>
                <a:spcPts val="600"/>
              </a:spcBef>
              <a:spcAft>
                <a:spcPts val="600"/>
              </a:spcAft>
              <a:buNone/>
            </a:pPr>
            <a:endParaRPr/>
          </a:p>
        </p:txBody>
      </p:sp>
      <p:sp>
        <p:nvSpPr>
          <p:cNvPr id="197" name="Google Shape;19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How to help struggling staff</a:t>
            </a:r>
            <a:endParaRPr/>
          </a:p>
        </p:txBody>
      </p:sp>
      <p:sp>
        <p:nvSpPr>
          <p:cNvPr id="203" name="Google Shape;203;p30"/>
          <p:cNvSpPr txBox="1">
            <a:spLocks noGrp="1"/>
          </p:cNvSpPr>
          <p:nvPr>
            <p:ph type="body" idx="1"/>
          </p:nvPr>
        </p:nvSpPr>
        <p:spPr>
          <a:xfrm>
            <a:off x="855275" y="1506350"/>
            <a:ext cx="3473100" cy="27912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
              <a:t>Insurance/EAP program</a:t>
            </a:r>
            <a:endParaRPr/>
          </a:p>
          <a:p>
            <a:pPr marL="914400" lvl="1" indent="-355600" algn="l" rtl="0">
              <a:spcBef>
                <a:spcPts val="0"/>
              </a:spcBef>
              <a:spcAft>
                <a:spcPts val="0"/>
              </a:spcAft>
              <a:buSzPts val="2000"/>
              <a:buChar char="-"/>
            </a:pPr>
            <a:r>
              <a:rPr lang="en"/>
              <a:t>You are sometimes the free counselor - they can leave it with you</a:t>
            </a:r>
            <a:endParaRPr/>
          </a:p>
          <a:p>
            <a:pPr marL="457200" lvl="0" indent="-355600" algn="l" rtl="0">
              <a:spcBef>
                <a:spcPts val="0"/>
              </a:spcBef>
              <a:spcAft>
                <a:spcPts val="0"/>
              </a:spcAft>
              <a:buSzPts val="2000"/>
              <a:buChar char="-"/>
            </a:pPr>
            <a:r>
              <a:rPr lang="en"/>
              <a:t>Community resources</a:t>
            </a:r>
            <a:endParaRPr/>
          </a:p>
          <a:p>
            <a:pPr marL="457200" lvl="0" indent="-355600" algn="l" rtl="0">
              <a:spcBef>
                <a:spcPts val="0"/>
              </a:spcBef>
              <a:spcAft>
                <a:spcPts val="0"/>
              </a:spcAft>
              <a:buSzPts val="2000"/>
              <a:buChar char="-"/>
            </a:pPr>
            <a:r>
              <a:rPr lang="en"/>
              <a:t>Break for student/teacher</a:t>
            </a:r>
            <a:endParaRPr/>
          </a:p>
          <a:p>
            <a:pPr marL="914400" lvl="1" indent="-355600" algn="l" rtl="0">
              <a:spcBef>
                <a:spcPts val="0"/>
              </a:spcBef>
              <a:spcAft>
                <a:spcPts val="0"/>
              </a:spcAft>
              <a:buSzPts val="2000"/>
              <a:buChar char="-"/>
            </a:pPr>
            <a:r>
              <a:rPr lang="en"/>
              <a:t>Take class for 5 minutes</a:t>
            </a:r>
            <a:endParaRPr/>
          </a:p>
          <a:p>
            <a:pPr marL="0" lvl="0" indent="0" algn="l" rtl="0">
              <a:spcBef>
                <a:spcPts val="600"/>
              </a:spcBef>
              <a:spcAft>
                <a:spcPts val="600"/>
              </a:spcAft>
              <a:buNone/>
            </a:pPr>
            <a:endParaRPr/>
          </a:p>
        </p:txBody>
      </p:sp>
      <p:sp>
        <p:nvSpPr>
          <p:cNvPr id="204" name="Google Shape;204;p30"/>
          <p:cNvSpPr txBox="1">
            <a:spLocks noGrp="1"/>
          </p:cNvSpPr>
          <p:nvPr>
            <p:ph type="body" idx="2"/>
          </p:nvPr>
        </p:nvSpPr>
        <p:spPr>
          <a:xfrm>
            <a:off x="4815599" y="1506350"/>
            <a:ext cx="3473100" cy="27912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
              <a:t>Basic health</a:t>
            </a:r>
            <a:endParaRPr/>
          </a:p>
          <a:p>
            <a:pPr marL="914400" lvl="1" indent="-355600" algn="l" rtl="0">
              <a:spcBef>
                <a:spcPts val="0"/>
              </a:spcBef>
              <a:spcAft>
                <a:spcPts val="0"/>
              </a:spcAft>
              <a:buSzPts val="2000"/>
              <a:buChar char="-"/>
            </a:pPr>
            <a:r>
              <a:rPr lang="en"/>
              <a:t>Eating/drinking habits, exercise, home life</a:t>
            </a:r>
            <a:endParaRPr/>
          </a:p>
          <a:p>
            <a:pPr marL="457200" lvl="0" indent="-355600" algn="l" rtl="0">
              <a:spcBef>
                <a:spcPts val="0"/>
              </a:spcBef>
              <a:spcAft>
                <a:spcPts val="0"/>
              </a:spcAft>
              <a:buSzPts val="2000"/>
              <a:buChar char="-"/>
            </a:pPr>
            <a:r>
              <a:rPr lang="en"/>
              <a:t>Help them reflect</a:t>
            </a:r>
            <a:endParaRPr/>
          </a:p>
          <a:p>
            <a:pPr marL="914400" lvl="1" indent="-355600" algn="l" rtl="0">
              <a:spcBef>
                <a:spcPts val="0"/>
              </a:spcBef>
              <a:spcAft>
                <a:spcPts val="0"/>
              </a:spcAft>
              <a:buSzPts val="2000"/>
              <a:buChar char="-"/>
            </a:pPr>
            <a:r>
              <a:rPr lang="en"/>
              <a:t>Paint the picture</a:t>
            </a:r>
            <a:endParaRPr/>
          </a:p>
          <a:p>
            <a:pPr marL="914400" lvl="1" indent="-355600" algn="l" rtl="0">
              <a:spcBef>
                <a:spcPts val="0"/>
              </a:spcBef>
              <a:spcAft>
                <a:spcPts val="0"/>
              </a:spcAft>
              <a:buSzPts val="2000"/>
              <a:buChar char="-"/>
            </a:pPr>
            <a:r>
              <a:rPr lang="en">
                <a:solidFill>
                  <a:srgbClr val="000000"/>
                </a:solidFill>
              </a:rPr>
              <a:t>Paper/pen therapy prompts</a:t>
            </a:r>
            <a:endParaRPr>
              <a:solidFill>
                <a:srgbClr val="000000"/>
              </a:solidFill>
            </a:endParaRPr>
          </a:p>
          <a:p>
            <a:pPr marL="457200" lvl="0" indent="-355600" algn="l" rtl="0">
              <a:spcBef>
                <a:spcPts val="0"/>
              </a:spcBef>
              <a:spcAft>
                <a:spcPts val="0"/>
              </a:spcAft>
              <a:buClr>
                <a:srgbClr val="000000"/>
              </a:buClr>
              <a:buSzPts val="2000"/>
              <a:buChar char="-"/>
            </a:pPr>
            <a:r>
              <a:rPr lang="en">
                <a:solidFill>
                  <a:srgbClr val="000000"/>
                </a:solidFill>
              </a:rPr>
              <a:t>Teach to reframe</a:t>
            </a:r>
            <a:endParaRPr>
              <a:solidFill>
                <a:srgbClr val="000000"/>
              </a:solidFill>
            </a:endParaRPr>
          </a:p>
        </p:txBody>
      </p:sp>
      <p:sp>
        <p:nvSpPr>
          <p:cNvPr id="205" name="Google Shape;205;p3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Pen/Paper Prompts</a:t>
            </a:r>
            <a:endParaRPr/>
          </a:p>
        </p:txBody>
      </p:sp>
      <p:sp>
        <p:nvSpPr>
          <p:cNvPr id="211" name="Google Shape;211;p31"/>
          <p:cNvSpPr txBox="1">
            <a:spLocks noGrp="1"/>
          </p:cNvSpPr>
          <p:nvPr>
            <p:ph type="body" idx="1"/>
          </p:nvPr>
        </p:nvSpPr>
        <p:spPr>
          <a:xfrm>
            <a:off x="855275" y="1506350"/>
            <a:ext cx="3473100" cy="279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Write about:</a:t>
            </a:r>
            <a:endParaRPr/>
          </a:p>
          <a:p>
            <a:pPr marL="0" lvl="0" indent="0" algn="l" rtl="0">
              <a:spcBef>
                <a:spcPts val="600"/>
              </a:spcBef>
              <a:spcAft>
                <a:spcPts val="0"/>
              </a:spcAft>
              <a:buNone/>
            </a:pPr>
            <a:r>
              <a:rPr lang="en"/>
              <a:t>Your joy or lack of joy</a:t>
            </a:r>
            <a:endParaRPr/>
          </a:p>
          <a:p>
            <a:pPr marL="0" lvl="0" indent="0" algn="l" rtl="0">
              <a:spcBef>
                <a:spcPts val="600"/>
              </a:spcBef>
              <a:spcAft>
                <a:spcPts val="0"/>
              </a:spcAft>
              <a:buNone/>
            </a:pPr>
            <a:r>
              <a:rPr lang="en"/>
              <a:t>Your ability to focus</a:t>
            </a:r>
            <a:endParaRPr/>
          </a:p>
          <a:p>
            <a:pPr marL="0" lvl="0" indent="0" algn="l" rtl="0">
              <a:spcBef>
                <a:spcPts val="600"/>
              </a:spcBef>
              <a:spcAft>
                <a:spcPts val="0"/>
              </a:spcAft>
              <a:buNone/>
            </a:pPr>
            <a:r>
              <a:rPr lang="en"/>
              <a:t>The Squeaky Wheels you are dealing with in your staff</a:t>
            </a:r>
            <a:endParaRPr/>
          </a:p>
          <a:p>
            <a:pPr marL="0" lvl="0" indent="0" algn="l" rtl="0">
              <a:spcBef>
                <a:spcPts val="600"/>
              </a:spcBef>
              <a:spcAft>
                <a:spcPts val="0"/>
              </a:spcAft>
              <a:buNone/>
            </a:pPr>
            <a:r>
              <a:rPr lang="en"/>
              <a:t>Frustrations with your admin</a:t>
            </a:r>
            <a:endParaRPr/>
          </a:p>
          <a:p>
            <a:pPr marL="0" lvl="0" indent="0" algn="l" rtl="0">
              <a:spcBef>
                <a:spcPts val="600"/>
              </a:spcBef>
              <a:spcAft>
                <a:spcPts val="0"/>
              </a:spcAft>
              <a:buNone/>
            </a:pPr>
            <a:endParaRPr/>
          </a:p>
          <a:p>
            <a:pPr marL="0" lvl="0" indent="0" algn="l" rtl="0">
              <a:spcBef>
                <a:spcPts val="600"/>
              </a:spcBef>
              <a:spcAft>
                <a:spcPts val="600"/>
              </a:spcAft>
              <a:buNone/>
            </a:pPr>
            <a:endParaRPr/>
          </a:p>
        </p:txBody>
      </p:sp>
      <p:sp>
        <p:nvSpPr>
          <p:cNvPr id="212" name="Google Shape;212;p31"/>
          <p:cNvSpPr txBox="1">
            <a:spLocks noGrp="1"/>
          </p:cNvSpPr>
          <p:nvPr>
            <p:ph type="body" idx="2"/>
          </p:nvPr>
        </p:nvSpPr>
        <p:spPr>
          <a:xfrm>
            <a:off x="4815600" y="1506350"/>
            <a:ext cx="3473100" cy="316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Often share in an email with a counseling friend and hold for 24 hrs and then revisit to see if your feelings have changed or have gathered more info. (The Ladder of Inference - Amy)</a:t>
            </a:r>
            <a:endParaRPr/>
          </a:p>
          <a:p>
            <a:pPr marL="0" lvl="0" indent="0" algn="l" rtl="0">
              <a:spcBef>
                <a:spcPts val="600"/>
              </a:spcBef>
              <a:spcAft>
                <a:spcPts val="0"/>
              </a:spcAft>
              <a:buNone/>
            </a:pPr>
            <a:endParaRPr/>
          </a:p>
          <a:p>
            <a:pPr marL="0" lvl="0" indent="0" algn="l" rtl="0">
              <a:spcBef>
                <a:spcPts val="600"/>
              </a:spcBef>
              <a:spcAft>
                <a:spcPts val="600"/>
              </a:spcAft>
              <a:buNone/>
            </a:pPr>
            <a:r>
              <a:rPr lang="en"/>
              <a:t>Gratitude list (to reframe)</a:t>
            </a:r>
            <a:endParaRPr/>
          </a:p>
        </p:txBody>
      </p:sp>
      <p:sp>
        <p:nvSpPr>
          <p:cNvPr id="213" name="Google Shape;213;p3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4"/>
          <p:cNvPicPr preferRelativeResize="0"/>
          <p:nvPr/>
        </p:nvPicPr>
        <p:blipFill rotWithShape="1">
          <a:blip r:embed="rId3">
            <a:alphaModFix/>
          </a:blip>
          <a:srcRect l="1110" t="-7320" r="-1109" b="7319"/>
          <a:stretch/>
        </p:blipFill>
        <p:spPr>
          <a:xfrm>
            <a:off x="0" y="206850"/>
            <a:ext cx="4936800" cy="4936800"/>
          </a:xfrm>
          <a:prstGeom prst="rtTriangle">
            <a:avLst/>
          </a:prstGeom>
          <a:noFill/>
          <a:ln>
            <a:noFill/>
          </a:ln>
        </p:spPr>
      </p:pic>
      <p:sp>
        <p:nvSpPr>
          <p:cNvPr id="68" name="Google Shape;68;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69" name="Google Shape;69;p14"/>
          <p:cNvSpPr txBox="1">
            <a:spLocks noGrp="1"/>
          </p:cNvSpPr>
          <p:nvPr>
            <p:ph type="ctrTitle" idx="4294967295"/>
          </p:nvPr>
        </p:nvSpPr>
        <p:spPr>
          <a:xfrm>
            <a:off x="2343975" y="1487036"/>
            <a:ext cx="5091000" cy="1041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a:solidFill>
                  <a:schemeClr val="dk1"/>
                </a:solidFill>
              </a:rPr>
              <a:t>Hello!</a:t>
            </a:r>
            <a:endParaRPr sz="7200">
              <a:solidFill>
                <a:schemeClr val="dk1"/>
              </a:solidFill>
            </a:endParaRPr>
          </a:p>
        </p:txBody>
      </p:sp>
      <p:sp>
        <p:nvSpPr>
          <p:cNvPr id="70" name="Google Shape;70;p14"/>
          <p:cNvSpPr txBox="1">
            <a:spLocks noGrp="1"/>
          </p:cNvSpPr>
          <p:nvPr>
            <p:ph type="subTitle" idx="4294967295"/>
          </p:nvPr>
        </p:nvSpPr>
        <p:spPr>
          <a:xfrm>
            <a:off x="3094275" y="2520406"/>
            <a:ext cx="5091000" cy="34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b="1">
                <a:solidFill>
                  <a:srgbClr val="000000"/>
                </a:solidFill>
                <a:latin typeface="Inria Serif"/>
                <a:ea typeface="Inria Serif"/>
                <a:cs typeface="Inria Serif"/>
                <a:sym typeface="Inria Serif"/>
              </a:rPr>
              <a:t>Dr. Amy DeGroot-Hammer</a:t>
            </a:r>
            <a:endParaRPr sz="2000" b="1">
              <a:solidFill>
                <a:srgbClr val="000000"/>
              </a:solidFill>
              <a:latin typeface="Inria Serif"/>
              <a:ea typeface="Inria Serif"/>
              <a:cs typeface="Inria Serif"/>
              <a:sym typeface="Inria Serif"/>
            </a:endParaRPr>
          </a:p>
          <a:p>
            <a:pPr marL="0" lvl="0" indent="0" algn="l" rtl="0">
              <a:spcBef>
                <a:spcPts val="0"/>
              </a:spcBef>
              <a:spcAft>
                <a:spcPts val="0"/>
              </a:spcAft>
              <a:buNone/>
            </a:pPr>
            <a:endParaRPr sz="2000" b="1">
              <a:solidFill>
                <a:srgbClr val="000000"/>
              </a:solidFill>
              <a:latin typeface="Inria Serif"/>
              <a:ea typeface="Inria Serif"/>
              <a:cs typeface="Inria Serif"/>
              <a:sym typeface="Inria Serif"/>
            </a:endParaRPr>
          </a:p>
        </p:txBody>
      </p:sp>
      <p:sp>
        <p:nvSpPr>
          <p:cNvPr id="71" name="Google Shape;71;p14"/>
          <p:cNvSpPr txBox="1">
            <a:spLocks noGrp="1"/>
          </p:cNvSpPr>
          <p:nvPr>
            <p:ph type="subTitle" idx="4294967295"/>
          </p:nvPr>
        </p:nvSpPr>
        <p:spPr>
          <a:xfrm>
            <a:off x="4646100" y="4193400"/>
            <a:ext cx="4170300" cy="7041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2000">
                <a:solidFill>
                  <a:srgbClr val="434343"/>
                </a:solidFill>
              </a:rPr>
              <a:t>Buena Vista University: Professional School Counseling Program</a:t>
            </a:r>
            <a:endParaRPr sz="2000" b="1">
              <a:solidFill>
                <a:srgbClr val="434343"/>
              </a:solidFill>
            </a:endParaRPr>
          </a:p>
        </p:txBody>
      </p:sp>
      <p:sp>
        <p:nvSpPr>
          <p:cNvPr id="72" name="Google Shape;72;p14"/>
          <p:cNvSpPr txBox="1">
            <a:spLocks noGrp="1"/>
          </p:cNvSpPr>
          <p:nvPr>
            <p:ph type="subTitle" idx="4294967295"/>
          </p:nvPr>
        </p:nvSpPr>
        <p:spPr>
          <a:xfrm>
            <a:off x="3436275" y="3019302"/>
            <a:ext cx="5091000" cy="278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b="1">
                <a:solidFill>
                  <a:srgbClr val="000000"/>
                </a:solidFill>
                <a:latin typeface="Inria Serif"/>
                <a:ea typeface="Inria Serif"/>
                <a:cs typeface="Inria Serif"/>
                <a:sym typeface="Inria Serif"/>
              </a:rPr>
              <a:t>Dr. Jenna Hardersen</a:t>
            </a:r>
            <a:endParaRPr sz="2000" b="1">
              <a:solidFill>
                <a:srgbClr val="000000"/>
              </a:solidFill>
              <a:latin typeface="Inria Serif"/>
              <a:ea typeface="Inria Serif"/>
              <a:cs typeface="Inria Serif"/>
              <a:sym typeface="Inria Serif"/>
            </a:endParaRPr>
          </a:p>
          <a:p>
            <a:pPr marL="0" lvl="0" indent="0" algn="l" rtl="0">
              <a:spcBef>
                <a:spcPts val="0"/>
              </a:spcBef>
              <a:spcAft>
                <a:spcPts val="0"/>
              </a:spcAft>
              <a:buNone/>
            </a:pPr>
            <a:endParaRPr sz="2000" b="1">
              <a:solidFill>
                <a:srgbClr val="000000"/>
              </a:solidFill>
              <a:latin typeface="Inria Serif"/>
              <a:ea typeface="Inria Serif"/>
              <a:cs typeface="Inria Serif"/>
              <a:sym typeface="Inria Serif"/>
            </a:endParaRPr>
          </a:p>
        </p:txBody>
      </p:sp>
      <p:sp>
        <p:nvSpPr>
          <p:cNvPr id="73" name="Google Shape;73;p14"/>
          <p:cNvSpPr txBox="1">
            <a:spLocks noGrp="1"/>
          </p:cNvSpPr>
          <p:nvPr>
            <p:ph type="subTitle" idx="4294967295"/>
          </p:nvPr>
        </p:nvSpPr>
        <p:spPr>
          <a:xfrm>
            <a:off x="3862075" y="3493149"/>
            <a:ext cx="5091000" cy="278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b="1">
                <a:solidFill>
                  <a:srgbClr val="000000"/>
                </a:solidFill>
                <a:latin typeface="Inria Serif"/>
                <a:ea typeface="Inria Serif"/>
                <a:cs typeface="Inria Serif"/>
                <a:sym typeface="Inria Serif"/>
              </a:rPr>
              <a:t>Dr. Kris Meyer</a:t>
            </a:r>
            <a:endParaRPr sz="2000" b="1">
              <a:solidFill>
                <a:srgbClr val="000000"/>
              </a:solidFill>
              <a:latin typeface="Inria Serif"/>
              <a:ea typeface="Inria Serif"/>
              <a:cs typeface="Inria Serif"/>
              <a:sym typeface="Inria Serif"/>
            </a:endParaRPr>
          </a:p>
          <a:p>
            <a:pPr marL="0" lvl="0" indent="0" algn="l" rtl="0">
              <a:spcBef>
                <a:spcPts val="0"/>
              </a:spcBef>
              <a:spcAft>
                <a:spcPts val="0"/>
              </a:spcAft>
              <a:buNone/>
            </a:pPr>
            <a:endParaRPr sz="2000" b="1">
              <a:solidFill>
                <a:srgbClr val="000000"/>
              </a:solidFill>
              <a:latin typeface="Inria Serif"/>
              <a:ea typeface="Inria Serif"/>
              <a:cs typeface="Inria Serif"/>
              <a:sym typeface="Inria Serif"/>
            </a:endParaRPr>
          </a:p>
        </p:txBody>
      </p:sp>
      <p:sp>
        <p:nvSpPr>
          <p:cNvPr id="74" name="Google Shape;74;p14"/>
          <p:cNvSpPr txBox="1"/>
          <p:nvPr/>
        </p:nvSpPr>
        <p:spPr>
          <a:xfrm>
            <a:off x="2644500" y="0"/>
            <a:ext cx="6499500" cy="711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800" b="1">
                <a:solidFill>
                  <a:schemeClr val="dk1"/>
                </a:solidFill>
                <a:latin typeface="Inria Serif"/>
                <a:ea typeface="Inria Serif"/>
                <a:cs typeface="Inria Serif"/>
                <a:sym typeface="Inria Serif"/>
              </a:rPr>
              <a:t>tinyurl.com/iscatoxic</a:t>
            </a:r>
            <a:endParaRPr sz="3800" b="1">
              <a:solidFill>
                <a:schemeClr val="dk1"/>
              </a:solidFill>
              <a:latin typeface="Inria Serif"/>
              <a:ea typeface="Inria Serif"/>
              <a:cs typeface="Inria Serif"/>
              <a:sym typeface="Inria Serif"/>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219" name="Google Shape;219;p32"/>
          <p:cNvPicPr preferRelativeResize="0"/>
          <p:nvPr/>
        </p:nvPicPr>
        <p:blipFill>
          <a:blip r:embed="rId3">
            <a:alphaModFix/>
          </a:blip>
          <a:stretch>
            <a:fillRect/>
          </a:stretch>
        </p:blipFill>
        <p:spPr>
          <a:xfrm>
            <a:off x="506226" y="1"/>
            <a:ext cx="8131558" cy="5143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225" name="Google Shape;225;p33"/>
          <p:cNvPicPr preferRelativeResize="0"/>
          <p:nvPr/>
        </p:nvPicPr>
        <p:blipFill>
          <a:blip r:embed="rId3">
            <a:alphaModFix/>
          </a:blip>
          <a:stretch>
            <a:fillRect/>
          </a:stretch>
        </p:blipFill>
        <p:spPr>
          <a:xfrm>
            <a:off x="719188" y="0"/>
            <a:ext cx="7705630" cy="5143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231" name="Google Shape;231;p34"/>
          <p:cNvSpPr txBox="1">
            <a:spLocks noGrp="1"/>
          </p:cNvSpPr>
          <p:nvPr>
            <p:ph type="ctrTitle" idx="4294967295"/>
          </p:nvPr>
        </p:nvSpPr>
        <p:spPr>
          <a:xfrm>
            <a:off x="2343975" y="1668975"/>
            <a:ext cx="6755100" cy="1041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a:t>Any Questions?</a:t>
            </a:r>
            <a:endParaRPr sz="7200"/>
          </a:p>
        </p:txBody>
      </p:sp>
      <p:sp>
        <p:nvSpPr>
          <p:cNvPr id="232" name="Google Shape;232;p34"/>
          <p:cNvSpPr txBox="1">
            <a:spLocks noGrp="1"/>
          </p:cNvSpPr>
          <p:nvPr>
            <p:ph type="subTitle" idx="4294967295"/>
          </p:nvPr>
        </p:nvSpPr>
        <p:spPr>
          <a:xfrm>
            <a:off x="3094275" y="2752356"/>
            <a:ext cx="5091000" cy="34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b="1">
                <a:latin typeface="Inria Serif"/>
                <a:ea typeface="Inria Serif"/>
                <a:cs typeface="Inria Serif"/>
                <a:sym typeface="Inria Serif"/>
              </a:rPr>
              <a:t>Contact us:</a:t>
            </a:r>
            <a:endParaRPr sz="2000" b="1">
              <a:latin typeface="Inria Serif"/>
              <a:ea typeface="Inria Serif"/>
              <a:cs typeface="Inria Serif"/>
              <a:sym typeface="Inria Serif"/>
            </a:endParaRPr>
          </a:p>
        </p:txBody>
      </p:sp>
      <p:sp>
        <p:nvSpPr>
          <p:cNvPr id="233" name="Google Shape;233;p34"/>
          <p:cNvSpPr txBox="1">
            <a:spLocks noGrp="1"/>
          </p:cNvSpPr>
          <p:nvPr>
            <p:ph type="subTitle" idx="4294967295"/>
          </p:nvPr>
        </p:nvSpPr>
        <p:spPr>
          <a:xfrm>
            <a:off x="3165225" y="3134325"/>
            <a:ext cx="5860200" cy="340200"/>
          </a:xfrm>
          <a:prstGeom prst="rect">
            <a:avLst/>
          </a:prstGeom>
        </p:spPr>
        <p:txBody>
          <a:bodyPr spcFirstLastPara="1" wrap="square" lIns="0" tIns="0" rIns="0" bIns="0" anchor="t" anchorCtr="0">
            <a:noAutofit/>
          </a:bodyPr>
          <a:lstStyle/>
          <a:p>
            <a:pPr marL="0" lvl="0" indent="457200" algn="l" rtl="0">
              <a:spcBef>
                <a:spcPts val="0"/>
              </a:spcBef>
              <a:spcAft>
                <a:spcPts val="0"/>
              </a:spcAft>
              <a:buNone/>
            </a:pPr>
            <a:r>
              <a:rPr lang="en" sz="2000"/>
              <a:t>Dr. Amy DeGroot-Hammer - </a:t>
            </a:r>
            <a:r>
              <a:rPr lang="en" sz="1600" u="sng">
                <a:solidFill>
                  <a:schemeClr val="hlink"/>
                </a:solidFill>
                <a:hlinkClick r:id="rId3"/>
              </a:rPr>
              <a:t>degroothammer@bvu.edu</a:t>
            </a:r>
            <a:endParaRPr sz="1600"/>
          </a:p>
          <a:p>
            <a:pPr marL="457200" lvl="0" indent="457200" algn="l" rtl="0">
              <a:spcBef>
                <a:spcPts val="0"/>
              </a:spcBef>
              <a:spcAft>
                <a:spcPts val="0"/>
              </a:spcAft>
              <a:buNone/>
            </a:pPr>
            <a:r>
              <a:rPr lang="en" sz="2000"/>
              <a:t>Dr. Kris Meyer - </a:t>
            </a:r>
            <a:r>
              <a:rPr lang="en" sz="1600" u="sng">
                <a:solidFill>
                  <a:schemeClr val="hlink"/>
                </a:solidFill>
                <a:hlinkClick r:id="rId4"/>
              </a:rPr>
              <a:t>meyer@bvu.edu</a:t>
            </a:r>
            <a:endParaRPr sz="1600"/>
          </a:p>
          <a:p>
            <a:pPr marL="914400" lvl="0" indent="457200" algn="l" rtl="0">
              <a:spcBef>
                <a:spcPts val="0"/>
              </a:spcBef>
              <a:spcAft>
                <a:spcPts val="0"/>
              </a:spcAft>
              <a:buNone/>
            </a:pPr>
            <a:r>
              <a:rPr lang="en" sz="2000"/>
              <a:t>Dr. Jenna Hardersen - </a:t>
            </a:r>
            <a:r>
              <a:rPr lang="en" sz="1600" u="sng">
                <a:solidFill>
                  <a:schemeClr val="hlink"/>
                </a:solidFill>
                <a:hlinkClick r:id="rId5"/>
              </a:rPr>
              <a:t>hardersen@bvu.edu</a:t>
            </a:r>
            <a:endParaRPr sz="1600"/>
          </a:p>
          <a:p>
            <a:pPr marL="914400" lvl="0" indent="457200" algn="l" rtl="0">
              <a:spcBef>
                <a:spcPts val="0"/>
              </a:spcBef>
              <a:spcAft>
                <a:spcPts val="0"/>
              </a:spcAft>
              <a:buNone/>
            </a:pPr>
            <a:endParaRPr sz="1600"/>
          </a:p>
          <a:p>
            <a:pPr marL="0" lvl="0" indent="0" algn="l" rtl="0">
              <a:spcBef>
                <a:spcPts val="0"/>
              </a:spcBef>
              <a:spcAft>
                <a:spcPts val="0"/>
              </a:spcAft>
              <a:buNone/>
            </a:pPr>
            <a:endParaRPr sz="2000"/>
          </a:p>
          <a:p>
            <a:pPr marL="0" lvl="0" indent="0" algn="l" rtl="0">
              <a:spcBef>
                <a:spcPts val="0"/>
              </a:spcBef>
              <a:spcAft>
                <a:spcPts val="0"/>
              </a:spcAft>
              <a:buClr>
                <a:schemeClr val="dk1"/>
              </a:buClr>
              <a:buSzPts val="1100"/>
              <a:buFont typeface="Arial"/>
              <a:buNone/>
            </a:pPr>
            <a:endParaRPr sz="2000"/>
          </a:p>
        </p:txBody>
      </p:sp>
      <p:pic>
        <p:nvPicPr>
          <p:cNvPr id="234" name="Google Shape;234;p34"/>
          <p:cNvPicPr preferRelativeResize="0"/>
          <p:nvPr/>
        </p:nvPicPr>
        <p:blipFill>
          <a:blip r:embed="rId6">
            <a:alphaModFix/>
          </a:blip>
          <a:stretch>
            <a:fillRect/>
          </a:stretch>
        </p:blipFill>
        <p:spPr>
          <a:xfrm>
            <a:off x="-879675" y="1479175"/>
            <a:ext cx="4611200" cy="4611200"/>
          </a:xfrm>
          <a:prstGeom prst="rect">
            <a:avLst/>
          </a:prstGeom>
          <a:noFill/>
          <a:ln>
            <a:noFill/>
          </a:ln>
        </p:spPr>
      </p:pic>
      <p:sp>
        <p:nvSpPr>
          <p:cNvPr id="235" name="Google Shape;235;p34"/>
          <p:cNvSpPr txBox="1"/>
          <p:nvPr/>
        </p:nvSpPr>
        <p:spPr>
          <a:xfrm>
            <a:off x="2644500" y="4432500"/>
            <a:ext cx="6499500" cy="711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800" b="1">
                <a:solidFill>
                  <a:schemeClr val="dk1"/>
                </a:solidFill>
                <a:latin typeface="Inria Serif"/>
                <a:ea typeface="Inria Serif"/>
                <a:cs typeface="Inria Serif"/>
                <a:sym typeface="Inria Serif"/>
              </a:rPr>
              <a:t>tinyurl.com/iscatoxic</a:t>
            </a:r>
            <a:endParaRPr sz="3800" b="1">
              <a:solidFill>
                <a:schemeClr val="dk1"/>
              </a:solidFill>
              <a:latin typeface="Inria Serif"/>
              <a:ea typeface="Inria Serif"/>
              <a:cs typeface="Inria Serif"/>
              <a:sym typeface="Inria Serif"/>
            </a:endParaRPr>
          </a:p>
        </p:txBody>
      </p:sp>
      <p:sp>
        <p:nvSpPr>
          <p:cNvPr id="236" name="Google Shape;236;p34"/>
          <p:cNvSpPr txBox="1"/>
          <p:nvPr/>
        </p:nvSpPr>
        <p:spPr>
          <a:xfrm>
            <a:off x="1119950" y="342200"/>
            <a:ext cx="733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latin typeface="Inria Sans"/>
                <a:ea typeface="Inria Sans"/>
                <a:cs typeface="Inria Sans"/>
                <a:sym typeface="Inria Sans"/>
              </a:rPr>
              <a:t>Dr. Meyer’s Podcast - https://livelifeinspiredviewsforeveryday.buzzsprout.com</a:t>
            </a:r>
            <a:endParaRPr sz="1700" b="1">
              <a:latin typeface="Inria Sans"/>
              <a:ea typeface="Inria Sans"/>
              <a:cs typeface="Inria Sans"/>
              <a:sym typeface="Inri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a:spLocks noGrp="1"/>
          </p:cNvSpPr>
          <p:nvPr>
            <p:ph type="title"/>
          </p:nvPr>
        </p:nvSpPr>
        <p:spPr>
          <a:xfrm>
            <a:off x="233875" y="173975"/>
            <a:ext cx="5382300" cy="923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Resources</a:t>
            </a:r>
            <a:endParaRPr/>
          </a:p>
        </p:txBody>
      </p:sp>
      <p:sp>
        <p:nvSpPr>
          <p:cNvPr id="242" name="Google Shape;242;p35"/>
          <p:cNvSpPr txBox="1">
            <a:spLocks noGrp="1"/>
          </p:cNvSpPr>
          <p:nvPr>
            <p:ph type="body" idx="1"/>
          </p:nvPr>
        </p:nvSpPr>
        <p:spPr>
          <a:xfrm>
            <a:off x="233875" y="1264200"/>
            <a:ext cx="8601000" cy="35769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 sz="1800" u="sng">
                <a:solidFill>
                  <a:schemeClr val="hlink"/>
                </a:solidFill>
                <a:hlinkClick r:id="rId3"/>
              </a:rPr>
              <a:t>https://u.osu.edu/studentwellnesscenter/2021/03/28/toxic-positivity-the-darker-side-of-the-rainbow/</a:t>
            </a:r>
            <a:endParaRPr sz="1800"/>
          </a:p>
          <a:p>
            <a:pPr marL="457200" lvl="0" indent="-342900" algn="l" rtl="0">
              <a:spcBef>
                <a:spcPts val="0"/>
              </a:spcBef>
              <a:spcAft>
                <a:spcPts val="0"/>
              </a:spcAft>
              <a:buSzPts val="1800"/>
              <a:buChar char="▸"/>
            </a:pPr>
            <a:r>
              <a:rPr lang="en" sz="1800"/>
              <a:t>Coutu, D. L. (2002). How resilience works. Harvard Business Review.  </a:t>
            </a:r>
            <a:endParaRPr sz="1800"/>
          </a:p>
          <a:p>
            <a:pPr marL="457200" lvl="0" indent="-342900" algn="l" rtl="0">
              <a:spcBef>
                <a:spcPts val="0"/>
              </a:spcBef>
              <a:spcAft>
                <a:spcPts val="0"/>
              </a:spcAft>
              <a:buSzPts val="1800"/>
              <a:buChar char="▸"/>
            </a:pPr>
            <a:r>
              <a:rPr lang="en" sz="1800"/>
              <a:t>Duffy, M.W. and Fosslien, L. (2022). Managers, what are you doing about change exhaustion? Harvard Business Review. </a:t>
            </a:r>
            <a:endParaRPr sz="1800"/>
          </a:p>
          <a:p>
            <a:pPr marL="457200" lvl="0" indent="-342900" algn="l" rtl="0">
              <a:spcBef>
                <a:spcPts val="0"/>
              </a:spcBef>
              <a:spcAft>
                <a:spcPts val="0"/>
              </a:spcAft>
              <a:buSzPts val="1800"/>
              <a:buChar char="▸"/>
            </a:pPr>
            <a:r>
              <a:rPr lang="en" sz="1800"/>
              <a:t>Imber, A. (2022). Where your work meets your life. Harvard Business Review. </a:t>
            </a:r>
            <a:endParaRPr sz="1800"/>
          </a:p>
          <a:p>
            <a:pPr marL="457200" lvl="0" indent="-342900" algn="l" rtl="0">
              <a:spcBef>
                <a:spcPts val="0"/>
              </a:spcBef>
              <a:spcAft>
                <a:spcPts val="0"/>
              </a:spcAft>
              <a:buSzPts val="1800"/>
              <a:buChar char="▸"/>
            </a:pPr>
            <a:r>
              <a:rPr lang="en" sz="1800"/>
              <a:t>Korpar, L. (2022). What is toxic positivity. LinkedIn News.</a:t>
            </a:r>
            <a:endParaRPr sz="1800"/>
          </a:p>
          <a:p>
            <a:pPr marL="457200" lvl="0" indent="-342900" algn="l" rtl="0">
              <a:spcBef>
                <a:spcPts val="0"/>
              </a:spcBef>
              <a:spcAft>
                <a:spcPts val="0"/>
              </a:spcAft>
              <a:buSzPts val="1800"/>
              <a:buChar char="▸"/>
            </a:pPr>
            <a:r>
              <a:rPr lang="en" sz="1800"/>
              <a:t>https://www.amazon.com/Toxic-Positivity-Keeping-World-Obsessed/dp/0593418271</a:t>
            </a:r>
            <a:endParaRPr sz="1800"/>
          </a:p>
        </p:txBody>
      </p:sp>
      <p:sp>
        <p:nvSpPr>
          <p:cNvPr id="243" name="Google Shape;243;p3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2560225" y="913550"/>
            <a:ext cx="5382300" cy="9237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p:txBody>
      </p:sp>
      <p:sp>
        <p:nvSpPr>
          <p:cNvPr id="80" name="Google Shape;80;p15"/>
          <p:cNvSpPr txBox="1">
            <a:spLocks noGrp="1"/>
          </p:cNvSpPr>
          <p:nvPr>
            <p:ph type="body" idx="1"/>
          </p:nvPr>
        </p:nvSpPr>
        <p:spPr>
          <a:xfrm>
            <a:off x="3169825" y="2111350"/>
            <a:ext cx="5382300" cy="21189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a:p>
        </p:txBody>
      </p:sp>
      <p:sp>
        <p:nvSpPr>
          <p:cNvPr id="81" name="Google Shape;81;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82" name="Google Shape;82;p15" descr="The Breakfast Club movie clips: http://j.mp/1L58ywZ&#10;BUY THE MOVIE: http://amzn.to/tuLu1k&#10;Don't miss the HOTTEST NEW TRAILERS: http://bit.ly/1u2y6pr&#10;&#10;CLIP DESCRIPTION:&#10;Bender (Judd Nelson) challenges Mr. Vernon's (Paul Gleason) authority and receives months of detention in return.&#10;&#10;FILM DESCRIPTION:&#10;John Hughes wrote and directed this quintessential 1980s high school drama featuring the hottest young stars of the decade. Trapped in a day-long Saturday detention in a prison-like school library are Claire, the princess (Molly Ringwald); Andrew, the jock (Emilio Estevez); John, the criminal (Judd Nelson); Brian, the brain (Anthony Michael Hall); and Allison, the basket case (Ally Sheedy). These five strangers begin the day with nothing in common, each bound to his/her place in the high school caste system. Yet the students bond together when faced with the villainous principal (Paul Gleason), and they realize that they have more in common than they may think, including a contempt for adult society. &quot;When you grow up, your heart dies,&quot; Allison proclaims in one of the film's many scenes of soul-searching, and, judging from the adults depicted in the film, the teen audience may very well agree. Released in a decade overflowing with derivative teen films, The Breakfast Club has developed an almost cult-like status.&#10;&#10;CREDITS:&#10;TM &amp; © Universal (1985)&#10;Cast: Emilio Estevez, Paul Gleason, Anthony Michael Hall, Judd Nelson, Molly Ringwald, Ally Sheedy&#10;Director: John Hughes&#10;Producers: Gil Friesen, John Hughes, Michelle Manning, Andrew Meyer, Ned Tanen&#10;Screenwriter: John Hughes&#10;&#10;WHO ARE WE?&#10;The MOVIECLIPS channel is the largest collection of licensed movie clips on the web. Here you will find unforgettable moments, scenes and lines from all your favorite films. Made by movie fans, for movie fans.&#10;&#10;SUBSCRIBE TO OUR MOVIE CHANNELS:&#10;MOVIECLIPS: http://bit.ly/1u2yaWd&#10;ComingSoon: http://bit.ly/1DVpgtR&#10;Indie &amp; Film Festivals: http://bit.ly/1wbkfYg&#10;Hero Central: http://bit.ly/1AMUZwv&#10;Extras: http://bit.ly/1u431fr&#10;Classic Trailers: http://bit.ly/1u43jDe&#10;Pop-Up Trailers: http://bit.ly/1z7EtZR&#10;Movie News: http://bit.ly/1C3Ncd2&#10;Movie Games: http://bit.ly/1ygDV13&#10;Fandango: http://bit.ly/1Bl79ye&#10;Fandango FrontRunners: http://bit.ly/1CggQfC&#10;&#10;HIT US UP:&#10;Facebook: http://on.fb.me/1y8M8ax&#10;Twitter: http://bit.ly/1ghOWmt&#10;Pinterest: http://bit.ly/14wL9De&#10;Tumblr: http://bit.ly/1vUwhH7" title="Eat My Shorts - The Breakfast Club (3/8) Movie CLIP (1985) HD">
            <a:hlinkClick r:id="rId3"/>
          </p:cNvPr>
          <p:cNvPicPr preferRelativeResize="0"/>
          <p:nvPr/>
        </p:nvPicPr>
        <p:blipFill>
          <a:blip r:embed="rId4">
            <a:alphaModFix/>
          </a:blip>
          <a:stretch>
            <a:fillRect/>
          </a:stretch>
        </p:blipFill>
        <p:spPr>
          <a:xfrm>
            <a:off x="1143013" y="0"/>
            <a:ext cx="685798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2560225" y="913550"/>
            <a:ext cx="5382300" cy="9237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p:txBody>
      </p:sp>
      <p:sp>
        <p:nvSpPr>
          <p:cNvPr id="88" name="Google Shape;88;p16"/>
          <p:cNvSpPr txBox="1">
            <a:spLocks noGrp="1"/>
          </p:cNvSpPr>
          <p:nvPr>
            <p:ph type="body" idx="1"/>
          </p:nvPr>
        </p:nvSpPr>
        <p:spPr>
          <a:xfrm>
            <a:off x="3169825" y="2111350"/>
            <a:ext cx="5382300" cy="21189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a:p>
        </p:txBody>
      </p:sp>
      <p:sp>
        <p:nvSpPr>
          <p:cNvPr id="89" name="Google Shape;89;p1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90" name="Google Shape;90;p16"/>
          <p:cNvPicPr preferRelativeResize="0"/>
          <p:nvPr/>
        </p:nvPicPr>
        <p:blipFill>
          <a:blip r:embed="rId3">
            <a:alphaModFix/>
          </a:blip>
          <a:stretch>
            <a:fillRect/>
          </a:stretch>
        </p:blipFill>
        <p:spPr>
          <a:xfrm>
            <a:off x="2514585" y="0"/>
            <a:ext cx="4114819"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1801900" y="913550"/>
            <a:ext cx="6140700" cy="923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What is Toxic Positivity?</a:t>
            </a:r>
            <a:endParaRPr/>
          </a:p>
        </p:txBody>
      </p:sp>
      <p:sp>
        <p:nvSpPr>
          <p:cNvPr id="96" name="Google Shape;96;p17"/>
          <p:cNvSpPr txBox="1">
            <a:spLocks noGrp="1"/>
          </p:cNvSpPr>
          <p:nvPr>
            <p:ph type="body" idx="1"/>
          </p:nvPr>
        </p:nvSpPr>
        <p:spPr>
          <a:xfrm>
            <a:off x="3169825" y="2111350"/>
            <a:ext cx="5382300" cy="21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Prioritizing happiness over all else and ignoring negative emotions. </a:t>
            </a:r>
            <a:endParaRPr/>
          </a:p>
          <a:p>
            <a:pPr marL="0" lvl="0" indent="0" algn="l" rtl="0">
              <a:spcBef>
                <a:spcPts val="600"/>
              </a:spcBef>
              <a:spcAft>
                <a:spcPts val="0"/>
              </a:spcAft>
              <a:buNone/>
            </a:pPr>
            <a:endParaRPr/>
          </a:p>
          <a:p>
            <a:pPr marL="0" lvl="0" indent="0" algn="l" rtl="0">
              <a:spcBef>
                <a:spcPts val="600"/>
              </a:spcBef>
              <a:spcAft>
                <a:spcPts val="600"/>
              </a:spcAft>
              <a:buNone/>
            </a:pPr>
            <a:r>
              <a:rPr lang="en"/>
              <a:t>Suppressing, minimizing, invalidating negative emotions</a:t>
            </a:r>
            <a:endParaRPr/>
          </a:p>
        </p:txBody>
      </p:sp>
      <p:sp>
        <p:nvSpPr>
          <p:cNvPr id="97" name="Google Shape;97;p1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98" name="Google Shape;98;p17"/>
          <p:cNvSpPr txBox="1"/>
          <p:nvPr/>
        </p:nvSpPr>
        <p:spPr>
          <a:xfrm>
            <a:off x="3722075" y="0"/>
            <a:ext cx="5612400" cy="711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800" b="1">
                <a:solidFill>
                  <a:schemeClr val="dk1"/>
                </a:solidFill>
                <a:latin typeface="Inria Serif"/>
                <a:ea typeface="Inria Serif"/>
                <a:cs typeface="Inria Serif"/>
                <a:sym typeface="Inria Serif"/>
              </a:rPr>
              <a:t>tinyurl.com/iscatoxic</a:t>
            </a:r>
            <a:endParaRPr sz="3800" b="1">
              <a:solidFill>
                <a:schemeClr val="dk1"/>
              </a:solidFill>
              <a:latin typeface="Inria Serif"/>
              <a:ea typeface="Inria Serif"/>
              <a:cs typeface="Inria Serif"/>
              <a:sym typeface="Inria Serif"/>
            </a:endParaRPr>
          </a:p>
        </p:txBody>
      </p:sp>
      <p:sp>
        <p:nvSpPr>
          <p:cNvPr id="99" name="Google Shape;99;p17"/>
          <p:cNvSpPr/>
          <p:nvPr/>
        </p:nvSpPr>
        <p:spPr>
          <a:xfrm>
            <a:off x="373675" y="2630350"/>
            <a:ext cx="1978200" cy="1699800"/>
          </a:xfrm>
          <a:prstGeom prst="pentagon">
            <a:avLst>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latin typeface="Marck Script"/>
                <a:ea typeface="Marck Script"/>
                <a:cs typeface="Marck Script"/>
                <a:sym typeface="Marck Script"/>
              </a:rPr>
              <a:t>Winners </a:t>
            </a:r>
            <a:endParaRPr sz="2100">
              <a:latin typeface="Marck Script"/>
              <a:ea typeface="Marck Script"/>
              <a:cs typeface="Marck Script"/>
              <a:sym typeface="Marck Script"/>
            </a:endParaRPr>
          </a:p>
          <a:p>
            <a:pPr marL="0" lvl="0" indent="0" algn="ctr" rtl="0">
              <a:spcBef>
                <a:spcPts val="0"/>
              </a:spcBef>
              <a:spcAft>
                <a:spcPts val="0"/>
              </a:spcAft>
              <a:buNone/>
            </a:pPr>
            <a:r>
              <a:rPr lang="en" sz="2100">
                <a:latin typeface="Marck Script"/>
                <a:ea typeface="Marck Script"/>
                <a:cs typeface="Marck Script"/>
                <a:sym typeface="Marck Script"/>
              </a:rPr>
              <a:t>vs</a:t>
            </a:r>
            <a:endParaRPr sz="2100">
              <a:latin typeface="Marck Script"/>
              <a:ea typeface="Marck Script"/>
              <a:cs typeface="Marck Script"/>
              <a:sym typeface="Marck Script"/>
            </a:endParaRPr>
          </a:p>
          <a:p>
            <a:pPr marL="0" lvl="0" indent="0" algn="ctr" rtl="0">
              <a:spcBef>
                <a:spcPts val="0"/>
              </a:spcBef>
              <a:spcAft>
                <a:spcPts val="0"/>
              </a:spcAft>
              <a:buNone/>
            </a:pPr>
            <a:r>
              <a:rPr lang="en" sz="2100">
                <a:latin typeface="Marck Script"/>
                <a:ea typeface="Marck Script"/>
                <a:cs typeface="Marck Script"/>
                <a:sym typeface="Marck Script"/>
              </a:rPr>
              <a:t>Losers</a:t>
            </a:r>
            <a:endParaRPr sz="2100">
              <a:latin typeface="Marck Script"/>
              <a:ea typeface="Marck Script"/>
              <a:cs typeface="Marck Script"/>
              <a:sym typeface="Marck Script"/>
            </a:endParaRPr>
          </a:p>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2560225" y="913550"/>
            <a:ext cx="5382300" cy="9237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p:txBody>
      </p:sp>
      <p:sp>
        <p:nvSpPr>
          <p:cNvPr id="105" name="Google Shape;105;p18"/>
          <p:cNvSpPr txBox="1">
            <a:spLocks noGrp="1"/>
          </p:cNvSpPr>
          <p:nvPr>
            <p:ph type="body" idx="1"/>
          </p:nvPr>
        </p:nvSpPr>
        <p:spPr>
          <a:xfrm>
            <a:off x="3169825" y="2111350"/>
            <a:ext cx="5382300" cy="21189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a:p>
        </p:txBody>
      </p:sp>
      <p:sp>
        <p:nvSpPr>
          <p:cNvPr id="106" name="Google Shape;106;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07" name="Google Shape;107;p18"/>
          <p:cNvPicPr preferRelativeResize="0"/>
          <p:nvPr/>
        </p:nvPicPr>
        <p:blipFill>
          <a:blip r:embed="rId3">
            <a:alphaModFix/>
          </a:blip>
          <a:stretch>
            <a:fillRect/>
          </a:stretch>
        </p:blipFill>
        <p:spPr>
          <a:xfrm>
            <a:off x="2047588" y="0"/>
            <a:ext cx="5048824"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2560225" y="913550"/>
            <a:ext cx="5382300" cy="9237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p:txBody>
      </p:sp>
      <p:sp>
        <p:nvSpPr>
          <p:cNvPr id="113" name="Google Shape;113;p19"/>
          <p:cNvSpPr txBox="1">
            <a:spLocks noGrp="1"/>
          </p:cNvSpPr>
          <p:nvPr>
            <p:ph type="body" idx="1"/>
          </p:nvPr>
        </p:nvSpPr>
        <p:spPr>
          <a:xfrm>
            <a:off x="3169825" y="2111350"/>
            <a:ext cx="5382300" cy="21189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a:p>
        </p:txBody>
      </p:sp>
      <p:sp>
        <p:nvSpPr>
          <p:cNvPr id="114" name="Google Shape;114;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15" name="Google Shape;115;p19"/>
          <p:cNvPicPr preferRelativeResize="0"/>
          <p:nvPr/>
        </p:nvPicPr>
        <p:blipFill>
          <a:blip r:embed="rId3">
            <a:alphaModFix/>
          </a:blip>
          <a:stretch>
            <a:fillRect/>
          </a:stretch>
        </p:blipFill>
        <p:spPr>
          <a:xfrm>
            <a:off x="2000250" y="0"/>
            <a:ext cx="51435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494275" y="274300"/>
            <a:ext cx="7794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Working with Admin</a:t>
            </a:r>
            <a:endParaRPr/>
          </a:p>
        </p:txBody>
      </p:sp>
      <p:sp>
        <p:nvSpPr>
          <p:cNvPr id="121" name="Google Shape;121;p20"/>
          <p:cNvSpPr txBox="1">
            <a:spLocks noGrp="1"/>
          </p:cNvSpPr>
          <p:nvPr>
            <p:ph type="body" idx="1"/>
          </p:nvPr>
        </p:nvSpPr>
        <p:spPr>
          <a:xfrm>
            <a:off x="494275" y="887450"/>
            <a:ext cx="3834000" cy="3410100"/>
          </a:xfrm>
          <a:prstGeom prst="rect">
            <a:avLst/>
          </a:prstGeom>
        </p:spPr>
        <p:txBody>
          <a:bodyPr spcFirstLastPara="1" wrap="square" lIns="0" tIns="0" rIns="0" bIns="0" anchor="t" anchorCtr="0">
            <a:noAutofit/>
          </a:bodyPr>
          <a:lstStyle/>
          <a:p>
            <a:pPr marL="457200" lvl="0" indent="-355600" algn="l" rtl="0">
              <a:spcBef>
                <a:spcPts val="0"/>
              </a:spcBef>
              <a:spcAft>
                <a:spcPts val="0"/>
              </a:spcAft>
              <a:buClr>
                <a:srgbClr val="000000"/>
              </a:buClr>
              <a:buSzPts val="2000"/>
              <a:buChar char="◺"/>
            </a:pPr>
            <a:r>
              <a:rPr lang="en"/>
              <a:t>Must start at the top </a:t>
            </a:r>
            <a:endParaRPr/>
          </a:p>
          <a:p>
            <a:pPr marL="457200" lvl="0" indent="-355600" algn="l" rtl="0">
              <a:spcBef>
                <a:spcPts val="0"/>
              </a:spcBef>
              <a:spcAft>
                <a:spcPts val="0"/>
              </a:spcAft>
              <a:buClr>
                <a:srgbClr val="000000"/>
              </a:buClr>
              <a:buSzPts val="2000"/>
              <a:buChar char="◺"/>
            </a:pPr>
            <a:r>
              <a:rPr lang="en"/>
              <a:t>Often they cause toxic (+) by insisting on (+) because fear disgruntled staff, losing </a:t>
            </a:r>
            <a:r>
              <a:rPr lang="en">
                <a:solidFill>
                  <a:schemeClr val="dk1"/>
                </a:solidFill>
              </a:rPr>
              <a:t>staff, angry constituents </a:t>
            </a:r>
            <a:endParaRPr>
              <a:solidFill>
                <a:schemeClr val="dk1"/>
              </a:solidFill>
            </a:endParaRPr>
          </a:p>
          <a:p>
            <a:pPr marL="457200" lvl="0" indent="-355600" algn="l" rtl="0">
              <a:spcBef>
                <a:spcPts val="0"/>
              </a:spcBef>
              <a:spcAft>
                <a:spcPts val="0"/>
              </a:spcAft>
              <a:buClr>
                <a:schemeClr val="dk1"/>
              </a:buClr>
              <a:buSzPts val="2000"/>
              <a:buChar char="◺"/>
            </a:pPr>
            <a:r>
              <a:rPr lang="en">
                <a:solidFill>
                  <a:schemeClr val="dk1"/>
                </a:solidFill>
              </a:rPr>
              <a:t>Often use denial of (-) as a coping mechanism </a:t>
            </a:r>
            <a:endParaRPr>
              <a:solidFill>
                <a:schemeClr val="dk1"/>
              </a:solidFill>
            </a:endParaRPr>
          </a:p>
          <a:p>
            <a:pPr marL="0" lvl="0" indent="0" algn="l" rtl="0">
              <a:spcBef>
                <a:spcPts val="600"/>
              </a:spcBef>
              <a:spcAft>
                <a:spcPts val="0"/>
              </a:spcAft>
              <a:buNone/>
            </a:pPr>
            <a:endParaRPr b="1">
              <a:solidFill>
                <a:schemeClr val="dk1"/>
              </a:solidFill>
              <a:latin typeface="Inria Sans"/>
              <a:ea typeface="Inria Sans"/>
              <a:cs typeface="Inria Sans"/>
              <a:sym typeface="Inria Sans"/>
            </a:endParaRPr>
          </a:p>
          <a:p>
            <a:pPr marL="0" lvl="0" indent="0" algn="l" rtl="0">
              <a:spcBef>
                <a:spcPts val="600"/>
              </a:spcBef>
              <a:spcAft>
                <a:spcPts val="600"/>
              </a:spcAft>
              <a:buNone/>
            </a:pPr>
            <a:endParaRPr>
              <a:solidFill>
                <a:schemeClr val="dk1"/>
              </a:solidFill>
            </a:endParaRPr>
          </a:p>
        </p:txBody>
      </p:sp>
      <p:sp>
        <p:nvSpPr>
          <p:cNvPr id="122" name="Google Shape;122;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23" name="Google Shape;123;p20"/>
          <p:cNvSpPr txBox="1">
            <a:spLocks noGrp="1"/>
          </p:cNvSpPr>
          <p:nvPr>
            <p:ph type="body" idx="2"/>
          </p:nvPr>
        </p:nvSpPr>
        <p:spPr>
          <a:xfrm>
            <a:off x="4815600" y="887675"/>
            <a:ext cx="3991500" cy="34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PSC may have to lead, teach, help heal admin: </a:t>
            </a:r>
            <a:endParaRPr/>
          </a:p>
          <a:p>
            <a:pPr marL="914400" lvl="0" indent="-355600" algn="l" rtl="0">
              <a:spcBef>
                <a:spcPts val="600"/>
              </a:spcBef>
              <a:spcAft>
                <a:spcPts val="0"/>
              </a:spcAft>
              <a:buClr>
                <a:schemeClr val="dk1"/>
              </a:buClr>
              <a:buSzPts val="2000"/>
              <a:buChar char="◺"/>
            </a:pPr>
            <a:r>
              <a:rPr lang="en"/>
              <a:t>To accept and listen to all staff </a:t>
            </a:r>
            <a:endParaRPr/>
          </a:p>
          <a:p>
            <a:pPr marL="914400" lvl="0" indent="-355600" algn="l" rtl="0">
              <a:spcBef>
                <a:spcPts val="0"/>
              </a:spcBef>
              <a:spcAft>
                <a:spcPts val="0"/>
              </a:spcAft>
              <a:buClr>
                <a:schemeClr val="dk1"/>
              </a:buClr>
              <a:buSzPts val="2000"/>
              <a:buChar char="◺"/>
            </a:pPr>
            <a:r>
              <a:rPr lang="en"/>
              <a:t>To be transparent and open  </a:t>
            </a:r>
            <a:endParaRPr/>
          </a:p>
          <a:p>
            <a:pPr marL="914400" lvl="0" indent="-355600" algn="l" rtl="0">
              <a:spcBef>
                <a:spcPts val="0"/>
              </a:spcBef>
              <a:spcAft>
                <a:spcPts val="0"/>
              </a:spcAft>
              <a:buClr>
                <a:schemeClr val="dk1"/>
              </a:buClr>
              <a:buSzPts val="2000"/>
              <a:buChar char="◺"/>
            </a:pPr>
            <a:r>
              <a:rPr lang="en"/>
              <a:t>To help them transform their own fears and pain </a:t>
            </a:r>
            <a:endParaRPr/>
          </a:p>
          <a:p>
            <a:pPr marL="914400" lvl="0" indent="-355600" algn="l" rtl="0">
              <a:spcBef>
                <a:spcPts val="0"/>
              </a:spcBef>
              <a:spcAft>
                <a:spcPts val="0"/>
              </a:spcAft>
              <a:buClr>
                <a:schemeClr val="dk1"/>
              </a:buClr>
              <a:buSzPts val="2000"/>
              <a:buChar char="◺"/>
            </a:pPr>
            <a:r>
              <a:rPr lang="en"/>
              <a:t>Or encourage them to get outside counseling</a:t>
            </a:r>
            <a:endParaRPr>
              <a:solidFill>
                <a:srgbClr val="000000"/>
              </a:solidFill>
            </a:endParaRPr>
          </a:p>
          <a:p>
            <a:pPr marL="0" lvl="0" indent="0" algn="l" rtl="0">
              <a:spcBef>
                <a:spcPts val="600"/>
              </a:spcBef>
              <a:spcAft>
                <a:spcPts val="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Conversation Starters with Admin</a:t>
            </a:r>
            <a:endParaRPr/>
          </a:p>
        </p:txBody>
      </p:sp>
      <p:sp>
        <p:nvSpPr>
          <p:cNvPr id="129" name="Google Shape;129;p21"/>
          <p:cNvSpPr txBox="1">
            <a:spLocks noGrp="1"/>
          </p:cNvSpPr>
          <p:nvPr>
            <p:ph type="body" idx="2"/>
          </p:nvPr>
        </p:nvSpPr>
        <p:spPr>
          <a:xfrm>
            <a:off x="1092200" y="1409700"/>
            <a:ext cx="7312200" cy="3419700"/>
          </a:xfrm>
          <a:prstGeom prst="rect">
            <a:avLst/>
          </a:prstGeom>
        </p:spPr>
        <p:txBody>
          <a:bodyPr spcFirstLastPara="1" wrap="square" lIns="0" tIns="0" rIns="0" bIns="0" anchor="t" anchorCtr="0">
            <a:noAutofit/>
          </a:bodyPr>
          <a:lstStyle/>
          <a:p>
            <a:pPr marL="0" lvl="0" indent="0" algn="l" rtl="0">
              <a:spcBef>
                <a:spcPts val="1200"/>
              </a:spcBef>
              <a:spcAft>
                <a:spcPts val="0"/>
              </a:spcAft>
              <a:buNone/>
            </a:pPr>
            <a:r>
              <a:rPr lang="en" sz="1500">
                <a:solidFill>
                  <a:srgbClr val="000000"/>
                </a:solidFill>
                <a:latin typeface="Inria Sans"/>
                <a:ea typeface="Inria Sans"/>
                <a:cs typeface="Inria Sans"/>
                <a:sym typeface="Inria Sans"/>
              </a:rPr>
              <a:t>1.</a:t>
            </a:r>
            <a:r>
              <a:rPr lang="en" sz="1100">
                <a:solidFill>
                  <a:srgbClr val="000000"/>
                </a:solidFill>
                <a:latin typeface="Inria Sans"/>
                <a:ea typeface="Inria Sans"/>
                <a:cs typeface="Inria Sans"/>
                <a:sym typeface="Inria Sans"/>
              </a:rPr>
              <a:t>       </a:t>
            </a:r>
            <a:r>
              <a:rPr lang="en" sz="1500">
                <a:solidFill>
                  <a:srgbClr val="000000"/>
                </a:solidFill>
                <a:latin typeface="Inria Sans"/>
                <a:ea typeface="Inria Sans"/>
                <a:cs typeface="Inria Sans"/>
                <a:sym typeface="Inria Sans"/>
              </a:rPr>
              <a:t>“I try to be a neutral player in the school so I can learn what is important to communicate between admin and the staff. In regards to…. I thought you would want to know…</a:t>
            </a:r>
            <a:endParaRPr sz="1500">
              <a:solidFill>
                <a:srgbClr val="000000"/>
              </a:solidFill>
              <a:latin typeface="Inria Sans"/>
              <a:ea typeface="Inria Sans"/>
              <a:cs typeface="Inria Sans"/>
              <a:sym typeface="Inria Sans"/>
            </a:endParaRPr>
          </a:p>
          <a:p>
            <a:pPr marL="0" lvl="0" indent="0" algn="l" rtl="0">
              <a:spcBef>
                <a:spcPts val="1200"/>
              </a:spcBef>
              <a:spcAft>
                <a:spcPts val="0"/>
              </a:spcAft>
              <a:buNone/>
            </a:pPr>
            <a:r>
              <a:rPr lang="en" sz="1500">
                <a:solidFill>
                  <a:srgbClr val="000000"/>
                </a:solidFill>
                <a:latin typeface="Inria Sans"/>
                <a:ea typeface="Inria Sans"/>
                <a:cs typeface="Inria Sans"/>
                <a:sym typeface="Inria Sans"/>
              </a:rPr>
              <a:t>2.</a:t>
            </a:r>
            <a:r>
              <a:rPr lang="en" sz="1100">
                <a:solidFill>
                  <a:srgbClr val="000000"/>
                </a:solidFill>
                <a:latin typeface="Inria Sans"/>
                <a:ea typeface="Inria Sans"/>
                <a:cs typeface="Inria Sans"/>
                <a:sym typeface="Inria Sans"/>
              </a:rPr>
              <a:t>       </a:t>
            </a:r>
            <a:r>
              <a:rPr lang="en" sz="1500">
                <a:solidFill>
                  <a:srgbClr val="000000"/>
                </a:solidFill>
                <a:latin typeface="Inria Sans"/>
                <a:ea typeface="Inria Sans"/>
                <a:cs typeface="Inria Sans"/>
                <a:sym typeface="Inria Sans"/>
              </a:rPr>
              <a:t>I was listening to staff the other day and wondered if it might be more helpful to you if you presented the idea of like this…instead of… I think they would hear your words better coming from that direction.</a:t>
            </a:r>
            <a:endParaRPr sz="1500">
              <a:solidFill>
                <a:srgbClr val="000000"/>
              </a:solidFill>
              <a:latin typeface="Inria Sans"/>
              <a:ea typeface="Inria Sans"/>
              <a:cs typeface="Inria Sans"/>
              <a:sym typeface="Inria Sans"/>
            </a:endParaRPr>
          </a:p>
          <a:p>
            <a:pPr marL="0" lvl="0" indent="0" algn="l" rtl="0">
              <a:spcBef>
                <a:spcPts val="1200"/>
              </a:spcBef>
              <a:spcAft>
                <a:spcPts val="0"/>
              </a:spcAft>
              <a:buNone/>
            </a:pPr>
            <a:r>
              <a:rPr lang="en" sz="1500">
                <a:solidFill>
                  <a:srgbClr val="000000"/>
                </a:solidFill>
                <a:latin typeface="Inria Sans"/>
                <a:ea typeface="Inria Sans"/>
                <a:cs typeface="Inria Sans"/>
                <a:sym typeface="Inria Sans"/>
              </a:rPr>
              <a:t>3.</a:t>
            </a:r>
            <a:r>
              <a:rPr lang="en" sz="1100">
                <a:solidFill>
                  <a:srgbClr val="000000"/>
                </a:solidFill>
                <a:latin typeface="Inria Sans"/>
                <a:ea typeface="Inria Sans"/>
                <a:cs typeface="Inria Sans"/>
                <a:sym typeface="Inria Sans"/>
              </a:rPr>
              <a:t>       </a:t>
            </a:r>
            <a:r>
              <a:rPr lang="en" sz="1500">
                <a:solidFill>
                  <a:srgbClr val="000000"/>
                </a:solidFill>
                <a:latin typeface="Inria Sans"/>
                <a:ea typeface="Inria Sans"/>
                <a:cs typeface="Inria Sans"/>
                <a:sym typeface="Inria Sans"/>
              </a:rPr>
              <a:t>Do you think it might be possible to….? I am just giving it to you to think about. Maybe we can talk about it later after you have time to think more about it.</a:t>
            </a:r>
            <a:endParaRPr sz="1500">
              <a:solidFill>
                <a:srgbClr val="000000"/>
              </a:solidFill>
              <a:latin typeface="Inria Sans"/>
              <a:ea typeface="Inria Sans"/>
              <a:cs typeface="Inria Sans"/>
              <a:sym typeface="Inria Sans"/>
            </a:endParaRPr>
          </a:p>
          <a:p>
            <a:pPr marL="0" lvl="0" indent="0" algn="l" rtl="0">
              <a:spcBef>
                <a:spcPts val="1200"/>
              </a:spcBef>
              <a:spcAft>
                <a:spcPts val="0"/>
              </a:spcAft>
              <a:buNone/>
            </a:pPr>
            <a:r>
              <a:rPr lang="en" sz="1500">
                <a:solidFill>
                  <a:srgbClr val="000000"/>
                </a:solidFill>
                <a:latin typeface="Inria Sans"/>
                <a:ea typeface="Inria Sans"/>
                <a:cs typeface="Inria Sans"/>
                <a:sym typeface="Inria Sans"/>
              </a:rPr>
              <a:t>4.</a:t>
            </a:r>
            <a:r>
              <a:rPr lang="en" sz="1100">
                <a:solidFill>
                  <a:srgbClr val="000000"/>
                </a:solidFill>
                <a:latin typeface="Inria Sans"/>
                <a:ea typeface="Inria Sans"/>
                <a:cs typeface="Inria Sans"/>
                <a:sym typeface="Inria Sans"/>
              </a:rPr>
              <a:t>       </a:t>
            </a:r>
            <a:r>
              <a:rPr lang="en" sz="1500">
                <a:solidFill>
                  <a:srgbClr val="000000"/>
                </a:solidFill>
                <a:latin typeface="Inria Sans"/>
                <a:ea typeface="Inria Sans"/>
                <a:cs typeface="Inria Sans"/>
                <a:sym typeface="Inria Sans"/>
              </a:rPr>
              <a:t>When we had our meeting, I know you wanted to let the staff know that…. But I think what they heard or interpreted instead was…. If I know them like I do, they might respond or engage if you led them by saying… Just letting you know.</a:t>
            </a:r>
            <a:endParaRPr sz="1500">
              <a:solidFill>
                <a:srgbClr val="000000"/>
              </a:solidFill>
              <a:latin typeface="Inria Sans"/>
              <a:ea typeface="Inria Sans"/>
              <a:cs typeface="Inria Sans"/>
              <a:sym typeface="Inria Sans"/>
            </a:endParaRPr>
          </a:p>
          <a:p>
            <a:pPr marL="0" lvl="0" indent="0" algn="l" rtl="0">
              <a:spcBef>
                <a:spcPts val="1200"/>
              </a:spcBef>
              <a:spcAft>
                <a:spcPts val="600"/>
              </a:spcAft>
              <a:buNone/>
            </a:pPr>
            <a:endParaRPr sz="2100"/>
          </a:p>
        </p:txBody>
      </p:sp>
      <p:sp>
        <p:nvSpPr>
          <p:cNvPr id="130" name="Google Shape;130;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Adrian template">
  <a:themeElements>
    <a:clrScheme name="Custom 347">
      <a:dk1>
        <a:srgbClr val="424650"/>
      </a:dk1>
      <a:lt1>
        <a:srgbClr val="FFFFFF"/>
      </a:lt1>
      <a:dk2>
        <a:srgbClr val="878A96"/>
      </a:dk2>
      <a:lt2>
        <a:srgbClr val="F6F6F5"/>
      </a:lt2>
      <a:accent1>
        <a:srgbClr val="ABB4B8"/>
      </a:accent1>
      <a:accent2>
        <a:srgbClr val="D6DAE0"/>
      </a:accent2>
      <a:accent3>
        <a:srgbClr val="E7ECF0"/>
      </a:accent3>
      <a:accent4>
        <a:srgbClr val="A99282"/>
      </a:accent4>
      <a:accent5>
        <a:srgbClr val="D1B8B0"/>
      </a:accent5>
      <a:accent6>
        <a:srgbClr val="DBCEC4"/>
      </a:accent6>
      <a:hlink>
        <a:srgbClr val="7E87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1149</Words>
  <Application>Microsoft Macintosh PowerPoint</Application>
  <PresentationFormat>On-screen Show (16:9)</PresentationFormat>
  <Paragraphs>150</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Inria Sans Light</vt:lpstr>
      <vt:lpstr>Inria Serif</vt:lpstr>
      <vt:lpstr>Inria Sans</vt:lpstr>
      <vt:lpstr>Marck Script</vt:lpstr>
      <vt:lpstr>Calibri</vt:lpstr>
      <vt:lpstr>Arial</vt:lpstr>
      <vt:lpstr>Adrian template</vt:lpstr>
      <vt:lpstr>The School Counselor’s Role in Supporting Mental Health of Teachers/Staff Without Toxic Positivity on a $0 Budget</vt:lpstr>
      <vt:lpstr>Hello!</vt:lpstr>
      <vt:lpstr>PowerPoint Presentation</vt:lpstr>
      <vt:lpstr>PowerPoint Presentation</vt:lpstr>
      <vt:lpstr>What is Toxic Positivity?</vt:lpstr>
      <vt:lpstr>PowerPoint Presentation</vt:lpstr>
      <vt:lpstr>PowerPoint Presentation</vt:lpstr>
      <vt:lpstr>Working with Admin</vt:lpstr>
      <vt:lpstr>Conversation Starters with Admin</vt:lpstr>
      <vt:lpstr>Be open to the “Squeaky Wheel”</vt:lpstr>
      <vt:lpstr>Conversation Starters with a Squeaky Wheel</vt:lpstr>
      <vt:lpstr>More Squeaky Wheel starters…</vt:lpstr>
      <vt:lpstr>Reframing</vt:lpstr>
      <vt:lpstr>5 Radical Minutes</vt:lpstr>
      <vt:lpstr>PowerPoint Presentation</vt:lpstr>
      <vt:lpstr>PowerPoint Presentation</vt:lpstr>
      <vt:lpstr>Systemic Change</vt:lpstr>
      <vt:lpstr>How to help struggling staff</vt:lpstr>
      <vt:lpstr>Pen/Paper Prompts</vt:lpstr>
      <vt:lpstr>PowerPoint Presentation</vt:lpstr>
      <vt:lpstr>PowerPoint Presentation</vt:lpstr>
      <vt:lpstr>Any 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School Counselor’s Role in Supporting Mental Health of Teachers/Staff Without Toxic Positivity on a $0 Budget</dc:title>
  <cp:lastModifiedBy>Lauryn Elliott</cp:lastModifiedBy>
  <cp:revision>1</cp:revision>
  <dcterms:modified xsi:type="dcterms:W3CDTF">2022-11-14T22:06:15Z</dcterms:modified>
</cp:coreProperties>
</file>