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5" r:id="rId3"/>
    <p:sldId id="278" r:id="rId4"/>
    <p:sldId id="277" r:id="rId5"/>
    <p:sldId id="257" r:id="rId6"/>
    <p:sldId id="260" r:id="rId7"/>
    <p:sldId id="258" r:id="rId8"/>
    <p:sldId id="276" r:id="rId9"/>
    <p:sldId id="266" r:id="rId10"/>
    <p:sldId id="279" r:id="rId11"/>
    <p:sldId id="259" r:id="rId12"/>
    <p:sldId id="261" r:id="rId13"/>
    <p:sldId id="262" r:id="rId14"/>
    <p:sldId id="267" r:id="rId15"/>
    <p:sldId id="263" r:id="rId16"/>
    <p:sldId id="264" r:id="rId17"/>
    <p:sldId id="265" r:id="rId18"/>
    <p:sldId id="282" r:id="rId19"/>
    <p:sldId id="268" r:id="rId20"/>
    <p:sldId id="269" r:id="rId21"/>
    <p:sldId id="270" r:id="rId22"/>
    <p:sldId id="271" r:id="rId23"/>
    <p:sldId id="272" r:id="rId24"/>
    <p:sldId id="273" r:id="rId25"/>
    <p:sldId id="283" r:id="rId26"/>
    <p:sldId id="275" r:id="rId27"/>
    <p:sldId id="284" r:id="rId28"/>
    <p:sldId id="281" r:id="rId29"/>
    <p:sldId id="280" r:id="rId30"/>
  </p:sldIdLst>
  <p:sldSz cx="12192000" cy="6858000"/>
  <p:notesSz cx="6997700" cy="9283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78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11/14/22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x9mn-gX0uA0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Michael.allen@ankenyschools.org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federalcriminaldefenseattorney.com/inmate-education-levels/" TargetMode="External"/><Relationship Id="rId2" Type="http://schemas.openxmlformats.org/officeDocument/2006/relationships/hyperlink" Target="https://files.eric.ed.gov/fulltext/ED592870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heministryofparenting.com/wp-content/uploads/2018/05/Anxiety-help-book-for-Teens.pdf" TargetMode="External"/><Relationship Id="rId5" Type="http://schemas.openxmlformats.org/officeDocument/2006/relationships/hyperlink" Target="https://www2.ed.gov/datastory/chronicabsenteeism.html#four" TargetMode="External"/><Relationship Id="rId4" Type="http://schemas.openxmlformats.org/officeDocument/2006/relationships/hyperlink" Target="https://blog.edmentum.com/how-chronic-absenteeism-affects-student-achievement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80" y="784600"/>
            <a:ext cx="8637073" cy="2541431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Bahnschrift Light" panose="020B0502040204020203" pitchFamily="34" charset="0"/>
              </a:rPr>
              <a:t>SEL Support:  Creating a calming-Support Room in your building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27814"/>
            <a:ext cx="8637072" cy="861306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en-US" i="1" dirty="0"/>
              <a:t>A helpful guide to improving student attendance, behavior, mental health and student academic outcomes</a:t>
            </a:r>
          </a:p>
          <a:p>
            <a:pPr algn="ctr"/>
            <a:r>
              <a:rPr lang="en-US" i="1" dirty="0"/>
              <a:t>Mr. Michael Allen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539" y="4117750"/>
            <a:ext cx="1752108" cy="195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440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Bahnschrift Light Condensed" panose="020B0502040204020203" pitchFamily="34" charset="0"/>
              </a:rPr>
              <a:t>What will you see in this room</a:t>
            </a: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Bahnschrift Light Condensed" panose="020B0502040204020203" pitchFamily="34" charset="0"/>
              </a:rPr>
              <a:t>The Anxiety Book Curriculum</a:t>
            </a:r>
          </a:p>
          <a:p>
            <a:r>
              <a:rPr lang="en-US" sz="3600" dirty="0">
                <a:latin typeface="Bahnschrift Light Condensed" panose="020B0502040204020203" pitchFamily="34" charset="0"/>
              </a:rPr>
              <a:t>Zones of Regulation Curriculum</a:t>
            </a:r>
          </a:p>
          <a:p>
            <a:r>
              <a:rPr lang="en-US" sz="3600" dirty="0">
                <a:latin typeface="Bahnschrift Light Condensed" panose="020B0502040204020203" pitchFamily="34" charset="0"/>
              </a:rPr>
              <a:t>Calming Poster (New this year)</a:t>
            </a:r>
          </a:p>
          <a:p>
            <a:r>
              <a:rPr lang="en-US" sz="3600" dirty="0">
                <a:latin typeface="Bahnschrift Light Condensed" panose="020B0502040204020203" pitchFamily="34" charset="0"/>
              </a:rPr>
              <a:t>Sketch Books</a:t>
            </a:r>
          </a:p>
          <a:p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35192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Bahnschrift Light Condensed" panose="020B0502040204020203" pitchFamily="34" charset="0"/>
              </a:rPr>
              <a:t>Implications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600" dirty="0">
                <a:latin typeface="Bahnschrift Light Condensed" panose="020B0502040204020203" pitchFamily="34" charset="0"/>
              </a:rPr>
              <a:t>Improved Attendance</a:t>
            </a:r>
          </a:p>
          <a:p>
            <a:r>
              <a:rPr lang="en-US" sz="3600" dirty="0">
                <a:latin typeface="Bahnschrift Light Condensed" panose="020B0502040204020203" pitchFamily="34" charset="0"/>
              </a:rPr>
              <a:t>Improved social-emotional well-being</a:t>
            </a:r>
          </a:p>
          <a:p>
            <a:r>
              <a:rPr lang="en-US" sz="3600" dirty="0">
                <a:latin typeface="Bahnschrift Light Condensed" panose="020B0502040204020203" pitchFamily="34" charset="0"/>
              </a:rPr>
              <a:t>Improved connectivity to school</a:t>
            </a:r>
          </a:p>
          <a:p>
            <a:r>
              <a:rPr lang="en-US" sz="3600" dirty="0">
                <a:latin typeface="Bahnschrift Light Condensed" panose="020B0502040204020203" pitchFamily="34" charset="0"/>
              </a:rPr>
              <a:t>Improved academics</a:t>
            </a:r>
          </a:p>
          <a:p>
            <a:r>
              <a:rPr lang="en-US" sz="3600" dirty="0">
                <a:latin typeface="Bahnschrift Light Condensed" panose="020B0502040204020203" pitchFamily="34" charset="0"/>
              </a:rPr>
              <a:t>Improved skills on how to self-regulate</a:t>
            </a:r>
          </a:p>
          <a:p>
            <a:r>
              <a:rPr lang="en-US" sz="3600" dirty="0">
                <a:latin typeface="Bahnschrift Light Condensed" panose="020B0502040204020203" pitchFamily="34" charset="0"/>
              </a:rPr>
              <a:t>Improved Student relationships with Students and Parents</a:t>
            </a:r>
          </a:p>
        </p:txBody>
      </p:sp>
    </p:spTree>
    <p:extLst>
      <p:ext uri="{BB962C8B-B14F-4D97-AF65-F5344CB8AC3E}">
        <p14:creationId xmlns:p14="http://schemas.microsoft.com/office/powerpoint/2010/main" val="777176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>
                <a:latin typeface="Bahnschrift Light Condensed" panose="020B0502040204020203" pitchFamily="34" charset="0"/>
              </a:rPr>
              <a:t>What is the process for going to this room?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>
                <a:latin typeface="Bahnschrift Light Condensed" panose="020B0502040204020203" pitchFamily="34" charset="0"/>
              </a:rPr>
              <a:t>Admin/Counselors/Social Workers/Teachers-can identify students who may benefit (these students would be our most extensive cases) (Tier 2/3)</a:t>
            </a:r>
          </a:p>
          <a:p>
            <a:r>
              <a:rPr lang="en-US" sz="3600" dirty="0">
                <a:latin typeface="Bahnschrift Light Condensed" panose="020B0502040204020203" pitchFamily="34" charset="0"/>
              </a:rPr>
              <a:t>Students would be assigned a pass to come or can request a pass (</a:t>
            </a:r>
            <a:r>
              <a:rPr lang="en-US" sz="2400" b="1" dirty="0">
                <a:latin typeface="Bahnschrift Light Condensed" panose="020B0502040204020203" pitchFamily="34" charset="0"/>
              </a:rPr>
              <a:t>in some cases a student may need to report before first period</a:t>
            </a:r>
            <a:r>
              <a:rPr lang="en-US" sz="2400" dirty="0">
                <a:latin typeface="Bahnschrift Light Condensed" panose="020B0502040204020203" pitchFamily="34" charset="0"/>
              </a:rPr>
              <a:t>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10563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Bahnschrift Light Condensed" panose="020B0502040204020203" pitchFamily="34" charset="0"/>
              </a:rPr>
              <a:t>How will it be staffed or monitored?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600" dirty="0">
                <a:latin typeface="Bahnschrift Light Condensed" panose="020B0502040204020203" pitchFamily="34" charset="0"/>
              </a:rPr>
              <a:t>Self-Sufficient room with counselors and/or social workers who will first go over the process of the room with the student and help administer interventions with the goal of students becoming self-sufficient to be in the room by themselves and to utilize coping strategies (If applicable).  The goal is for students to be in the Calming-Support room for no more than 15 minutes (In most cases).  In some cases, students will complete work in the Calming Support Room (on a case-by-case basis, depending on the level of support needed)</a:t>
            </a:r>
            <a:endParaRPr lang="en-US" sz="2400" dirty="0"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442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Bahnschrift Light Condensed" panose="020B0502040204020203" pitchFamily="34" charset="0"/>
              </a:rPr>
              <a:t>What this room is not?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Bahnschrift Light Condensed" panose="020B0502040204020203" pitchFamily="34" charset="0"/>
              </a:rPr>
              <a:t>This is not a get-out-of-class free card</a:t>
            </a:r>
          </a:p>
          <a:p>
            <a:r>
              <a:rPr lang="en-US" sz="3600" dirty="0">
                <a:latin typeface="Bahnschrift Light Condensed" panose="020B0502040204020203" pitchFamily="34" charset="0"/>
              </a:rPr>
              <a:t>Students must be identified and recommended by admin, counselor/social worker/teacher, or parent.</a:t>
            </a:r>
          </a:p>
          <a:p>
            <a:r>
              <a:rPr lang="en-US" sz="3600" dirty="0">
                <a:latin typeface="Bahnschrift Light Condensed" panose="020B0502040204020203" pitchFamily="34" charset="0"/>
              </a:rPr>
              <a:t>This is not therapy (Unless staffed-where available)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29801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Bahnschrift Light Condensed" panose="020B0502040204020203" pitchFamily="34" charset="0"/>
              </a:rPr>
              <a:t>Calming-Support Room Expectations Example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952" y="2016125"/>
            <a:ext cx="5098420" cy="3449638"/>
          </a:xfrm>
        </p:spPr>
      </p:pic>
    </p:spTree>
    <p:extLst>
      <p:ext uri="{BB962C8B-B14F-4D97-AF65-F5344CB8AC3E}">
        <p14:creationId xmlns:p14="http://schemas.microsoft.com/office/powerpoint/2010/main" val="4192592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Bahnschrift Light Condensed" panose="020B0502040204020203" pitchFamily="34" charset="0"/>
              </a:rPr>
              <a:t>What it Might look like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324" y="1853754"/>
            <a:ext cx="4583799" cy="4263877"/>
          </a:xfrm>
        </p:spPr>
      </p:pic>
      <p:pic>
        <p:nvPicPr>
          <p:cNvPr id="2050" name="Picture 2" descr="https://lh3.googleusercontent.com/A5vnWGPQUuet6G-2pVJCs0V9RRQS7gBT5r84_xRD-wBw4WtYKL13JtNonLdsWZKNv08xqqgl34n6KQJmx-pj5A6K4qyZ3RXMwyP1RbeYRwr_zQxk8OSFerFPjEuPAri4LSNNIoJaWY9CfPD-iu2Osdjd3PJNq59NyqFu20HM1MQDL0fP9qEGDD_M4us1Gb3qERcWOd1MJHb8vxuHUnGbiIOiAd7r1yVP-_HucP6ZWqNUi8BMp4L_YwPSsZWILnCQF0Wo8aFIVs_0AJBPR1Xz5elogrMnX44B_kHOxWkeGnPwtxSBnNNLg3oY9IMANgat_lhRTIK80qEYavOibFyhgsU45HljzXQLJ_p7yanIB6UnJm_fPhXMqzZ8sPHz0svKXJQT3EqH9_r7eqMBrgbvfLs9B2nsj-je0XIaCI1nxd3FlrLAjtLVJK07PvDKh1ltR2sNOFNVxRnApYvb_mzxexZy933Wkm6PUG_0e8FsVH-1Wtkh-9sRQgXqbfLzfjcNE24cePOLio4G2kufLH9wBInQNB88DPPbpzPgz0DbHP5Kv0ktnlhCzB0aQ9KWYtkoYkQmNZWBOsmJh4ESIjJj9IJ-hOO3oGXG-6Y9sQwPXyuDM-qrFNw3pjBEP2SKz_hY1boHLJwaUnfM3P9fklqBbet7pTvZLr_a1t1Wy8ZmySXSdeaP9mfo0_UmbIWzfaZ0E3fUfB5FvOJs4a9mTwoFVU7H-1EMkXZ8HCF-VpVeP8Z02Ri7WZmlG-rGQh6E6Qpssewax8Ndaw4q2Z3vqk44sMtzXxwGUcfUkcTbVVNvi7ACtZjFCkU5fdGzvqDunqWLoNI4AmJ3xJK5A-w2gqbfv3d5jeNfsB-ojs6yAWV5bcaZwI3iogAa3ivRoPhm-w_dcV9LqdnbXDJ1yQIz5ydjLkj4BwgUWf_18mW5liZQejmbKN2kz2D5vMezFW3WNI2YG76SFvk1XM4w=w480-h640-no?authuser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" y="1853754"/>
            <a:ext cx="5327117" cy="418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853754"/>
            <a:ext cx="4572000" cy="426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025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Bahnschrift Light Condensed" panose="020B0502040204020203" pitchFamily="34" charset="0"/>
              </a:rPr>
              <a:t>When and where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830886"/>
          </a:xfrm>
        </p:spPr>
        <p:txBody>
          <a:bodyPr/>
          <a:lstStyle/>
          <a:p>
            <a:r>
              <a:rPr lang="en-US" dirty="0">
                <a:latin typeface="Bahnschrift Light Condensed" panose="020B0502040204020203" pitchFamily="34" charset="0"/>
              </a:rPr>
              <a:t>Designated area within the building</a:t>
            </a:r>
          </a:p>
          <a:p>
            <a:r>
              <a:rPr lang="en-US" dirty="0">
                <a:latin typeface="Bahnschrift Light Condensed" panose="020B0502040204020203" pitchFamily="34" charset="0"/>
              </a:rPr>
              <a:t>In close proximity to Counseling Office or Social worker’s office (If applicable)</a:t>
            </a:r>
          </a:p>
          <a:p>
            <a:r>
              <a:rPr lang="en-US" dirty="0">
                <a:latin typeface="Bahnschrift Light Condensed" panose="020B0502040204020203" pitchFamily="34" charset="0"/>
              </a:rPr>
              <a:t>Utilized throughout the day (depending on staffing)</a:t>
            </a:r>
          </a:p>
          <a:p>
            <a:r>
              <a:rPr lang="en-US" dirty="0">
                <a:latin typeface="Bahnschrift Light Condensed" panose="020B0502040204020203" pitchFamily="34" charset="0"/>
              </a:rPr>
              <a:t>An area easily assessable to students</a:t>
            </a:r>
          </a:p>
        </p:txBody>
      </p:sp>
    </p:spTree>
    <p:extLst>
      <p:ext uri="{BB962C8B-B14F-4D97-AF65-F5344CB8AC3E}">
        <p14:creationId xmlns:p14="http://schemas.microsoft.com/office/powerpoint/2010/main" val="23563515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hnschrift Light Condensed" panose="020B0502040204020203" pitchFamily="34" charset="0"/>
              </a:rPr>
              <a:t>Getting buy-in from your administration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2453" y="2153265"/>
            <a:ext cx="5043044" cy="3349670"/>
          </a:xfrm>
        </p:spPr>
        <p:txBody>
          <a:bodyPr>
            <a:normAutofit fontScale="85000" lnSpcReduction="20000"/>
          </a:bodyPr>
          <a:lstStyle/>
          <a:p>
            <a:r>
              <a:rPr lang="en-US" sz="4400" dirty="0">
                <a:latin typeface="Bahnschrift Light Condensed" panose="020B0502040204020203" pitchFamily="34" charset="0"/>
              </a:rPr>
              <a:t>Show me the data.  </a:t>
            </a:r>
            <a:r>
              <a:rPr lang="en-US" dirty="0">
                <a:latin typeface="Bahnschrift Light Condensed" panose="020B0502040204020203" pitchFamily="34" charset="0"/>
              </a:rPr>
              <a:t>(Attendance, Referrals, Grades, behavior referrals)</a:t>
            </a:r>
          </a:p>
          <a:p>
            <a:r>
              <a:rPr lang="en-US" dirty="0">
                <a:latin typeface="Bahnschrift Light Condensed" panose="020B0502040204020203" pitchFamily="34" charset="0"/>
              </a:rPr>
              <a:t>Chronic Absent students (&lt;10% absent from school)	</a:t>
            </a:r>
          </a:p>
          <a:p>
            <a:r>
              <a:rPr lang="en-US" dirty="0">
                <a:latin typeface="Bahnschrift Light Condensed" panose="020B0502040204020203" pitchFamily="34" charset="0"/>
              </a:rPr>
              <a:t>Number of students with mental health diagnoses and/or seeing therapist that is adversely impacting their attendance, grades, and behavior in your building</a:t>
            </a:r>
          </a:p>
          <a:p>
            <a:r>
              <a:rPr lang="en-US" dirty="0">
                <a:latin typeface="Bahnschrift Light Condensed" panose="020B0502040204020203" pitchFamily="34" charset="0"/>
              </a:rPr>
              <a:t>Better grades, higher attendance, and fewer behavior referrals, make them look good</a:t>
            </a:r>
            <a:r>
              <a:rPr lang="en-US" dirty="0">
                <a:latin typeface="Bahnschrift Light Condensed" panose="020B0502040204020203" pitchFamily="34" charset="0"/>
                <a:sym typeface="Wingdings" panose="05000000000000000000" pitchFamily="2" charset="2"/>
              </a:rPr>
              <a:t>  But more importantly, it creates an environment in which more students feel connected and safe</a:t>
            </a:r>
            <a:endParaRPr lang="en-US" dirty="0">
              <a:latin typeface="Bahnschrift Light Condensed" panose="020B0502040204020203" pitchFamily="34" charset="0"/>
            </a:endParaRPr>
          </a:p>
          <a:p>
            <a:endParaRPr lang="en-US" dirty="0"/>
          </a:p>
        </p:txBody>
      </p:sp>
      <p:pic>
        <p:nvPicPr>
          <p:cNvPr id="8198" name="Picture 6" descr="https://awesomescreenshot.s3.amazonaws.com/image/3376419/33391616-df85624c95dac2b1021dd1c95394b953.png?X-Amz-Algorithm=AWS4-HMAC-SHA256&amp;X-Amz-Credential=AKIAJSCJQ2NM3XLFPVKA%2F20221014%2Fus-east-1%2Fs3%2Faws4_request&amp;X-Amz-Date=20221014T004205Z&amp;X-Amz-Expires=28800&amp;X-Amz-SignedHeaders=host&amp;X-Amz-Signature=24f2070f4a7e9106f3179982c9871a773338dc028fdde505129d29b3351d00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3" y="1811102"/>
            <a:ext cx="5451004" cy="425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344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Evidenced Based Data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256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 flipV="1">
            <a:off x="3554413" y="3398981"/>
            <a:ext cx="45719" cy="128443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en-US" i="1" dirty="0"/>
          </a:p>
        </p:txBody>
      </p:sp>
      <p:pic>
        <p:nvPicPr>
          <p:cNvPr id="6" name="x9mn-gX0uA0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348509" y="-67377"/>
            <a:ext cx="14852073" cy="799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53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Evidenced Based Data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9796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Evidenced Based Data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4233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Evidenced Based Data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5417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4320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Evidenced Based Data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5363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Evidenced Based Data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329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hnschrift Light Condensed" panose="020B0502040204020203" pitchFamily="34" charset="0"/>
              </a:rPr>
              <a:t>What Stands out?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>
                <a:latin typeface="Bahnschrift Light Condensed" panose="020B0502040204020203" pitchFamily="34" charset="0"/>
              </a:rPr>
              <a:t>97% of students’ primary reason for utilizing the room was due to Anxiety</a:t>
            </a:r>
          </a:p>
          <a:p>
            <a:r>
              <a:rPr lang="en-US" dirty="0">
                <a:latin typeface="Bahnschrift Light Condensed" panose="020B0502040204020203" pitchFamily="34" charset="0"/>
              </a:rPr>
              <a:t>47% of students chose due to Depression and Just needing a break from class</a:t>
            </a:r>
          </a:p>
          <a:p>
            <a:r>
              <a:rPr lang="en-US" b="1" dirty="0">
                <a:latin typeface="Bahnschrift Light Condensed" panose="020B0502040204020203" pitchFamily="34" charset="0"/>
              </a:rPr>
              <a:t>62% of students may not have attended school if the calming room was not available </a:t>
            </a:r>
          </a:p>
          <a:p>
            <a:r>
              <a:rPr lang="en-US" dirty="0">
                <a:latin typeface="Bahnschrift Light Condensed" panose="020B0502040204020203" pitchFamily="34" charset="0"/>
              </a:rPr>
              <a:t>A combined 90% of students stated they either “maybe” could focus better in class or did focus better in class after checking out of the Calming-Support Room</a:t>
            </a:r>
          </a:p>
          <a:p>
            <a:r>
              <a:rPr lang="en-US" b="1" dirty="0">
                <a:latin typeface="Bahnschrift Light Condensed" panose="020B0502040204020203" pitchFamily="34" charset="0"/>
              </a:rPr>
              <a:t>Close to 70% stated their anxiety level decreased after checking out of the Calming-Support Room</a:t>
            </a:r>
          </a:p>
          <a:p>
            <a:r>
              <a:rPr lang="en-US" b="1" dirty="0">
                <a:latin typeface="Bahnschrift Light Condensed" panose="020B0502040204020203" pitchFamily="34" charset="0"/>
              </a:rPr>
              <a:t>81% of students stated that there was a time in which they stayed at school because they could go to the Calming-Support Room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3474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hnschrift Light Condensed" panose="020B0502040204020203" pitchFamily="34" charset="0"/>
              </a:rPr>
              <a:t>Describe the Calming/Support Room in one word!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5000" dirty="0">
                <a:latin typeface="Bahnschrift Light Condensed" panose="020B0502040204020203" pitchFamily="34" charset="0"/>
              </a:rPr>
              <a:t>peaceful</a:t>
            </a:r>
          </a:p>
          <a:p>
            <a:r>
              <a:rPr lang="en-US" sz="5000" dirty="0">
                <a:latin typeface="Bahnschrift Light Condensed" panose="020B0502040204020203" pitchFamily="34" charset="0"/>
              </a:rPr>
              <a:t>helpful</a:t>
            </a:r>
          </a:p>
          <a:p>
            <a:r>
              <a:rPr lang="en-US" sz="5000" dirty="0">
                <a:latin typeface="Bahnschrift Light Condensed" panose="020B0502040204020203" pitchFamily="34" charset="0"/>
              </a:rPr>
              <a:t>Calming</a:t>
            </a:r>
          </a:p>
          <a:p>
            <a:r>
              <a:rPr lang="en-US" sz="5000" dirty="0">
                <a:latin typeface="Bahnschrift Light Condensed" panose="020B0502040204020203" pitchFamily="34" charset="0"/>
              </a:rPr>
              <a:t>nice</a:t>
            </a:r>
          </a:p>
          <a:p>
            <a:r>
              <a:rPr lang="en-US" sz="5000" dirty="0">
                <a:latin typeface="Bahnschrift Light Condensed" panose="020B0502040204020203" pitchFamily="34" charset="0"/>
              </a:rPr>
              <a:t>tranquil</a:t>
            </a:r>
          </a:p>
          <a:p>
            <a:r>
              <a:rPr lang="en-US" sz="5000" dirty="0">
                <a:latin typeface="Bahnschrift Light Condensed" panose="020B0502040204020203" pitchFamily="34" charset="0"/>
              </a:rPr>
              <a:t>Quiet</a:t>
            </a:r>
          </a:p>
          <a:p>
            <a:r>
              <a:rPr lang="en-US" sz="5000" dirty="0">
                <a:latin typeface="Bahnschrift Light Condensed" panose="020B0502040204020203" pitchFamily="34" charset="0"/>
              </a:rPr>
              <a:t>Useful.</a:t>
            </a:r>
          </a:p>
          <a:p>
            <a:r>
              <a:rPr lang="en-US" sz="5000" dirty="0">
                <a:latin typeface="Bahnschrift Light Condensed" panose="020B0502040204020203" pitchFamily="34" charset="0"/>
              </a:rPr>
              <a:t>non-distracting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5000" dirty="0">
                <a:latin typeface="Bahnschrift Light Condensed" panose="020B0502040204020203" pitchFamily="34" charset="0"/>
              </a:rPr>
              <a:t>relaxing</a:t>
            </a:r>
          </a:p>
          <a:p>
            <a:r>
              <a:rPr lang="en-US" sz="5000" dirty="0">
                <a:latin typeface="Bahnschrift Light Condensed" panose="020B0502040204020203" pitchFamily="34" charset="0"/>
              </a:rPr>
              <a:t>pleasant</a:t>
            </a:r>
          </a:p>
          <a:p>
            <a:r>
              <a:rPr lang="en-US" sz="5000" dirty="0">
                <a:latin typeface="Bahnschrift Light Condensed" panose="020B0502040204020203" pitchFamily="34" charset="0"/>
              </a:rPr>
              <a:t>safe</a:t>
            </a:r>
          </a:p>
          <a:p>
            <a:r>
              <a:rPr lang="en-US" sz="5000" dirty="0">
                <a:latin typeface="Bahnschrift Light Condensed" panose="020B0502040204020203" pitchFamily="34" charset="0"/>
              </a:rPr>
              <a:t>Peace of mind</a:t>
            </a:r>
          </a:p>
          <a:p>
            <a:r>
              <a:rPr lang="en-US" sz="5000" dirty="0">
                <a:latin typeface="Bahnschrift Light Condensed" panose="020B0502040204020203" pitchFamily="34" charset="0"/>
              </a:rPr>
              <a:t>helpful</a:t>
            </a:r>
          </a:p>
          <a:p>
            <a:r>
              <a:rPr lang="en-US" sz="5000" dirty="0">
                <a:latin typeface="Bahnschrift Light Condensed" panose="020B0502040204020203" pitchFamily="34" charset="0"/>
              </a:rPr>
              <a:t>relieving</a:t>
            </a:r>
          </a:p>
          <a:p>
            <a:r>
              <a:rPr lang="en-US" sz="5000" dirty="0">
                <a:latin typeface="Bahnschrift Light Condensed" panose="020B0502040204020203" pitchFamily="34" charset="0"/>
              </a:rPr>
              <a:t>Kind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5948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Bahnschrift Light Condensed" panose="020B0502040204020203" pitchFamily="34" charset="0"/>
              </a:rPr>
              <a:t>What’s Next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Delving Deeper into the data for students utilizing the Calming-Support Room</a:t>
            </a:r>
          </a:p>
          <a:p>
            <a:r>
              <a:rPr lang="en-US" dirty="0"/>
              <a:t>Academic, Behavior, and Attendance data </a:t>
            </a:r>
          </a:p>
          <a:p>
            <a:r>
              <a:rPr lang="en-US" dirty="0"/>
              <a:t>Advocating for this room to be staffed(social worker, therapist, part-time counselor)</a:t>
            </a:r>
          </a:p>
          <a:p>
            <a:r>
              <a:rPr lang="en-US" dirty="0"/>
              <a:t>Advocating for the Calming-Support Room to be a part of the MTSS process for students (Tier 2, Tier 3)</a:t>
            </a:r>
          </a:p>
          <a:p>
            <a:r>
              <a:rPr lang="en-US" dirty="0"/>
              <a:t>Creating additional Pre and Post Assessments for students to complete</a:t>
            </a:r>
          </a:p>
          <a:p>
            <a:r>
              <a:rPr lang="en-US" dirty="0"/>
              <a:t>Putting a Calming-Support Room in more schools!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8165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	</a:t>
            </a:r>
            <a:r>
              <a:rPr lang="en-US" sz="2400" dirty="0">
                <a:latin typeface="Bahnschrift Light Condensed" panose="020B0502040204020203" pitchFamily="34" charset="0"/>
              </a:rPr>
              <a:t>Mr. Michael Allen</a:t>
            </a:r>
            <a:br>
              <a:rPr lang="en-US" sz="2400" dirty="0">
                <a:latin typeface="Bahnschrift Light Condensed" panose="020B0502040204020203" pitchFamily="34" charset="0"/>
              </a:rPr>
            </a:br>
            <a:r>
              <a:rPr lang="en-US" sz="2400" dirty="0">
                <a:latin typeface="Bahnschrift Light Condensed" panose="020B0502040204020203" pitchFamily="34" charset="0"/>
              </a:rPr>
              <a:t>   Professional School Counselor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Bahnschrift Light Condensed" panose="020B0502040204020203" pitchFamily="34" charset="0"/>
              </a:rPr>
              <a:t>Ankeny Community School District</a:t>
            </a:r>
          </a:p>
          <a:p>
            <a:pPr marL="0" indent="0">
              <a:buNone/>
            </a:pPr>
            <a:r>
              <a:rPr lang="en-US" dirty="0">
                <a:latin typeface="Bahnschrift Light Condensed" panose="020B0502040204020203" pitchFamily="34" charset="0"/>
              </a:rPr>
              <a:t>Southview Middle School</a:t>
            </a:r>
          </a:p>
          <a:p>
            <a:pPr marL="0" indent="0">
              <a:buNone/>
            </a:pPr>
            <a:r>
              <a:rPr lang="en-US" dirty="0">
                <a:latin typeface="Bahnschrift Light Condensed" panose="020B0502040204020203" pitchFamily="34" charset="0"/>
              </a:rPr>
              <a:t>(515) 965-9635 extension:  55698 </a:t>
            </a:r>
          </a:p>
          <a:p>
            <a:pPr marL="0" indent="0">
              <a:buNone/>
            </a:pPr>
            <a:r>
              <a:rPr lang="en-US" dirty="0">
                <a:latin typeface="Bahnschrift Light Condensed" panose="020B0502040204020203" pitchFamily="34" charset="0"/>
                <a:hlinkClick r:id="rId2"/>
              </a:rPr>
              <a:t>Michael.allen@ankenyschools.org</a:t>
            </a:r>
            <a:r>
              <a:rPr lang="en-US" dirty="0">
                <a:latin typeface="Bahnschrift Light Condensed" panose="020B0502040204020203" pitchFamily="34" charset="0"/>
              </a:rPr>
              <a:t>	</a:t>
            </a:r>
            <a:r>
              <a:rPr lang="en-US" dirty="0"/>
              <a:t>	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118" y="53094"/>
            <a:ext cx="4162425" cy="607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9570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hnschrift Light Condensed" panose="020B0502040204020203" pitchFamily="34" charset="0"/>
              </a:rPr>
              <a:t>References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>
                <a:latin typeface="Bahnschrift Light Condensed" panose="020B0502040204020203" pitchFamily="34" charset="0"/>
              </a:rPr>
              <a:t>The Relationship Between School Attendance and Health</a:t>
            </a:r>
            <a:r>
              <a:rPr lang="en-US" dirty="0">
                <a:latin typeface="Bahnschrift Light Condensed" panose="020B0502040204020203" pitchFamily="34" charset="0"/>
              </a:rPr>
              <a:t>:  </a:t>
            </a:r>
            <a:r>
              <a:rPr lang="en-US" dirty="0">
                <a:latin typeface="Bahnschrift Light Condensed" panose="020B0502040204020203" pitchFamily="34" charset="0"/>
                <a:hlinkClick r:id="rId2"/>
              </a:rPr>
              <a:t>https://files.eric.ed.gov/fulltext/ED592870.pdf</a:t>
            </a:r>
            <a:endParaRPr lang="en-US" dirty="0">
              <a:latin typeface="Bahnschrift Light Condensed" panose="020B0502040204020203" pitchFamily="34" charset="0"/>
            </a:endParaRPr>
          </a:p>
          <a:p>
            <a:r>
              <a:rPr lang="en-US" i="1" dirty="0">
                <a:latin typeface="Bahnschrift Light Condensed" panose="020B0502040204020203" pitchFamily="34" charset="0"/>
              </a:rPr>
              <a:t>Inmate Education Levels</a:t>
            </a:r>
            <a:r>
              <a:rPr lang="en-US" dirty="0">
                <a:latin typeface="Bahnschrift Light Condensed" panose="020B0502040204020203" pitchFamily="34" charset="0"/>
              </a:rPr>
              <a:t>:  </a:t>
            </a:r>
            <a:r>
              <a:rPr lang="en-US" dirty="0">
                <a:latin typeface="Bahnschrift Light Condensed" panose="020B0502040204020203" pitchFamily="34" charset="0"/>
                <a:hlinkClick r:id="rId3"/>
              </a:rPr>
              <a:t>https://federalcriminaldefenseattorney.com/inmate-education-levels/</a:t>
            </a:r>
            <a:endParaRPr lang="en-US" dirty="0">
              <a:latin typeface="Bahnschrift Light Condensed" panose="020B0502040204020203" pitchFamily="34" charset="0"/>
            </a:endParaRPr>
          </a:p>
          <a:p>
            <a:r>
              <a:rPr lang="en-US" i="1" dirty="0">
                <a:latin typeface="Bahnschrift Light Condensed" panose="020B0502040204020203" pitchFamily="34" charset="0"/>
              </a:rPr>
              <a:t>How Chronic Absenteeism Affects Student Achievement</a:t>
            </a:r>
            <a:r>
              <a:rPr lang="en-US" dirty="0">
                <a:latin typeface="Bahnschrift Light Condensed" panose="020B0502040204020203" pitchFamily="34" charset="0"/>
              </a:rPr>
              <a:t>:  </a:t>
            </a:r>
            <a:r>
              <a:rPr lang="en-US" dirty="0">
                <a:latin typeface="Bahnschrift Light Condensed" panose="020B0502040204020203" pitchFamily="34" charset="0"/>
                <a:hlinkClick r:id="rId4"/>
              </a:rPr>
              <a:t>https://blog.edmentum.com/how-chronic-absenteeism-affects-student-achievement</a:t>
            </a:r>
            <a:endParaRPr lang="en-US" dirty="0">
              <a:latin typeface="Bahnschrift Light Condensed" panose="020B0502040204020203" pitchFamily="34" charset="0"/>
            </a:endParaRPr>
          </a:p>
          <a:p>
            <a:r>
              <a:rPr lang="en-US" i="1" dirty="0">
                <a:latin typeface="Bahnschrift Light Condensed" panose="020B0502040204020203" pitchFamily="34" charset="0"/>
              </a:rPr>
              <a:t>Chronic Absenteeism in The Nation’s Schools</a:t>
            </a:r>
            <a:r>
              <a:rPr lang="en-US" dirty="0">
                <a:latin typeface="Bahnschrift Light Condensed" panose="020B0502040204020203" pitchFamily="34" charset="0"/>
              </a:rPr>
              <a:t>:  </a:t>
            </a:r>
            <a:r>
              <a:rPr lang="en-US" dirty="0">
                <a:latin typeface="Bahnschrift Light Condensed" panose="020B0502040204020203" pitchFamily="34" charset="0"/>
                <a:hlinkClick r:id="rId5"/>
              </a:rPr>
              <a:t>https://www2.ed.gov/datastory/chronicabsenteeism.html#four</a:t>
            </a:r>
            <a:endParaRPr lang="en-US" dirty="0">
              <a:latin typeface="Bahnschrift Light Condensed" panose="020B0502040204020203" pitchFamily="34" charset="0"/>
            </a:endParaRPr>
          </a:p>
          <a:p>
            <a:r>
              <a:rPr lang="en-US" i="1" dirty="0">
                <a:latin typeface="Bahnschrift Light Condensed" panose="020B0502040204020203" pitchFamily="34" charset="0"/>
              </a:rPr>
              <a:t>The Anxiety workbook for teens</a:t>
            </a:r>
            <a:r>
              <a:rPr lang="en-US" dirty="0">
                <a:latin typeface="Bahnschrift Light Condensed" panose="020B0502040204020203" pitchFamily="34" charset="0"/>
              </a:rPr>
              <a:t>:  </a:t>
            </a:r>
            <a:r>
              <a:rPr lang="en-US" dirty="0">
                <a:latin typeface="Bahnschrift Light Condensed" panose="020B0502040204020203" pitchFamily="34" charset="0"/>
                <a:hlinkClick r:id="rId6"/>
              </a:rPr>
              <a:t>https://www.theministryofparenting.com/wp-content/uploads/2018/05/Anxiety-help-book-for-Teens.pdf</a:t>
            </a:r>
            <a:endParaRPr lang="en-US" dirty="0">
              <a:latin typeface="Bahnschrift Light Condensed" panose="020B0502040204020203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190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hnschrift Light Condensed" panose="020B0502040204020203" pitchFamily="34" charset="0"/>
              </a:rPr>
              <a:t>Why Don’t they JUST come to school???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latin typeface="Bahnschrift Light Condensed" panose="020B0502040204020203" pitchFamily="34" charset="0"/>
              </a:rPr>
              <a:t>Physical Health Issues</a:t>
            </a:r>
          </a:p>
          <a:p>
            <a:r>
              <a:rPr lang="en-US" dirty="0">
                <a:latin typeface="Bahnschrift Light Condensed" panose="020B0502040204020203" pitchFamily="34" charset="0"/>
              </a:rPr>
              <a:t>Mental Health Issues (Child or family member)</a:t>
            </a:r>
          </a:p>
          <a:p>
            <a:r>
              <a:rPr lang="en-US" dirty="0">
                <a:latin typeface="Bahnschrift Light Condensed" panose="020B0502040204020203" pitchFamily="34" charset="0"/>
              </a:rPr>
              <a:t>Hunger, unstable housing or transportation</a:t>
            </a:r>
          </a:p>
          <a:p>
            <a:r>
              <a:rPr lang="en-US" dirty="0">
                <a:latin typeface="Bahnschrift Light Condensed" panose="020B0502040204020203" pitchFamily="34" charset="0"/>
              </a:rPr>
              <a:t>Bullying</a:t>
            </a:r>
          </a:p>
          <a:p>
            <a:r>
              <a:rPr lang="en-US" dirty="0">
                <a:latin typeface="Bahnschrift Light Condensed" panose="020B0502040204020203" pitchFamily="34" charset="0"/>
              </a:rPr>
              <a:t>Fear of violence</a:t>
            </a:r>
          </a:p>
          <a:p>
            <a:r>
              <a:rPr lang="en-US" dirty="0">
                <a:latin typeface="Bahnschrift Light Condensed" panose="020B0502040204020203" pitchFamily="34" charset="0"/>
              </a:rPr>
              <a:t>Social anxiety</a:t>
            </a:r>
          </a:p>
          <a:p>
            <a:r>
              <a:rPr lang="en-US" dirty="0">
                <a:latin typeface="Bahnschrift Light Condensed" panose="020B0502040204020203" pitchFamily="34" charset="0"/>
              </a:rPr>
              <a:t>Trauma, violence,  significant stress in their homes or communities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96923" y="2259453"/>
            <a:ext cx="3191550" cy="333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54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hnschrift Light Condensed" panose="020B0502040204020203" pitchFamily="34" charset="0"/>
              </a:rPr>
              <a:t>Impact of chronic absenteeism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latin typeface="Bahnschrift Light Condensed" panose="020B0502040204020203" pitchFamily="34" charset="0"/>
              </a:rPr>
              <a:t>Chronically absent students are at a greater academic risk for missing early learning milestones</a:t>
            </a:r>
          </a:p>
          <a:p>
            <a:r>
              <a:rPr lang="en-US" dirty="0">
                <a:latin typeface="Bahnschrift Light Condensed" panose="020B0502040204020203" pitchFamily="34" charset="0"/>
              </a:rPr>
              <a:t>Failing Courses</a:t>
            </a:r>
          </a:p>
          <a:p>
            <a:r>
              <a:rPr lang="en-US" dirty="0">
                <a:latin typeface="Bahnschrift Light Condensed" panose="020B0502040204020203" pitchFamily="34" charset="0"/>
              </a:rPr>
              <a:t>Not graduating on time</a:t>
            </a:r>
          </a:p>
          <a:p>
            <a:r>
              <a:rPr lang="en-US" dirty="0">
                <a:latin typeface="Bahnschrift Light Condensed" panose="020B0502040204020203" pitchFamily="34" charset="0"/>
              </a:rPr>
              <a:t>Chronic absent students are more likely to experience poor outcomes later in life, from poverty and diminished health to increased involvement in the criminal justice system (</a:t>
            </a:r>
            <a:r>
              <a:rPr lang="en-US" b="1" dirty="0">
                <a:latin typeface="Bahnschrift Light Condensed" panose="020B0502040204020203" pitchFamily="34" charset="0"/>
              </a:rPr>
              <a:t>75% of state inmates in jail failed to complete high school)</a:t>
            </a:r>
            <a:endParaRPr lang="en-US" dirty="0">
              <a:latin typeface="Bahnschrift Light Condensed" panose="020B0502040204020203" pitchFamily="34" charset="0"/>
            </a:endParaRPr>
          </a:p>
          <a:p>
            <a:r>
              <a:rPr lang="en-US" dirty="0">
                <a:latin typeface="Bahnschrift Light Condensed" panose="020B0502040204020203" pitchFamily="34" charset="0"/>
              </a:rPr>
              <a:t>Top Reason local jail prisoners dropped out of high school is:</a:t>
            </a:r>
          </a:p>
          <a:p>
            <a:pPr lvl="1"/>
            <a:r>
              <a:rPr lang="en-US" sz="2200" b="1" dirty="0">
                <a:latin typeface="Bahnschrift Light Condensed" panose="020B0502040204020203" pitchFamily="34" charset="0"/>
              </a:rPr>
              <a:t>Loss of interest </a:t>
            </a:r>
            <a:r>
              <a:rPr lang="en-US" dirty="0">
                <a:latin typeface="Bahnschrift Light Condensed" panose="020B0502040204020203" pitchFamily="34" charset="0"/>
              </a:rPr>
              <a:t>or behavioral or academic problems – more than a third and twice as many as the general population</a:t>
            </a:r>
          </a:p>
          <a:p>
            <a:pPr lvl="1"/>
            <a:endParaRPr lang="en-US" dirty="0">
              <a:latin typeface="Bahnschrift Light Condensed" panose="020B0502040204020203" pitchFamily="34" charset="0"/>
            </a:endParaRP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latin typeface="Bahnschrift Light Condensed" panose="020B0502040204020203" pitchFamily="34" charset="0"/>
              </a:rPr>
              <a:t>Less proficient in Math and Reading</a:t>
            </a:r>
          </a:p>
          <a:p>
            <a:r>
              <a:rPr lang="en-US" dirty="0">
                <a:latin typeface="Bahnschrift Light Condensed" panose="020B0502040204020203" pitchFamily="34" charset="0"/>
              </a:rPr>
              <a:t>Increases student likelihood of dropping out of school</a:t>
            </a:r>
          </a:p>
          <a:p>
            <a:r>
              <a:rPr lang="en-US" dirty="0">
                <a:latin typeface="Bahnschrift Light Condensed" panose="020B0502040204020203" pitchFamily="34" charset="0"/>
              </a:rPr>
              <a:t>Chronic absence in later grades was found to be a better predicator of whether students will drop out of school before graduation than test scores</a:t>
            </a:r>
          </a:p>
          <a:p>
            <a:r>
              <a:rPr lang="en-US" dirty="0">
                <a:latin typeface="Bahnschrift Light Condensed" panose="020B0502040204020203" pitchFamily="34" charset="0"/>
              </a:rPr>
              <a:t>Increase in Mental Health Issues (Anxiety/Depression)</a:t>
            </a:r>
          </a:p>
          <a:p>
            <a:r>
              <a:rPr lang="en-US" dirty="0">
                <a:latin typeface="Bahnschrift Light Condensed" panose="020B0502040204020203" pitchFamily="34" charset="0"/>
              </a:rPr>
              <a:t>On average, a college graduate is likely to live about 9 years longer than someone who has not completed high school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457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Bahnschrift Light Condensed" panose="020B0502040204020203" pitchFamily="34" charset="0"/>
              </a:rPr>
              <a:t>Purpose</a:t>
            </a: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Bahnschrift Light Condensed" panose="020B0502040204020203" pitchFamily="34" charset="0"/>
              </a:rPr>
              <a:t>Calming-Support Room was intentionally designed for students who struggle with high anxiety/depression/mental health diagnosis’,  to de-stress in a supportive, non-judgmental atmosphere, where they can learn coping mechanisms and decompress.  </a:t>
            </a:r>
          </a:p>
        </p:txBody>
      </p:sp>
    </p:spTree>
    <p:extLst>
      <p:ext uri="{BB962C8B-B14F-4D97-AF65-F5344CB8AC3E}">
        <p14:creationId xmlns:p14="http://schemas.microsoft.com/office/powerpoint/2010/main" val="3633178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Bahnschrift Light Condensed" panose="020B0502040204020203" pitchFamily="34" charset="0"/>
              </a:rPr>
              <a:t>Purpose-Continued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1853754"/>
            <a:ext cx="9603275" cy="4094464"/>
          </a:xfrm>
        </p:spPr>
        <p:txBody>
          <a:bodyPr>
            <a:normAutofit fontScale="32500" lnSpcReduction="20000"/>
          </a:bodyPr>
          <a:lstStyle/>
          <a:p>
            <a:endParaRPr lang="en-US" sz="3600" dirty="0"/>
          </a:p>
          <a:p>
            <a:r>
              <a:rPr lang="en-US" sz="5600" dirty="0">
                <a:latin typeface="Bahnschrift Light Condensed" panose="020B0502040204020203" pitchFamily="34" charset="0"/>
              </a:rPr>
              <a:t>Students will check in and check out of the Calming-Support Room and utilize Calming-Support Room as a tool to support their needs</a:t>
            </a:r>
          </a:p>
          <a:p>
            <a:r>
              <a:rPr lang="en-US" sz="5600" dirty="0">
                <a:latin typeface="Bahnschrift Light Condensed" panose="020B0502040204020203" pitchFamily="34" charset="0"/>
              </a:rPr>
              <a:t>Students will learn and utilize various coping strategies (fidgets, coloring, music, games, relaxation techniques, etc.)</a:t>
            </a:r>
          </a:p>
          <a:p>
            <a:r>
              <a:rPr lang="en-US" sz="5600" dirty="0">
                <a:latin typeface="Bahnschrift Light Condensed" panose="020B0502040204020203" pitchFamily="34" charset="0"/>
              </a:rPr>
              <a:t>Decompress</a:t>
            </a:r>
          </a:p>
          <a:p>
            <a:r>
              <a:rPr lang="en-US" sz="5600" dirty="0">
                <a:latin typeface="Bahnschrift Light Condensed" panose="020B0502040204020203" pitchFamily="34" charset="0"/>
              </a:rPr>
              <a:t>De-stress</a:t>
            </a:r>
          </a:p>
          <a:p>
            <a:r>
              <a:rPr lang="en-US" sz="5600" dirty="0">
                <a:latin typeface="Bahnschrift Light Condensed" panose="020B0502040204020203" pitchFamily="34" charset="0"/>
              </a:rPr>
              <a:t>To get students to comfort zone, that allows them to go back to class, re-focused and ready to learn or in some cases complete their work in this room</a:t>
            </a:r>
          </a:p>
          <a:p>
            <a:r>
              <a:rPr lang="en-US" sz="5600" dirty="0">
                <a:latin typeface="Bahnschrift Light Condensed" panose="020B0502040204020203" pitchFamily="34" charset="0"/>
              </a:rPr>
              <a:t>Incentivize Student’s to attend school</a:t>
            </a:r>
          </a:p>
          <a:p>
            <a:r>
              <a:rPr lang="en-US" sz="5600" dirty="0">
                <a:latin typeface="Bahnschrift Light Condensed" panose="020B0502040204020203" pitchFamily="34" charset="0"/>
              </a:rPr>
              <a:t>Provides a level of comfort to Parents and/or Guardians.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4071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Bahnschrift Light Condensed" panose="020B0502040204020203" pitchFamily="34" charset="0"/>
              </a:rPr>
              <a:t>What student population benefits?</a:t>
            </a: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>
                <a:latin typeface="Bahnschrift Light Condensed" panose="020B0502040204020203" pitchFamily="34" charset="0"/>
              </a:rPr>
              <a:t>Students who struggle with emotional self-regulation  </a:t>
            </a:r>
          </a:p>
          <a:p>
            <a:r>
              <a:rPr lang="en-US" sz="3600" dirty="0">
                <a:latin typeface="Bahnschrift Light Condensed" panose="020B0502040204020203" pitchFamily="34" charset="0"/>
              </a:rPr>
              <a:t>Students with high anxiety/depression/suicide ideation</a:t>
            </a:r>
          </a:p>
          <a:p>
            <a:r>
              <a:rPr lang="en-US" sz="3600" dirty="0">
                <a:latin typeface="Bahnschrift Light Condensed" panose="020B0502040204020203" pitchFamily="34" charset="0"/>
              </a:rPr>
              <a:t>Students who struggle with attendance</a:t>
            </a:r>
          </a:p>
          <a:p>
            <a:r>
              <a:rPr lang="en-US" sz="3600" dirty="0">
                <a:latin typeface="Bahnschrift Light Condensed" panose="020B0502040204020203" pitchFamily="34" charset="0"/>
              </a:rPr>
              <a:t>Students who have a mental health diagnosis</a:t>
            </a:r>
          </a:p>
          <a:p>
            <a:r>
              <a:rPr lang="en-US" sz="3600" dirty="0">
                <a:latin typeface="Bahnschrift Light Condensed" panose="020B0502040204020203" pitchFamily="34" charset="0"/>
              </a:rPr>
              <a:t>Students who struggle with connectivity</a:t>
            </a:r>
          </a:p>
        </p:txBody>
      </p:sp>
    </p:spTree>
    <p:extLst>
      <p:ext uri="{BB962C8B-B14F-4D97-AF65-F5344CB8AC3E}">
        <p14:creationId xmlns:p14="http://schemas.microsoft.com/office/powerpoint/2010/main" val="2738897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Bahnschrift Light Condensed" panose="020B0502040204020203" pitchFamily="34" charset="0"/>
              </a:rPr>
              <a:t>Calming-Support Room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>
                <a:latin typeface="Bahnschrift Light Condensed" panose="020B0502040204020203" pitchFamily="34" charset="0"/>
              </a:rPr>
              <a:t>Originated on October 15</a:t>
            </a:r>
            <a:r>
              <a:rPr lang="en-US" sz="3600" baseline="30000" dirty="0">
                <a:latin typeface="Bahnschrift Light Condensed" panose="020B0502040204020203" pitchFamily="34" charset="0"/>
              </a:rPr>
              <a:t>th</a:t>
            </a:r>
            <a:r>
              <a:rPr lang="en-US" sz="3600" dirty="0">
                <a:latin typeface="Bahnschrift Light Condensed" panose="020B0502040204020203" pitchFamily="34" charset="0"/>
              </a:rPr>
              <a:t>, 2021</a:t>
            </a:r>
          </a:p>
          <a:p>
            <a:r>
              <a:rPr lang="en-US" sz="3300" dirty="0">
                <a:latin typeface="Bahnschrift Light Condensed" panose="020B0502040204020203" pitchFamily="34" charset="0"/>
              </a:rPr>
              <a:t>50 Students utilized room (October 15</a:t>
            </a:r>
            <a:r>
              <a:rPr lang="en-US" sz="3300" baseline="30000" dirty="0">
                <a:latin typeface="Bahnschrift Light Condensed" panose="020B0502040204020203" pitchFamily="34" charset="0"/>
              </a:rPr>
              <a:t>,</a:t>
            </a:r>
            <a:r>
              <a:rPr lang="en-US" sz="3300" dirty="0">
                <a:latin typeface="Bahnschrift Light Condensed" panose="020B0502040204020203" pitchFamily="34" charset="0"/>
              </a:rPr>
              <a:t> 2021-May 6</a:t>
            </a:r>
            <a:r>
              <a:rPr lang="en-US" sz="3300" baseline="30000" dirty="0">
                <a:latin typeface="Bahnschrift Light Condensed" panose="020B0502040204020203" pitchFamily="34" charset="0"/>
              </a:rPr>
              <a:t>th</a:t>
            </a:r>
            <a:r>
              <a:rPr lang="en-US" sz="3300" dirty="0">
                <a:latin typeface="Bahnschrift Light Condensed" panose="020B0502040204020203" pitchFamily="34" charset="0"/>
              </a:rPr>
              <a:t>, 2022)</a:t>
            </a:r>
          </a:p>
          <a:p>
            <a:r>
              <a:rPr lang="en-US" sz="3600" dirty="0">
                <a:latin typeface="Bahnschrift Light Condensed" panose="020B0502040204020203" pitchFamily="34" charset="0"/>
              </a:rPr>
              <a:t>140 total Student check-in’s to Calming-Support Room</a:t>
            </a:r>
          </a:p>
          <a:p>
            <a:r>
              <a:rPr lang="en-US" sz="3600" dirty="0">
                <a:latin typeface="Bahnschrift Light Condensed" panose="020B0502040204020203" pitchFamily="34" charset="0"/>
              </a:rPr>
              <a:t>Student Mental Health Level upon entry:  </a:t>
            </a:r>
            <a:r>
              <a:rPr lang="en-US" sz="3600" b="1" dirty="0">
                <a:latin typeface="Bahnschrift Light Condensed" panose="020B0502040204020203" pitchFamily="34" charset="0"/>
              </a:rPr>
              <a:t>4.2</a:t>
            </a:r>
            <a:r>
              <a:rPr lang="en-US" sz="3600" dirty="0">
                <a:latin typeface="Bahnschrift Light Condensed" panose="020B0502040204020203" pitchFamily="34" charset="0"/>
              </a:rPr>
              <a:t> out of 10</a:t>
            </a:r>
          </a:p>
          <a:p>
            <a:r>
              <a:rPr lang="en-US" sz="3600" dirty="0">
                <a:latin typeface="Bahnschrift Light Condensed" panose="020B0502040204020203" pitchFamily="34" charset="0"/>
              </a:rPr>
              <a:t>Student Mental Health Level upon exit:  </a:t>
            </a:r>
            <a:r>
              <a:rPr lang="en-US" sz="3600" b="1" dirty="0">
                <a:latin typeface="Bahnschrift Light Condensed" panose="020B0502040204020203" pitchFamily="34" charset="0"/>
              </a:rPr>
              <a:t>6.5</a:t>
            </a:r>
            <a:r>
              <a:rPr lang="en-US" sz="3600" dirty="0">
                <a:latin typeface="Bahnschrift Light Condensed" panose="020B0502040204020203" pitchFamily="34" charset="0"/>
              </a:rPr>
              <a:t> out of 10</a:t>
            </a:r>
          </a:p>
        </p:txBody>
      </p:sp>
    </p:spTree>
    <p:extLst>
      <p:ext uri="{BB962C8B-B14F-4D97-AF65-F5344CB8AC3E}">
        <p14:creationId xmlns:p14="http://schemas.microsoft.com/office/powerpoint/2010/main" val="3747307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Bahnschrift Light Condensed" panose="020B0502040204020203" pitchFamily="34" charset="0"/>
              </a:rPr>
              <a:t>What will you see in this room</a:t>
            </a: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3600" dirty="0">
                <a:latin typeface="Bahnschrift Light Condensed" panose="020B0502040204020203" pitchFamily="34" charset="0"/>
              </a:rPr>
              <a:t>Fidgets</a:t>
            </a:r>
          </a:p>
          <a:p>
            <a:r>
              <a:rPr lang="en-US" sz="3600" dirty="0">
                <a:latin typeface="Bahnschrift Light Condensed" panose="020B0502040204020203" pitchFamily="34" charset="0"/>
              </a:rPr>
              <a:t>Coloring books</a:t>
            </a:r>
          </a:p>
          <a:p>
            <a:r>
              <a:rPr lang="en-US" sz="3600" dirty="0">
                <a:latin typeface="Bahnschrift Light Condensed" panose="020B0502040204020203" pitchFamily="34" charset="0"/>
              </a:rPr>
              <a:t>IPad for calming games and videos</a:t>
            </a:r>
          </a:p>
          <a:p>
            <a:r>
              <a:rPr lang="en-US" sz="3600" dirty="0">
                <a:latin typeface="Bahnschrift Light Condensed" panose="020B0502040204020203" pitchFamily="34" charset="0"/>
              </a:rPr>
              <a:t>Student Chromebook to complete work </a:t>
            </a:r>
          </a:p>
          <a:p>
            <a:r>
              <a:rPr lang="en-US" sz="3600" dirty="0">
                <a:latin typeface="Bahnschrift Light Condensed" panose="020B0502040204020203" pitchFamily="34" charset="0"/>
              </a:rPr>
              <a:t>Students will be allowed to listen to music on iPad or Chromebook (</a:t>
            </a:r>
            <a:r>
              <a:rPr lang="en-US" sz="3600" b="1" dirty="0">
                <a:latin typeface="Bahnschrift Light Condensed" panose="020B0502040204020203" pitchFamily="34" charset="0"/>
              </a:rPr>
              <a:t>cell-phones will not be permitted in this room</a:t>
            </a:r>
            <a:r>
              <a:rPr lang="en-US" sz="3600" dirty="0">
                <a:latin typeface="Bahnschrift Light Condensed" panose="020B0502040204020203" pitchFamily="34" charset="0"/>
              </a:rPr>
              <a:t>)</a:t>
            </a:r>
          </a:p>
          <a:p>
            <a:r>
              <a:rPr lang="en-US" sz="3600" dirty="0">
                <a:latin typeface="Bahnschrift Light Condensed" panose="020B0502040204020203" pitchFamily="34" charset="0"/>
              </a:rPr>
              <a:t>Tv/video games</a:t>
            </a:r>
          </a:p>
          <a:p>
            <a:r>
              <a:rPr lang="en-US" sz="3600" dirty="0">
                <a:latin typeface="Bahnschrift Light Condensed" panose="020B0502040204020203" pitchFamily="34" charset="0"/>
              </a:rPr>
              <a:t>Lower lighting (lamps)-to help create calming atmosphere</a:t>
            </a:r>
          </a:p>
        </p:txBody>
      </p:sp>
    </p:spTree>
    <p:extLst>
      <p:ext uri="{BB962C8B-B14F-4D97-AF65-F5344CB8AC3E}">
        <p14:creationId xmlns:p14="http://schemas.microsoft.com/office/powerpoint/2010/main" val="4122725110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17697</TotalTime>
  <Words>1292</Words>
  <Application>Microsoft Macintosh PowerPoint</Application>
  <PresentationFormat>Widescreen</PresentationFormat>
  <Paragraphs>135</Paragraphs>
  <Slides>29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Bahnschrift Light</vt:lpstr>
      <vt:lpstr>Bahnschrift Light Condensed</vt:lpstr>
      <vt:lpstr>Gill Sans MT</vt:lpstr>
      <vt:lpstr>Gallery</vt:lpstr>
      <vt:lpstr>SEL Support:  Creating a calming-Support Room in your building</vt:lpstr>
      <vt:lpstr>PowerPoint Presentation</vt:lpstr>
      <vt:lpstr>Why Don’t they JUST come to school???</vt:lpstr>
      <vt:lpstr>Impact of chronic absenteeism</vt:lpstr>
      <vt:lpstr>Purpose </vt:lpstr>
      <vt:lpstr>Purpose-Continued</vt:lpstr>
      <vt:lpstr>What student population benefits? </vt:lpstr>
      <vt:lpstr>Calming-Support Room </vt:lpstr>
      <vt:lpstr>What will you see in this room </vt:lpstr>
      <vt:lpstr>What will you see in this room </vt:lpstr>
      <vt:lpstr>Implications</vt:lpstr>
      <vt:lpstr>What is the process for going to this room?</vt:lpstr>
      <vt:lpstr>How will it be staffed or monitored?</vt:lpstr>
      <vt:lpstr>What this room is not?</vt:lpstr>
      <vt:lpstr>Calming-Support Room Expectations Example</vt:lpstr>
      <vt:lpstr>What it Might look like</vt:lpstr>
      <vt:lpstr>When and where</vt:lpstr>
      <vt:lpstr>Getting buy-in from your administration </vt:lpstr>
      <vt:lpstr>Evidenced Based Data</vt:lpstr>
      <vt:lpstr>Evidenced Based Data</vt:lpstr>
      <vt:lpstr>Evidenced Based Data</vt:lpstr>
      <vt:lpstr>Evidenced Based Data</vt:lpstr>
      <vt:lpstr>Evidenced Based Data</vt:lpstr>
      <vt:lpstr>Evidenced Based Data</vt:lpstr>
      <vt:lpstr>What Stands out?</vt:lpstr>
      <vt:lpstr>Describe the Calming/Support Room in one word!</vt:lpstr>
      <vt:lpstr>What’s Next</vt:lpstr>
      <vt:lpstr> Mr. Michael Allen    Professional School Counselor </vt:lpstr>
      <vt:lpstr>References</vt:lpstr>
    </vt:vector>
  </TitlesOfParts>
  <Company>Ankeny Community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Therapeutic Learning classroom</dc:title>
  <dc:creator>Michael Allen</dc:creator>
  <cp:lastModifiedBy>Lauryn Elliott</cp:lastModifiedBy>
  <cp:revision>36</cp:revision>
  <cp:lastPrinted>2022-10-14T00:45:24Z</cp:lastPrinted>
  <dcterms:created xsi:type="dcterms:W3CDTF">2021-09-03T18:06:18Z</dcterms:created>
  <dcterms:modified xsi:type="dcterms:W3CDTF">2022-11-14T14:52:54Z</dcterms:modified>
</cp:coreProperties>
</file>