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ora" pitchFamily="2" charset="77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Slab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438fcbb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438fcbb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f6eea86d1cd0d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f6eea86d1cd0d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f6eea86d1cd0d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f6eea86d1cd0d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438fcbb5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438fcbb5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f6eea86d1cd0d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f6eea86d1cd0d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5a7ad153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5a7ad153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438fcbb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438fcbb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438fcbb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438fcbb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f6eea86d1cd0d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f6eea86d1cd0d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4a15cff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4a15cff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f6eea86d1cd0d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f6eea86d1cd0d7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f6eea86d1cd0d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f6eea86d1cd0d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park.school/academics/social-interaction-school" TargetMode="External"/><Relationship Id="rId3" Type="http://schemas.openxmlformats.org/officeDocument/2006/relationships/hyperlink" Target="https://engagement.uni.edu/imagining-america/gather-grow" TargetMode="External"/><Relationship Id="rId7" Type="http://schemas.openxmlformats.org/officeDocument/2006/relationships/hyperlink" Target="https://www.notimeforflashcards.com/2018/02/funds-of-knowledg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EIcXYbdAlzjWMWkbUE6z6mOhnh8rEzs3/view?usp=sharing" TargetMode="External"/><Relationship Id="rId5" Type="http://schemas.openxmlformats.org/officeDocument/2006/relationships/hyperlink" Target="https://www.ybrecdc.org/child-care-maple-grove/why-social-interaction-is-important-for-young-children/" TargetMode="External"/><Relationship Id="rId4" Type="http://schemas.openxmlformats.org/officeDocument/2006/relationships/hyperlink" Target="https://docs.google.com/presentation/d/17rl784pqR0DB9jtHftUacKpkJDImmyHoDRw3hcgTEHU/edit?usp=sharing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</a:rPr>
              <a:t>Building Relationships Through Story Circles.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Jewell Jones</a:t>
            </a:r>
            <a:endParaRPr b="1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9450"/>
            <a:ext cx="3038825" cy="20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87900" y="1128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4294967295"/>
          </p:nvPr>
        </p:nvSpPr>
        <p:spPr>
          <a:xfrm>
            <a:off x="159800" y="1008725"/>
            <a:ext cx="8928600" cy="4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❖"/>
            </a:pPr>
            <a:r>
              <a:rPr lang="en" sz="2000">
                <a:solidFill>
                  <a:schemeClr val="accent6"/>
                </a:solidFill>
              </a:rPr>
              <a:t>Groups work great for specific populations: </a:t>
            </a:r>
            <a:endParaRPr sz="2000">
              <a:solidFill>
                <a:schemeClr val="accent6"/>
              </a:solidFill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00"/>
              <a:buChar char="➢"/>
            </a:pPr>
            <a:r>
              <a:rPr lang="en" sz="1700">
                <a:solidFill>
                  <a:schemeClr val="lt2"/>
                </a:solidFill>
              </a:rPr>
              <a:t>Those from different backgrounds needing to make connections</a:t>
            </a:r>
            <a:endParaRPr sz="1700">
              <a:solidFill>
                <a:schemeClr val="lt2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Char char="➢"/>
            </a:pPr>
            <a:r>
              <a:rPr lang="en" sz="1700">
                <a:solidFill>
                  <a:schemeClr val="lt2"/>
                </a:solidFill>
              </a:rPr>
              <a:t>Students needing specific socio-emotional interventions ie self-esteem, bullying</a:t>
            </a:r>
            <a:endParaRPr sz="1700">
              <a:solidFill>
                <a:schemeClr val="lt2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Char char="➢"/>
            </a:pPr>
            <a:r>
              <a:rPr lang="en" sz="1700">
                <a:solidFill>
                  <a:schemeClr val="lt2"/>
                </a:solidFill>
              </a:rPr>
              <a:t>Students of a minority group who need to connect with students with similar life experience</a:t>
            </a:r>
            <a:endParaRPr sz="1700"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❖"/>
            </a:pPr>
            <a:r>
              <a:rPr lang="en" sz="2000">
                <a:solidFill>
                  <a:schemeClr val="accent6"/>
                </a:solidFill>
              </a:rPr>
              <a:t>Introduce different forms of expression with circles </a:t>
            </a:r>
            <a:endParaRPr sz="2000">
              <a:solidFill>
                <a:schemeClr val="accent6"/>
              </a:solidFill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00"/>
              <a:buChar char="➢"/>
            </a:pPr>
            <a:r>
              <a:rPr lang="en" sz="1700">
                <a:solidFill>
                  <a:schemeClr val="lt2"/>
                </a:solidFill>
              </a:rPr>
              <a:t>Coloring or puzzles while sharing stories works good w/ middle school</a:t>
            </a:r>
            <a:endParaRPr sz="1700"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❖"/>
            </a:pPr>
            <a:r>
              <a:rPr lang="en" sz="2000">
                <a:solidFill>
                  <a:schemeClr val="accent6"/>
                </a:solidFill>
              </a:rPr>
              <a:t>Many themes work best paired with educational portions 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000"/>
              <a:buChar char="❖"/>
            </a:pPr>
            <a:r>
              <a:rPr lang="en" sz="2000">
                <a:solidFill>
                  <a:schemeClr val="accent6"/>
                </a:solidFill>
              </a:rPr>
              <a:t>For time, try one prompt per session before or after an intervention.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Moment of Connection </a:t>
            </a:r>
            <a:r>
              <a:rPr lang="en" sz="2000">
                <a:solidFill>
                  <a:schemeClr val="dk2"/>
                </a:solidFill>
              </a:rPr>
              <a:t>(Example Prompts)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Share a story about a time you recognized that your differences were your strength or weakness.</a:t>
            </a:r>
            <a:endParaRPr sz="300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Share a story about a moment or experience that fundamentally impacted the way you look at the world. </a:t>
            </a:r>
            <a:r>
              <a:rPr lang="en" sz="30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300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body" idx="4294967295"/>
          </p:nvPr>
        </p:nvSpPr>
        <p:spPr>
          <a:xfrm>
            <a:off x="387900" y="1032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"Friendship is based on the oldest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and most intrinsic human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awareness that there is more to life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than just ourselves."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-Christopher Hansard</a:t>
            </a:r>
            <a:endParaRPr sz="30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Resources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468725" y="14696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to Grow-UNI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Example of a Full Story Circle: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 Empowerment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Social Interaction is Important For Young Children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Talk: Discussing Race, Racism , and Other Difficult topics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Funds of Knowledge in Your Classroom</a:t>
            </a:r>
            <a:endParaRPr u="sng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Interaction in Schools: How It Works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Presenter’s Contact  </a:t>
            </a:r>
            <a:endParaRPr sz="1400" b="1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Jewell Jones </a:t>
            </a:r>
            <a:endParaRPr sz="14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Email: jwlljone@uni.edu</a:t>
            </a:r>
            <a:endParaRPr sz="14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7550" y="0"/>
            <a:ext cx="2416450" cy="24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Building Connections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87900" y="1386125"/>
            <a:ext cx="8368200" cy="3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At a time where many things can divide us,  we have to make a conscious effort to connect.</a:t>
            </a:r>
            <a:endParaRPr sz="2300">
              <a:solidFill>
                <a:schemeClr val="accent1"/>
              </a:solidFill>
            </a:endParaRPr>
          </a:p>
          <a:p>
            <a:pPr marL="457200" lvl="0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300">
                <a:solidFill>
                  <a:schemeClr val="lt1"/>
                </a:solidFill>
              </a:rPr>
              <a:t>Two types of people - Socially Energised &amp; Those Energized from Solitude</a:t>
            </a:r>
            <a:endParaRPr sz="2300">
              <a:solidFill>
                <a:schemeClr val="lt1"/>
              </a:solidFill>
            </a:endParaRPr>
          </a:p>
          <a:p>
            <a:pPr marL="914400" lvl="1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➢"/>
            </a:pPr>
            <a:r>
              <a:rPr lang="en" sz="2300">
                <a:solidFill>
                  <a:schemeClr val="accent1"/>
                </a:solidFill>
              </a:rPr>
              <a:t>Both still need connection to balance wellness </a:t>
            </a:r>
            <a:endParaRPr sz="2300">
              <a:solidFill>
                <a:schemeClr val="accent1"/>
              </a:solidFill>
            </a:endParaRPr>
          </a:p>
          <a:p>
            <a:pPr marL="457200" lvl="0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300">
                <a:solidFill>
                  <a:schemeClr val="lt1"/>
                </a:solidFill>
              </a:rPr>
              <a:t>Impact of covid on student behavior and engagement </a:t>
            </a:r>
            <a:endParaRPr sz="2300">
              <a:solidFill>
                <a:schemeClr val="lt1"/>
              </a:solidFill>
            </a:endParaRPr>
          </a:p>
          <a:p>
            <a:pPr marL="457200" lvl="0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300">
                <a:solidFill>
                  <a:schemeClr val="lt1"/>
                </a:solidFill>
              </a:rPr>
              <a:t>Benefits:</a:t>
            </a:r>
            <a:endParaRPr sz="2300">
              <a:solidFill>
                <a:schemeClr val="lt1"/>
              </a:solidFill>
            </a:endParaRPr>
          </a:p>
          <a:p>
            <a:pPr marL="914400" lvl="1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➢"/>
            </a:pPr>
            <a:r>
              <a:rPr lang="en" sz="2300">
                <a:solidFill>
                  <a:schemeClr val="accent1"/>
                </a:solidFill>
              </a:rPr>
              <a:t>Lowering anxiety and depression </a:t>
            </a:r>
            <a:endParaRPr sz="2300">
              <a:solidFill>
                <a:schemeClr val="accent1"/>
              </a:solidFill>
            </a:endParaRPr>
          </a:p>
          <a:p>
            <a:pPr marL="914400" lvl="1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➢"/>
            </a:pPr>
            <a:r>
              <a:rPr lang="en" sz="2300">
                <a:solidFill>
                  <a:schemeClr val="accent1"/>
                </a:solidFill>
              </a:rPr>
              <a:t>Regulating emotions</a:t>
            </a:r>
            <a:endParaRPr sz="2300">
              <a:solidFill>
                <a:schemeClr val="accent1"/>
              </a:solidFill>
            </a:endParaRPr>
          </a:p>
          <a:p>
            <a:pPr marL="914400" lvl="1" indent="-3308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➢"/>
            </a:pPr>
            <a:r>
              <a:rPr lang="en" sz="2300">
                <a:solidFill>
                  <a:schemeClr val="accent1"/>
                </a:solidFill>
              </a:rPr>
              <a:t>Decreasing feelings of loneliness</a:t>
            </a:r>
            <a:endParaRPr sz="23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650" y="-44575"/>
            <a:ext cx="4292074" cy="14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 Circle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74900" y="1470800"/>
            <a:ext cx="8794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A group of individuals gathering for the shared purpose of telling and listening to stories.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It takes courage and vulnerability to share our stories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1200"/>
              </a:spcAft>
              <a:buSzPts val="2000"/>
              <a:buChar char="❖"/>
            </a:pPr>
            <a:r>
              <a:rPr lang="en" sz="2000"/>
              <a:t>Listening deeply to one another creates connection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Informal Story Circles</a:t>
            </a:r>
            <a:endParaRPr b="1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366825"/>
            <a:ext cx="8368200" cy="3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Many of us have our earliest experience making connections through the stories told by family members.</a:t>
            </a:r>
            <a:endParaRPr sz="2000"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These stories can provide us with our history and cultural background</a:t>
            </a:r>
            <a:endParaRPr sz="2000"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Help to shape our perceptions, learning patterns, and the way we engage in the world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700" y="3345375"/>
            <a:ext cx="3362576" cy="22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Circle Experience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❖"/>
            </a:pPr>
            <a:r>
              <a:rPr lang="en" sz="2000">
                <a:solidFill>
                  <a:schemeClr val="accent2"/>
                </a:solidFill>
              </a:rPr>
              <a:t>Formally introduced through Imagine America Gather to Grow: A project designed to put together storytelling circles </a:t>
            </a:r>
            <a:endParaRPr sz="20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❖"/>
            </a:pPr>
            <a:r>
              <a:rPr lang="en" sz="2000">
                <a:solidFill>
                  <a:schemeClr val="accent2"/>
                </a:solidFill>
              </a:rPr>
              <a:t>Encouraging community members to grow together while sharing experiences </a:t>
            </a:r>
            <a:endParaRPr sz="20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000"/>
              <a:buChar char="❖"/>
            </a:pPr>
            <a:r>
              <a:rPr lang="en" sz="2000">
                <a:solidFill>
                  <a:schemeClr val="accent2"/>
                </a:solidFill>
              </a:rPr>
              <a:t>Artistic interpretations of story circles can connect the community</a:t>
            </a:r>
            <a:endParaRPr sz="2000">
              <a:solidFill>
                <a:schemeClr val="accent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 amt="56000"/>
          </a:blip>
          <a:srcRect l="11170" t="10983" r="16480" b="37641"/>
          <a:stretch/>
        </p:blipFill>
        <p:spPr>
          <a:xfrm rot="-1206167" flipH="1">
            <a:off x="7546892" y="-228554"/>
            <a:ext cx="1466145" cy="15615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000"/>
              </a:srgbClr>
            </a:outerShdw>
          </a:effectLst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l="15289" t="17645" r="14124" b="36077"/>
          <a:stretch/>
        </p:blipFill>
        <p:spPr>
          <a:xfrm>
            <a:off x="0" y="3858237"/>
            <a:ext cx="1307075" cy="12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l="15299" t="15261" r="15877" b="37679"/>
          <a:stretch/>
        </p:blipFill>
        <p:spPr>
          <a:xfrm rot="-917032">
            <a:off x="5691800" y="50237"/>
            <a:ext cx="1180350" cy="1210600"/>
          </a:xfrm>
          <a:prstGeom prst="rect">
            <a:avLst/>
          </a:prstGeom>
          <a:noFill/>
          <a:ln>
            <a:noFill/>
          </a:ln>
          <a:effectLst>
            <a:outerShdw blurRad="314325" dist="390525" dir="4380000" algn="bl" rotWithShape="0">
              <a:srgbClr val="274E13">
                <a:alpha val="46000"/>
              </a:srgbClr>
            </a:outerShdw>
          </a:effectLst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>
            <a:alphaModFix/>
          </a:blip>
          <a:srcRect l="25622" t="44790" b="23417"/>
          <a:stretch/>
        </p:blipFill>
        <p:spPr>
          <a:xfrm>
            <a:off x="3377312" y="4198675"/>
            <a:ext cx="5809325" cy="9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Using Story Circles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142600" y="1253025"/>
            <a:ext cx="8870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Space where students can express themselves freely  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Flexibility to focus on lived experiences and hopes of the future.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Keep the Nature of the circle: to refrain from interruption or judgement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Based on a chosen theme (best in collaboration with students)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Facilitator provides prompts based on the theme that builds gradually 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Students respond to their own interpretation of the prompts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Lead by example, participate by answering to prompts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t="31119"/>
          <a:stretch/>
        </p:blipFill>
        <p:spPr>
          <a:xfrm>
            <a:off x="6567475" y="0"/>
            <a:ext cx="2576527" cy="13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87900" y="885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Expectations </a:t>
            </a:r>
            <a:r>
              <a:rPr lang="en" sz="1800"/>
              <a:t>(Example)</a:t>
            </a:r>
            <a:endParaRPr sz="1800"/>
          </a:p>
        </p:txBody>
      </p:sp>
      <p:sp>
        <p:nvSpPr>
          <p:cNvPr id="108" name="Google Shape;108;p19"/>
          <p:cNvSpPr txBox="1"/>
          <p:nvPr/>
        </p:nvSpPr>
        <p:spPr>
          <a:xfrm>
            <a:off x="159800" y="888875"/>
            <a:ext cx="8688900" cy="4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Stick to 1 - 2 minute of sharing time for each question 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Silence is okay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Practice active listening 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Reflective dialogue at the end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Stories are based on authentic, personal, real experience / Hopes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Contribute to a Safe Space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ora"/>
              <a:buChar char="○"/>
            </a:pPr>
            <a:r>
              <a:rPr lang="en" sz="15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Keep an open mind </a:t>
            </a:r>
            <a:endParaRPr sz="15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ora"/>
              <a:buChar char="○"/>
            </a:pPr>
            <a:r>
              <a:rPr lang="en" sz="15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Respect one another</a:t>
            </a:r>
            <a:endParaRPr sz="15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ora"/>
              <a:buChar char="○"/>
            </a:pPr>
            <a:r>
              <a:rPr lang="en" sz="15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No Interruptions or Judgement</a:t>
            </a:r>
            <a:endParaRPr sz="15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ora"/>
              <a:buChar char="○"/>
            </a:pPr>
            <a:r>
              <a:rPr lang="en" sz="15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Stories don’t need fixing</a:t>
            </a:r>
            <a:endParaRPr sz="15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ora"/>
              <a:buChar char="○"/>
            </a:pPr>
            <a:r>
              <a:rPr lang="en" sz="15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Don’t share what happens in group</a:t>
            </a:r>
            <a:endParaRPr sz="15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Lora"/>
              <a:buChar char="●"/>
            </a:pPr>
            <a:r>
              <a:rPr lang="en" sz="17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If someone is uncomfortable in any way or would like to talk individually, please come to me after.</a:t>
            </a:r>
            <a:endParaRPr sz="17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Implementation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4294967295"/>
          </p:nvPr>
        </p:nvSpPr>
        <p:spPr>
          <a:xfrm>
            <a:off x="191675" y="789250"/>
            <a:ext cx="8707200" cy="4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Ideal for small groups 5 - 7 students 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Full Sessions between 30 - 40 min (varies # of students &amp; prompts)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Use pre surveys to determine a theme &amp; post surveys to determine future interest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❖"/>
            </a:pPr>
            <a:r>
              <a:rPr lang="en" sz="2000">
                <a:solidFill>
                  <a:schemeClr val="accent1"/>
                </a:solidFill>
              </a:rPr>
              <a:t>Develop 2-3 prompts based on the theme</a:t>
            </a:r>
            <a:endParaRPr sz="2000">
              <a:solidFill>
                <a:schemeClr val="accen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➢"/>
            </a:pPr>
            <a:r>
              <a:rPr lang="en" sz="1800">
                <a:solidFill>
                  <a:schemeClr val="accent2"/>
                </a:solidFill>
              </a:rPr>
              <a:t>1st prompt: Introduction to topic</a:t>
            </a:r>
            <a:endParaRPr sz="1800">
              <a:solidFill>
                <a:schemeClr val="accent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➢"/>
            </a:pPr>
            <a:r>
              <a:rPr lang="en" sz="1800">
                <a:solidFill>
                  <a:schemeClr val="accent2"/>
                </a:solidFill>
              </a:rPr>
              <a:t>2nd prompt: Moment of awareness/ something that stands out/fired up</a:t>
            </a:r>
            <a:endParaRPr sz="1800">
              <a:solidFill>
                <a:schemeClr val="accent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➢"/>
            </a:pPr>
            <a:r>
              <a:rPr lang="en" sz="1800">
                <a:solidFill>
                  <a:schemeClr val="accent2"/>
                </a:solidFill>
              </a:rPr>
              <a:t>3rd prompt: Hope for the future</a:t>
            </a:r>
            <a:endParaRPr sz="18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To process in closing ask what they have learned about themselves and others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Outcomes </a:t>
            </a:r>
            <a:endParaRPr b="1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055325"/>
            <a:ext cx="8742600" cy="3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❖"/>
            </a:pPr>
            <a:r>
              <a:rPr lang="en" sz="2000">
                <a:solidFill>
                  <a:schemeClr val="accent5"/>
                </a:solidFill>
              </a:rPr>
              <a:t>Self awareness- Exploring &amp; Identifying Emotions </a:t>
            </a:r>
            <a:endParaRPr sz="2000">
              <a:solidFill>
                <a:schemeClr val="accent5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Social awareness - Appreciating diversity and respect for others</a:t>
            </a:r>
            <a:endParaRPr sz="2000">
              <a:solidFill>
                <a:schemeClr val="lt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❖"/>
            </a:pPr>
            <a:r>
              <a:rPr lang="en" sz="2000">
                <a:solidFill>
                  <a:schemeClr val="accent5"/>
                </a:solidFill>
              </a:rPr>
              <a:t>Relationship skills- Social engagement</a:t>
            </a:r>
            <a:endParaRPr sz="2000">
              <a:solidFill>
                <a:schemeClr val="accent5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Receiving validation can help increase self efficacy </a:t>
            </a:r>
            <a:endParaRPr sz="2000">
              <a:solidFill>
                <a:schemeClr val="lt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❖"/>
            </a:pPr>
            <a:r>
              <a:rPr lang="en" sz="2000">
                <a:solidFill>
                  <a:schemeClr val="accent5"/>
                </a:solidFill>
              </a:rPr>
              <a:t>Relieving stress with social support can allow focus on academics</a:t>
            </a:r>
            <a:endParaRPr sz="2000">
              <a:solidFill>
                <a:schemeClr val="accent5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Char char="❖"/>
            </a:pPr>
            <a:r>
              <a:rPr lang="en" sz="2000">
                <a:solidFill>
                  <a:schemeClr val="lt2"/>
                </a:solidFill>
              </a:rPr>
              <a:t>The Funds of Knowledge students share can help Counselors understand student’s perspectives and how to meet their needs.</a:t>
            </a:r>
            <a:endParaRPr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Macintosh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Lora</vt:lpstr>
      <vt:lpstr>Roboto Slab</vt:lpstr>
      <vt:lpstr>Roboto</vt:lpstr>
      <vt:lpstr>Marina</vt:lpstr>
      <vt:lpstr>Building Relationships Through Story Circles.</vt:lpstr>
      <vt:lpstr>Building Connections</vt:lpstr>
      <vt:lpstr>Story Circle</vt:lpstr>
      <vt:lpstr>Informal Story Circles</vt:lpstr>
      <vt:lpstr>Circle Experience</vt:lpstr>
      <vt:lpstr>Using Story Circles </vt:lpstr>
      <vt:lpstr>Circle Expectations (Example)</vt:lpstr>
      <vt:lpstr>Implementation </vt:lpstr>
      <vt:lpstr>Outcomes </vt:lpstr>
      <vt:lpstr>Alternatives</vt:lpstr>
      <vt:lpstr>Moment of Connection (Example Prompts)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Relationships Through Story Circles.</dc:title>
  <cp:lastModifiedBy>Lauryn Elliott</cp:lastModifiedBy>
  <cp:revision>1</cp:revision>
  <dcterms:modified xsi:type="dcterms:W3CDTF">2022-11-21T16:29:21Z</dcterms:modified>
</cp:coreProperties>
</file>