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oboto"/>
      <p:regular r:id="rId46"/>
      <p:bold r:id="rId47"/>
      <p:italic r:id="rId48"/>
      <p:boldItalic r:id="rId49"/>
    </p:embeddedFont>
    <p:embeddedFont>
      <p:font typeface="Lustria"/>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Lustri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e54797cae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e54797cae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e54797ca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e54797ca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e6e3978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e6e3978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7217e91f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7217e91f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bd2c6969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bd2c6969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e54797ca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e54797ca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e6e3978f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3e6e3978f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e6e3978f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e6e3978f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e54797ca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e54797ca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e6e3978f5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e6e3978f5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863a5d6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863a5d6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e6e3978f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e6e3978f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e54797ca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3e54797ca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e6e3978f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3e6e3978f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3e6e3978f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3e6e3978f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3e6e3978f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3e6e3978f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3e6e3978f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3e6e3978f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e54797ca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e54797ca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e6e3978f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3e6e3978f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e6e3978f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e6e3978f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e6e3978f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3e6e3978f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863a5d67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863a5d67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3e6e3978f5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3e6e3978f5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3e6e3978f5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3e6e3978f5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3e6e3978f5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3e6e3978f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3e6e3978f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3e6e3978f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3e6e3978f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3e6e3978f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e6e3978f5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3e6e3978f5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3e6e3978f5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3e6e3978f5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3e6e3978f5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3e6e3978f5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3e6e3978f5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3e6e3978f5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3e6e3978f5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3e6e3978f5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fb8a9c1f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fb8a9c1f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Growth= we had to find ways to prioritize our values within a rapidly changing environment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57217e91f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57217e91f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e54797cae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e54797cae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5abecd112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5abecd112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535e684e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5535e684e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abecd112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5abecd112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abecd112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abecd11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13541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4437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2">
            <a:alphaModFix/>
          </a:blip>
          <a:stretch>
            <a:fillRect/>
          </a:stretch>
        </p:blipFill>
        <p:spPr>
          <a:xfrm>
            <a:off x="7279160" y="4254823"/>
            <a:ext cx="1769499" cy="884750"/>
          </a:xfrm>
          <a:prstGeom prst="rect">
            <a:avLst/>
          </a:prstGeom>
          <a:noFill/>
          <a:ln>
            <a:noFill/>
          </a:ln>
        </p:spPr>
      </p:pic>
      <p:pic>
        <p:nvPicPr>
          <p:cNvPr id="13" name="Google Shape;13;p2"/>
          <p:cNvPicPr preferRelativeResize="0"/>
          <p:nvPr/>
        </p:nvPicPr>
        <p:blipFill rotWithShape="1">
          <a:blip r:embed="rId3">
            <a:alphaModFix/>
          </a:blip>
          <a:srcRect b="19302" l="0" r="0" t="0"/>
          <a:stretch/>
        </p:blipFill>
        <p:spPr>
          <a:xfrm>
            <a:off x="-9570" y="-12164"/>
            <a:ext cx="9158797" cy="2604240"/>
          </a:xfrm>
          <a:prstGeom prst="rect">
            <a:avLst/>
          </a:prstGeom>
          <a:noFill/>
          <a:ln>
            <a:noFill/>
          </a:ln>
        </p:spPr>
      </p:pic>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311700" y="2679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p:nvPr>
            <p:ph idx="1" type="body"/>
          </p:nvPr>
        </p:nvSpPr>
        <p:spPr>
          <a:xfrm>
            <a:off x="311700" y="23140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2" name="Google Shape;62;p11"/>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63" name="Google Shape;63;p11"/>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6" name="Google Shape;66;p12"/>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67" name="Google Shape;67;p12"/>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58856"/>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3"/>
          <p:cNvSpPr txBox="1"/>
          <p:nvPr>
            <p:ph idx="1" type="body"/>
          </p:nvPr>
        </p:nvSpPr>
        <p:spPr>
          <a:xfrm>
            <a:off x="739775" y="2077572"/>
            <a:ext cx="7662900" cy="2450400"/>
          </a:xfrm>
          <a:prstGeom prst="rect">
            <a:avLst/>
          </a:prstGeom>
          <a:noFill/>
          <a:ln>
            <a:noFill/>
          </a:ln>
        </p:spPr>
        <p:txBody>
          <a:bodyPr anchorCtr="0" anchor="t" bIns="45700" lIns="91425" spcFirstLastPara="1" rIns="91425" wrap="square" tIns="45700">
            <a:noAutofit/>
          </a:bodyPr>
          <a:lstStyle>
            <a:lvl1pPr indent="-331470" lvl="0" marL="457200" rtl="0" algn="l">
              <a:lnSpc>
                <a:spcPct val="100000"/>
              </a:lnSpc>
              <a:spcBef>
                <a:spcPts val="2000"/>
              </a:spcBef>
              <a:spcAft>
                <a:spcPts val="0"/>
              </a:spcAft>
              <a:buSzPts val="1620"/>
              <a:buChar char="?"/>
              <a:defRPr/>
            </a:lvl1pPr>
            <a:lvl2pPr indent="-331469" lvl="1" marL="914400" rtl="0" algn="l">
              <a:lnSpc>
                <a:spcPct val="100000"/>
              </a:lnSpc>
              <a:spcBef>
                <a:spcPts val="600"/>
              </a:spcBef>
              <a:spcAft>
                <a:spcPts val="0"/>
              </a:spcAft>
              <a:buSzPts val="1620"/>
              <a:buChar char="?"/>
              <a:defRPr/>
            </a:lvl2pPr>
            <a:lvl3pPr indent="-331469" lvl="2" marL="1371600" rtl="0" algn="l">
              <a:lnSpc>
                <a:spcPct val="100000"/>
              </a:lnSpc>
              <a:spcBef>
                <a:spcPts val="600"/>
              </a:spcBef>
              <a:spcAft>
                <a:spcPts val="0"/>
              </a:spcAft>
              <a:buSzPts val="1620"/>
              <a:buChar char="?"/>
              <a:defRPr/>
            </a:lvl3pPr>
            <a:lvl4pPr indent="-331469" lvl="3" marL="1828800" rtl="0" algn="l">
              <a:lnSpc>
                <a:spcPct val="100000"/>
              </a:lnSpc>
              <a:spcBef>
                <a:spcPts val="600"/>
              </a:spcBef>
              <a:spcAft>
                <a:spcPts val="0"/>
              </a:spcAft>
              <a:buSzPts val="1620"/>
              <a:buChar char="?"/>
              <a:defRPr/>
            </a:lvl4pPr>
            <a:lvl5pPr indent="-331470" lvl="4" marL="2286000" rtl="0" algn="l">
              <a:lnSpc>
                <a:spcPct val="100000"/>
              </a:lnSpc>
              <a:spcBef>
                <a:spcPts val="600"/>
              </a:spcBef>
              <a:spcAft>
                <a:spcPts val="0"/>
              </a:spcAft>
              <a:buSzPts val="1620"/>
              <a:buChar char="?"/>
              <a:defRPr/>
            </a:lvl5pPr>
            <a:lvl6pPr indent="-331470" lvl="5" marL="2743200" rtl="0" algn="l">
              <a:lnSpc>
                <a:spcPct val="100000"/>
              </a:lnSpc>
              <a:spcBef>
                <a:spcPts val="360"/>
              </a:spcBef>
              <a:spcAft>
                <a:spcPts val="0"/>
              </a:spcAft>
              <a:buSzPts val="1620"/>
              <a:buChar char="?"/>
              <a:defRPr/>
            </a:lvl6pPr>
            <a:lvl7pPr indent="-331470" lvl="6" marL="3200400" rtl="0" algn="l">
              <a:lnSpc>
                <a:spcPct val="100000"/>
              </a:lnSpc>
              <a:spcBef>
                <a:spcPts val="360"/>
              </a:spcBef>
              <a:spcAft>
                <a:spcPts val="0"/>
              </a:spcAft>
              <a:buSzPts val="1620"/>
              <a:buChar char="?"/>
              <a:defRPr/>
            </a:lvl7pPr>
            <a:lvl8pPr indent="-331470" lvl="7" marL="3657600" rtl="0" algn="l">
              <a:lnSpc>
                <a:spcPct val="100000"/>
              </a:lnSpc>
              <a:spcBef>
                <a:spcPts val="360"/>
              </a:spcBef>
              <a:spcAft>
                <a:spcPts val="0"/>
              </a:spcAft>
              <a:buSzPts val="1620"/>
              <a:buChar char="?"/>
              <a:defRPr/>
            </a:lvl8pPr>
            <a:lvl9pPr indent="-331470" lvl="8" marL="4114800" rtl="0" algn="l">
              <a:lnSpc>
                <a:spcPct val="100000"/>
              </a:lnSpc>
              <a:spcBef>
                <a:spcPts val="360"/>
              </a:spcBef>
              <a:spcAft>
                <a:spcPts val="0"/>
              </a:spcAft>
              <a:buSzPts val="1620"/>
              <a:buChar char="?"/>
              <a:defRPr/>
            </a:lvl9pPr>
          </a:lstStyle>
          <a:p/>
        </p:txBody>
      </p:sp>
      <p:sp>
        <p:nvSpPr>
          <p:cNvPr id="71" name="Google Shape;71;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5789613" y="4767263"/>
            <a:ext cx="28956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4305300" y="4767263"/>
            <a:ext cx="533400" cy="2739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rgbClr val="7F7F7F"/>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19302" l="0" r="0" t="0"/>
          <a:stretch/>
        </p:blipFill>
        <p:spPr>
          <a:xfrm>
            <a:off x="-9570" y="-12164"/>
            <a:ext cx="9158797" cy="2604240"/>
          </a:xfrm>
          <a:prstGeom prst="rect">
            <a:avLst/>
          </a:prstGeom>
          <a:noFill/>
          <a:ln>
            <a:noFill/>
          </a:ln>
        </p:spPr>
      </p:pic>
      <p:sp>
        <p:nvSpPr>
          <p:cNvPr id="17" name="Google Shape;17;p3"/>
          <p:cNvSpPr txBox="1"/>
          <p:nvPr>
            <p:ph type="title"/>
          </p:nvPr>
        </p:nvSpPr>
        <p:spPr>
          <a:xfrm>
            <a:off x="311700" y="23032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18" name="Google Shape;18;p3"/>
          <p:cNvPicPr preferRelativeResize="0"/>
          <p:nvPr/>
        </p:nvPicPr>
        <p:blipFill>
          <a:blip r:embed="rId3">
            <a:alphaModFix/>
          </a:blip>
          <a:stretch>
            <a:fillRect/>
          </a:stretch>
        </p:blipFill>
        <p:spPr>
          <a:xfrm>
            <a:off x="7279160" y="4254823"/>
            <a:ext cx="1769499" cy="884750"/>
          </a:xfrm>
          <a:prstGeom prst="rect">
            <a:avLst/>
          </a:prstGeom>
          <a:noFill/>
          <a:ln>
            <a:noFill/>
          </a:ln>
        </p:spPr>
      </p:pic>
      <p:sp>
        <p:nvSpPr>
          <p:cNvPr id="19" name="Google Shape;19;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 name="Google Shape;23;p4"/>
          <p:cNvPicPr preferRelativeResize="0"/>
          <p:nvPr/>
        </p:nvPicPr>
        <p:blipFill rotWithShape="1">
          <a:blip r:embed="rId2">
            <a:alphaModFix/>
          </a:blip>
          <a:srcRect b="0" l="0" r="0" t="37903"/>
          <a:stretch/>
        </p:blipFill>
        <p:spPr>
          <a:xfrm>
            <a:off x="-9565" y="4160700"/>
            <a:ext cx="9163138" cy="1002041"/>
          </a:xfrm>
          <a:prstGeom prst="rect">
            <a:avLst/>
          </a:prstGeom>
          <a:noFill/>
          <a:ln>
            <a:noFill/>
          </a:ln>
        </p:spPr>
      </p:pic>
      <p:pic>
        <p:nvPicPr>
          <p:cNvPr id="24" name="Google Shape;24;p4"/>
          <p:cNvPicPr preferRelativeResize="0"/>
          <p:nvPr/>
        </p:nvPicPr>
        <p:blipFill>
          <a:blip r:embed="rId3">
            <a:alphaModFix/>
          </a:blip>
          <a:stretch>
            <a:fillRect/>
          </a:stretch>
        </p:blipFill>
        <p:spPr>
          <a:xfrm>
            <a:off x="7384060" y="17273"/>
            <a:ext cx="1769499" cy="884750"/>
          </a:xfrm>
          <a:prstGeom prst="rect">
            <a:avLst/>
          </a:prstGeom>
          <a:noFill/>
          <a:ln>
            <a:noFill/>
          </a:ln>
        </p:spPr>
      </p:pic>
      <p:sp>
        <p:nvSpPr>
          <p:cNvPr id="25" name="Google Shape;25;p4"/>
          <p:cNvSpPr txBox="1"/>
          <p:nvPr>
            <p:ph idx="1" type="body"/>
          </p:nvPr>
        </p:nvSpPr>
        <p:spPr>
          <a:xfrm>
            <a:off x="311700" y="1074425"/>
            <a:ext cx="8520600" cy="34164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00BFFF"/>
              </a:buClr>
              <a:buSzPts val="1800"/>
              <a:buChar char="+"/>
              <a:defRPr sz="1800">
                <a:solidFill>
                  <a:schemeClr val="dk2"/>
                </a:solidFill>
              </a:defRPr>
            </a:lvl1pPr>
            <a:lvl2pPr indent="-317500" lvl="1" marL="914400" rtl="0">
              <a:lnSpc>
                <a:spcPct val="115000"/>
              </a:lnSpc>
              <a:spcBef>
                <a:spcPts val="1600"/>
              </a:spcBef>
              <a:spcAft>
                <a:spcPts val="0"/>
              </a:spcAft>
              <a:buClr>
                <a:srgbClr val="FF009A"/>
              </a:buClr>
              <a:buSzPts val="1400"/>
              <a:buChar char="●"/>
              <a:defRPr>
                <a:solidFill>
                  <a:schemeClr val="dk2"/>
                </a:solidFill>
              </a:defRPr>
            </a:lvl2pPr>
            <a:lvl3pPr indent="-317500" lvl="2" marL="1371600" rtl="0">
              <a:lnSpc>
                <a:spcPct val="115000"/>
              </a:lnSpc>
              <a:spcBef>
                <a:spcPts val="1600"/>
              </a:spcBef>
              <a:spcAft>
                <a:spcPts val="0"/>
              </a:spcAft>
              <a:buClr>
                <a:srgbClr val="FF8900"/>
              </a:buClr>
              <a:buSzPts val="1400"/>
              <a:buChar char="●"/>
              <a:defRPr>
                <a:solidFill>
                  <a:schemeClr val="dk2"/>
                </a:solidFill>
              </a:defRPr>
            </a:lvl3pPr>
            <a:lvl4pPr indent="-317500" lvl="3" marL="1828800" rtl="0">
              <a:lnSpc>
                <a:spcPct val="115000"/>
              </a:lnSpc>
              <a:spcBef>
                <a:spcPts val="1600"/>
              </a:spcBef>
              <a:spcAft>
                <a:spcPts val="0"/>
              </a:spcAft>
              <a:buClr>
                <a:srgbClr val="CAFF00"/>
              </a:buClr>
              <a:buSzPts val="1400"/>
              <a:buChar char="●"/>
              <a:defRPr>
                <a:solidFill>
                  <a:schemeClr val="dk2"/>
                </a:solidFill>
              </a:defRPr>
            </a:lvl4pPr>
            <a:lvl5pPr indent="-317500" lvl="4" marL="2286000" rtl="0">
              <a:lnSpc>
                <a:spcPct val="115000"/>
              </a:lnSpc>
              <a:spcBef>
                <a:spcPts val="1600"/>
              </a:spcBef>
              <a:spcAft>
                <a:spcPts val="0"/>
              </a:spcAft>
              <a:buClr>
                <a:srgbClr val="FFFF00"/>
              </a:buClr>
              <a:buSzPts val="1400"/>
              <a:buChar char="●"/>
              <a:defRPr>
                <a:solidFill>
                  <a:schemeClr val="dk2"/>
                </a:solidFill>
              </a:defRPr>
            </a:lvl5pPr>
            <a:lvl6pPr indent="-317500" lvl="5" marL="2743200" rtl="0">
              <a:lnSpc>
                <a:spcPct val="115000"/>
              </a:lnSpc>
              <a:spcBef>
                <a:spcPts val="1600"/>
              </a:spcBef>
              <a:spcAft>
                <a:spcPts val="0"/>
              </a:spcAft>
              <a:buClr>
                <a:srgbClr val="00FFFF"/>
              </a:buClr>
              <a:buSzPts val="1400"/>
              <a:buChar char="●"/>
              <a:defRPr>
                <a:solidFill>
                  <a:schemeClr val="dk2"/>
                </a:solidFill>
              </a:defRPr>
            </a:lvl6pPr>
            <a:lvl7pPr indent="-317500" lvl="6" marL="3200400" rtl="0">
              <a:lnSpc>
                <a:spcPct val="115000"/>
              </a:lnSpc>
              <a:spcBef>
                <a:spcPts val="1600"/>
              </a:spcBef>
              <a:spcAft>
                <a:spcPts val="0"/>
              </a:spcAft>
              <a:buClr>
                <a:srgbClr val="FF00FF"/>
              </a:buClr>
              <a:buSzPts val="1400"/>
              <a:buChar char="●"/>
              <a:defRPr>
                <a:solidFill>
                  <a:schemeClr val="dk2"/>
                </a:solidFill>
              </a:defRPr>
            </a:lvl7pPr>
            <a:lvl8pPr indent="-317500" lvl="7" marL="3657600" rtl="0">
              <a:lnSpc>
                <a:spcPct val="115000"/>
              </a:lnSpc>
              <a:spcBef>
                <a:spcPts val="1600"/>
              </a:spcBef>
              <a:spcAft>
                <a:spcPts val="0"/>
              </a:spcAft>
              <a:buClr>
                <a:srgbClr val="FFFF00"/>
              </a:buClr>
              <a:buSzPts val="1400"/>
              <a:buChar char="●"/>
              <a:defRPr>
                <a:solidFill>
                  <a:schemeClr val="dk2"/>
                </a:solidFill>
              </a:defRPr>
            </a:lvl8pPr>
            <a:lvl9pPr indent="-317500" lvl="8" marL="4114800" rtl="0">
              <a:lnSpc>
                <a:spcPct val="115000"/>
              </a:lnSpc>
              <a:spcBef>
                <a:spcPts val="1600"/>
              </a:spcBef>
              <a:spcAft>
                <a:spcPts val="1600"/>
              </a:spcAft>
              <a:buClr>
                <a:srgbClr val="FF7000"/>
              </a:buClr>
              <a:buSzPts val="1400"/>
              <a:buChar char="●"/>
              <a:defRPr>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235500" y="1402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32" name="Google Shape;32;p5"/>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6"/>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36" name="Google Shape;36;p6"/>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
        <p:nvSpPr>
          <p:cNvPr id="37" name="Google Shape;37;p6"/>
          <p:cNvSpPr txBox="1"/>
          <p:nvPr>
            <p:ph type="title"/>
          </p:nvPr>
        </p:nvSpPr>
        <p:spPr>
          <a:xfrm>
            <a:off x="2355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7"/>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42" name="Google Shape;42;p7"/>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type="title"/>
          </p:nvPr>
        </p:nvSpPr>
        <p:spPr>
          <a:xfrm>
            <a:off x="265500" y="9283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8"/>
          <p:cNvSpPr txBox="1"/>
          <p:nvPr>
            <p:ph idx="1" type="subTitle"/>
          </p:nvPr>
        </p:nvSpPr>
        <p:spPr>
          <a:xfrm>
            <a:off x="265500" y="24982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8" name="Google Shape;48;p8"/>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49" name="Google Shape;49;p8"/>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
        <p:nvSpPr>
          <p:cNvPr id="50" name="Google Shape;50;p8"/>
          <p:cNvSpPr txBox="1"/>
          <p:nvPr>
            <p:ph idx="2" type="body"/>
          </p:nvPr>
        </p:nvSpPr>
        <p:spPr>
          <a:xfrm>
            <a:off x="4807475" y="603475"/>
            <a:ext cx="4378200" cy="34164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00BFFF"/>
              </a:buClr>
              <a:buSzPts val="1800"/>
              <a:buChar char="+"/>
              <a:defRPr sz="1800">
                <a:solidFill>
                  <a:schemeClr val="dk2"/>
                </a:solidFill>
              </a:defRPr>
            </a:lvl1pPr>
            <a:lvl2pPr indent="-317500" lvl="1" marL="914400" rtl="0">
              <a:lnSpc>
                <a:spcPct val="115000"/>
              </a:lnSpc>
              <a:spcBef>
                <a:spcPts val="1600"/>
              </a:spcBef>
              <a:spcAft>
                <a:spcPts val="0"/>
              </a:spcAft>
              <a:buClr>
                <a:srgbClr val="FF009A"/>
              </a:buClr>
              <a:buSzPts val="1400"/>
              <a:buChar char="●"/>
              <a:defRPr>
                <a:solidFill>
                  <a:schemeClr val="dk2"/>
                </a:solidFill>
              </a:defRPr>
            </a:lvl2pPr>
            <a:lvl3pPr indent="-317500" lvl="2" marL="1371600" rtl="0">
              <a:lnSpc>
                <a:spcPct val="115000"/>
              </a:lnSpc>
              <a:spcBef>
                <a:spcPts val="1600"/>
              </a:spcBef>
              <a:spcAft>
                <a:spcPts val="0"/>
              </a:spcAft>
              <a:buClr>
                <a:srgbClr val="FF8900"/>
              </a:buClr>
              <a:buSzPts val="1400"/>
              <a:buChar char="●"/>
              <a:defRPr>
                <a:solidFill>
                  <a:schemeClr val="dk2"/>
                </a:solidFill>
              </a:defRPr>
            </a:lvl3pPr>
            <a:lvl4pPr indent="-317500" lvl="3" marL="1828800" rtl="0">
              <a:lnSpc>
                <a:spcPct val="115000"/>
              </a:lnSpc>
              <a:spcBef>
                <a:spcPts val="1600"/>
              </a:spcBef>
              <a:spcAft>
                <a:spcPts val="0"/>
              </a:spcAft>
              <a:buClr>
                <a:srgbClr val="CAFF00"/>
              </a:buClr>
              <a:buSzPts val="1400"/>
              <a:buChar char="●"/>
              <a:defRPr>
                <a:solidFill>
                  <a:schemeClr val="dk2"/>
                </a:solidFill>
              </a:defRPr>
            </a:lvl4pPr>
            <a:lvl5pPr indent="-317500" lvl="4" marL="2286000" rtl="0">
              <a:lnSpc>
                <a:spcPct val="115000"/>
              </a:lnSpc>
              <a:spcBef>
                <a:spcPts val="1600"/>
              </a:spcBef>
              <a:spcAft>
                <a:spcPts val="0"/>
              </a:spcAft>
              <a:buClr>
                <a:srgbClr val="FFFF00"/>
              </a:buClr>
              <a:buSzPts val="1400"/>
              <a:buChar char="●"/>
              <a:defRPr>
                <a:solidFill>
                  <a:schemeClr val="dk2"/>
                </a:solidFill>
              </a:defRPr>
            </a:lvl5pPr>
            <a:lvl6pPr indent="-317500" lvl="5" marL="2743200" rtl="0">
              <a:lnSpc>
                <a:spcPct val="115000"/>
              </a:lnSpc>
              <a:spcBef>
                <a:spcPts val="1600"/>
              </a:spcBef>
              <a:spcAft>
                <a:spcPts val="0"/>
              </a:spcAft>
              <a:buClr>
                <a:srgbClr val="00FFFF"/>
              </a:buClr>
              <a:buSzPts val="1400"/>
              <a:buChar char="●"/>
              <a:defRPr>
                <a:solidFill>
                  <a:schemeClr val="dk2"/>
                </a:solidFill>
              </a:defRPr>
            </a:lvl6pPr>
            <a:lvl7pPr indent="-317500" lvl="6" marL="3200400" rtl="0">
              <a:lnSpc>
                <a:spcPct val="115000"/>
              </a:lnSpc>
              <a:spcBef>
                <a:spcPts val="1600"/>
              </a:spcBef>
              <a:spcAft>
                <a:spcPts val="0"/>
              </a:spcAft>
              <a:buClr>
                <a:srgbClr val="FF00FF"/>
              </a:buClr>
              <a:buSzPts val="1400"/>
              <a:buChar char="●"/>
              <a:defRPr>
                <a:solidFill>
                  <a:schemeClr val="dk2"/>
                </a:solidFill>
              </a:defRPr>
            </a:lvl7pPr>
            <a:lvl8pPr indent="-317500" lvl="7" marL="3657600" rtl="0">
              <a:lnSpc>
                <a:spcPct val="115000"/>
              </a:lnSpc>
              <a:spcBef>
                <a:spcPts val="1600"/>
              </a:spcBef>
              <a:spcAft>
                <a:spcPts val="0"/>
              </a:spcAft>
              <a:buClr>
                <a:srgbClr val="FFFF00"/>
              </a:buClr>
              <a:buSzPts val="1400"/>
              <a:buChar char="●"/>
              <a:defRPr>
                <a:solidFill>
                  <a:schemeClr val="dk2"/>
                </a:solidFill>
              </a:defRPr>
            </a:lvl8pPr>
            <a:lvl9pPr indent="-317500" lvl="8" marL="4114800" rtl="0">
              <a:lnSpc>
                <a:spcPct val="115000"/>
              </a:lnSpc>
              <a:spcBef>
                <a:spcPts val="1600"/>
              </a:spcBef>
              <a:spcAft>
                <a:spcPts val="1600"/>
              </a:spcAft>
              <a:buClr>
                <a:srgbClr val="FF7000"/>
              </a:buClr>
              <a:buSzPts val="1400"/>
              <a:buChar char="●"/>
              <a:defRPr>
                <a:solidFill>
                  <a:schemeClr val="dk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9"/>
          <p:cNvSpPr txBox="1"/>
          <p:nvPr>
            <p:ph idx="1" type="body"/>
          </p:nvPr>
        </p:nvSpPr>
        <p:spPr>
          <a:xfrm>
            <a:off x="311700" y="3468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3" name="Google Shape;53;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384060" y="17273"/>
            <a:ext cx="1769499" cy="884750"/>
          </a:xfrm>
          <a:prstGeom prst="rect">
            <a:avLst/>
          </a:prstGeom>
          <a:noFill/>
          <a:ln>
            <a:noFill/>
          </a:ln>
        </p:spPr>
      </p:pic>
      <p:pic>
        <p:nvPicPr>
          <p:cNvPr id="55" name="Google Shape;55;p9"/>
          <p:cNvPicPr preferRelativeResize="0"/>
          <p:nvPr/>
        </p:nvPicPr>
        <p:blipFill rotWithShape="1">
          <a:blip r:embed="rId3">
            <a:alphaModFix/>
          </a:blip>
          <a:srcRect b="0" l="0" r="0" t="37903"/>
          <a:stretch/>
        </p:blipFill>
        <p:spPr>
          <a:xfrm>
            <a:off x="-9565" y="4160700"/>
            <a:ext cx="9163138" cy="100204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AL">
  <p:cSld name="CUSTOM">
    <p:spTree>
      <p:nvGrpSpPr>
        <p:cNvPr id="56" name="Shape 56"/>
        <p:cNvGrpSpPr/>
        <p:nvPr/>
      </p:nvGrpSpPr>
      <p:grpSpPr>
        <a:xfrm>
          <a:off x="0" y="0"/>
          <a:ext cx="0" cy="0"/>
          <a:chOff x="0" y="0"/>
          <a:chExt cx="0" cy="0"/>
        </a:xfrm>
      </p:grpSpPr>
      <p:sp>
        <p:nvSpPr>
          <p:cNvPr id="57" name="Google Shape;57;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5500" y="-1217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387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3D85C6"/>
              </a:buClr>
              <a:buSzPts val="1800"/>
              <a:buChar char="+"/>
              <a:defRPr sz="1800">
                <a:solidFill>
                  <a:schemeClr val="dk2"/>
                </a:solidFill>
              </a:defRPr>
            </a:lvl1pPr>
            <a:lvl2pPr indent="-317500" lvl="1" marL="914400">
              <a:lnSpc>
                <a:spcPct val="115000"/>
              </a:lnSpc>
              <a:spcBef>
                <a:spcPts val="1600"/>
              </a:spcBef>
              <a:spcAft>
                <a:spcPts val="0"/>
              </a:spcAft>
              <a:buClr>
                <a:srgbClr val="FF00FF"/>
              </a:buClr>
              <a:buSzPts val="1400"/>
              <a:buChar char="●"/>
              <a:defRPr>
                <a:solidFill>
                  <a:schemeClr val="dk2"/>
                </a:solidFill>
              </a:defRPr>
            </a:lvl2pPr>
            <a:lvl3pPr indent="-317500" lvl="2" marL="1371600">
              <a:lnSpc>
                <a:spcPct val="115000"/>
              </a:lnSpc>
              <a:spcBef>
                <a:spcPts val="1600"/>
              </a:spcBef>
              <a:spcAft>
                <a:spcPts val="0"/>
              </a:spcAft>
              <a:buClr>
                <a:srgbClr val="38761D"/>
              </a:buClr>
              <a:buSzPts val="1400"/>
              <a:buChar char="●"/>
              <a:defRPr>
                <a:solidFill>
                  <a:schemeClr val="dk2"/>
                </a:solidFill>
              </a:defRPr>
            </a:lvl3pPr>
            <a:lvl4pPr indent="-317500" lvl="3" marL="1828800">
              <a:lnSpc>
                <a:spcPct val="115000"/>
              </a:lnSpc>
              <a:spcBef>
                <a:spcPts val="1600"/>
              </a:spcBef>
              <a:spcAft>
                <a:spcPts val="0"/>
              </a:spcAft>
              <a:buClr>
                <a:srgbClr val="E69138"/>
              </a:buClr>
              <a:buSzPts val="1400"/>
              <a:buChar char="■"/>
              <a:defRPr>
                <a:solidFill>
                  <a:schemeClr val="dk2"/>
                </a:solidFill>
              </a:defRPr>
            </a:lvl4pPr>
            <a:lvl5pPr indent="-317500" lvl="4" marL="2286000">
              <a:lnSpc>
                <a:spcPct val="115000"/>
              </a:lnSpc>
              <a:spcBef>
                <a:spcPts val="1600"/>
              </a:spcBef>
              <a:spcAft>
                <a:spcPts val="0"/>
              </a:spcAft>
              <a:buClr>
                <a:srgbClr val="FFE599"/>
              </a:buClr>
              <a:buSzPts val="1400"/>
              <a:buChar char="●"/>
              <a:defRPr>
                <a:solidFill>
                  <a:schemeClr val="dk2"/>
                </a:solidFill>
              </a:defRPr>
            </a:lvl5pPr>
            <a:lvl6pPr indent="-317500" lvl="5" marL="2743200">
              <a:lnSpc>
                <a:spcPct val="115000"/>
              </a:lnSpc>
              <a:spcBef>
                <a:spcPts val="1600"/>
              </a:spcBef>
              <a:spcAft>
                <a:spcPts val="0"/>
              </a:spcAft>
              <a:buClr>
                <a:srgbClr val="6FA8DC"/>
              </a:buClr>
              <a:buSzPts val="1400"/>
              <a:buChar char="●"/>
              <a:defRPr>
                <a:solidFill>
                  <a:schemeClr val="dk2"/>
                </a:solidFill>
              </a:defRPr>
            </a:lvl6pPr>
            <a:lvl7pPr indent="-317500" lvl="6" marL="3200400">
              <a:lnSpc>
                <a:spcPct val="115000"/>
              </a:lnSpc>
              <a:spcBef>
                <a:spcPts val="1600"/>
              </a:spcBef>
              <a:spcAft>
                <a:spcPts val="0"/>
              </a:spcAft>
              <a:buClr>
                <a:srgbClr val="FF00FF"/>
              </a:buClr>
              <a:buSzPts val="1400"/>
              <a:buChar char="■"/>
              <a:defRPr>
                <a:solidFill>
                  <a:schemeClr val="dk2"/>
                </a:solidFill>
              </a:defRPr>
            </a:lvl7pPr>
            <a:lvl8pPr indent="-317500" lvl="7" marL="3657600">
              <a:lnSpc>
                <a:spcPct val="115000"/>
              </a:lnSpc>
              <a:spcBef>
                <a:spcPts val="1600"/>
              </a:spcBef>
              <a:spcAft>
                <a:spcPts val="0"/>
              </a:spcAft>
              <a:buClr>
                <a:srgbClr val="38761D"/>
              </a:buClr>
              <a:buSzPts val="1400"/>
              <a:buChar char="●"/>
              <a:defRPr>
                <a:solidFill>
                  <a:schemeClr val="dk2"/>
                </a:solidFill>
              </a:defRPr>
            </a:lvl8pPr>
            <a:lvl9pPr indent="-317500" lvl="8" marL="4114800">
              <a:lnSpc>
                <a:spcPct val="115000"/>
              </a:lnSpc>
              <a:spcBef>
                <a:spcPts val="1600"/>
              </a:spcBef>
              <a:spcAft>
                <a:spcPts val="1600"/>
              </a:spcAft>
              <a:buClr>
                <a:srgbClr val="E69138"/>
              </a:buClr>
              <a:buSzPts val="1400"/>
              <a:buChar char="●"/>
              <a:defRPr>
                <a:solidFill>
                  <a:schemeClr val="dk2"/>
                </a:solidFill>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4.jpg"/><Relationship Id="rId5"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youtu.be/X-rVWOqeAnk" TargetMode="External"/><Relationship Id="rId4" Type="http://schemas.openxmlformats.org/officeDocument/2006/relationships/hyperlink" Target="https://youtu.be/X-rVWOqeAnk" TargetMode="External"/><Relationship Id="rId5"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jpg"/><Relationship Id="rId9" Type="http://schemas.openxmlformats.org/officeDocument/2006/relationships/image" Target="../media/image4.jpg"/><Relationship Id="rId5" Type="http://schemas.openxmlformats.org/officeDocument/2006/relationships/image" Target="../media/image8.jpg"/><Relationship Id="rId6" Type="http://schemas.openxmlformats.org/officeDocument/2006/relationships/image" Target="../media/image3.jpg"/><Relationship Id="rId7" Type="http://schemas.openxmlformats.org/officeDocument/2006/relationships/image" Target="../media/image6.jpg"/><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youtu.be/1Evwgu369J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mailto:jordan@challengetochangeinc.com" TargetMode="External"/><Relationship Id="rId4" Type="http://schemas.openxmlformats.org/officeDocument/2006/relationships/hyperlink" Target="https://www.facebook.com/challengetochangeyoga" TargetMode="External"/><Relationship Id="rId5" Type="http://schemas.openxmlformats.org/officeDocument/2006/relationships/image" Target="../media/image40.png"/><Relationship Id="rId6"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hyperlink" Target="https://www.youtube.com/watch?v=hA8lJ8W6Cq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ctrTitle"/>
          </p:nvPr>
        </p:nvSpPr>
        <p:spPr>
          <a:xfrm>
            <a:off x="311708" y="13541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EQ for You!</a:t>
            </a:r>
            <a:endParaRPr/>
          </a:p>
        </p:txBody>
      </p:sp>
      <p:sp>
        <p:nvSpPr>
          <p:cNvPr id="79" name="Google Shape;79;p14"/>
          <p:cNvSpPr txBox="1"/>
          <p:nvPr>
            <p:ph idx="1" type="subTitle"/>
          </p:nvPr>
        </p:nvSpPr>
        <p:spPr>
          <a:xfrm>
            <a:off x="311700" y="34437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Social-Emotional Self-Care</a:t>
            </a:r>
            <a:endParaRPr/>
          </a:p>
        </p:txBody>
      </p:sp>
      <p:sp>
        <p:nvSpPr>
          <p:cNvPr id="80" name="Google Shape;80;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Emotional Intelligence (EQ) Facts + Why</a:t>
            </a:r>
            <a:endParaRPr/>
          </a:p>
        </p:txBody>
      </p:sp>
      <p:sp>
        <p:nvSpPr>
          <p:cNvPr id="161" name="Google Shape;161;p23"/>
          <p:cNvSpPr txBox="1"/>
          <p:nvPr>
            <p:ph idx="1" type="body"/>
          </p:nvPr>
        </p:nvSpPr>
        <p:spPr>
          <a:xfrm>
            <a:off x="317100" y="789125"/>
            <a:ext cx="6516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EQ accounts for 58% of performance efficiency in all types of jobs.</a:t>
            </a:r>
            <a:endParaRPr sz="1400"/>
          </a:p>
          <a:p>
            <a:pPr indent="-317500" lvl="0" marL="457200" rtl="0" algn="l">
              <a:spcBef>
                <a:spcPts val="0"/>
              </a:spcBef>
              <a:spcAft>
                <a:spcPts val="0"/>
              </a:spcAft>
              <a:buSzPts val="1400"/>
              <a:buChar char="+"/>
            </a:pPr>
            <a:r>
              <a:rPr lang="en" sz="1400"/>
              <a:t>A strong link has been found between academic achievement and many dimensions of EQ.</a:t>
            </a:r>
            <a:endParaRPr sz="1400"/>
          </a:p>
          <a:p>
            <a:pPr indent="-317500" lvl="0" marL="457200" rtl="0" algn="l">
              <a:spcBef>
                <a:spcPts val="0"/>
              </a:spcBef>
              <a:spcAft>
                <a:spcPts val="0"/>
              </a:spcAft>
              <a:buSzPts val="1400"/>
              <a:buChar char="+"/>
            </a:pPr>
            <a:r>
              <a:rPr lang="en" sz="1400"/>
              <a:t>The World Economic Forum has identified EQ as one of the top 10 skills needed to thrive in 2020.</a:t>
            </a:r>
            <a:endParaRPr sz="1400"/>
          </a:p>
          <a:p>
            <a:pPr indent="0" lvl="0" marL="0" rtl="0" algn="l">
              <a:spcBef>
                <a:spcPts val="0"/>
              </a:spcBef>
              <a:spcAft>
                <a:spcPts val="0"/>
              </a:spcAft>
              <a:buNone/>
            </a:pPr>
            <a:r>
              <a:t/>
            </a:r>
            <a:endParaRPr sz="1600"/>
          </a:p>
          <a:p>
            <a:pPr indent="-336550" lvl="0" marL="457200" rtl="0" algn="l">
              <a:spcBef>
                <a:spcPts val="0"/>
              </a:spcBef>
              <a:spcAft>
                <a:spcPts val="0"/>
              </a:spcAft>
              <a:buClr>
                <a:srgbClr val="00BFFF"/>
              </a:buClr>
              <a:buSzPts val="1700"/>
              <a:buChar char="+"/>
            </a:pPr>
            <a:r>
              <a:rPr lang="en" sz="1350">
                <a:solidFill>
                  <a:srgbClr val="3F3F3F"/>
                </a:solidFill>
              </a:rPr>
              <a:t>Key to having a successful relationship with yourself and others.</a:t>
            </a:r>
            <a:endParaRPr sz="1350">
              <a:solidFill>
                <a:srgbClr val="3F3F3F"/>
              </a:solidFill>
            </a:endParaRPr>
          </a:p>
          <a:p>
            <a:pPr indent="-336550" lvl="0" marL="457200" rtl="0" algn="l">
              <a:spcBef>
                <a:spcPts val="0"/>
              </a:spcBef>
              <a:spcAft>
                <a:spcPts val="0"/>
              </a:spcAft>
              <a:buClr>
                <a:srgbClr val="00BFFF"/>
              </a:buClr>
              <a:buSzPts val="1700"/>
              <a:buChar char="+"/>
            </a:pPr>
            <a:r>
              <a:rPr lang="en" sz="1350">
                <a:solidFill>
                  <a:srgbClr val="3F3F3F"/>
                </a:solidFill>
              </a:rPr>
              <a:t>Numerous studies have linked emotional intelligence to critical life success factors such as:</a:t>
            </a:r>
            <a:endParaRPr sz="1350">
              <a:solidFill>
                <a:srgbClr val="3F3F3F"/>
              </a:solidFill>
            </a:endParaRPr>
          </a:p>
          <a:p>
            <a:pPr indent="-317500" lvl="1" marL="914400" rtl="0" algn="l">
              <a:spcBef>
                <a:spcPts val="0"/>
              </a:spcBef>
              <a:spcAft>
                <a:spcPts val="0"/>
              </a:spcAft>
              <a:buSzPts val="1400"/>
              <a:buChar char="●"/>
            </a:pPr>
            <a:r>
              <a:rPr lang="en" sz="1150">
                <a:solidFill>
                  <a:srgbClr val="3F3F3F"/>
                </a:solidFill>
              </a:rPr>
              <a:t>Better Effectiveness</a:t>
            </a:r>
            <a:endParaRPr sz="1150">
              <a:solidFill>
                <a:srgbClr val="3F3F3F"/>
              </a:solidFill>
            </a:endParaRPr>
          </a:p>
          <a:p>
            <a:pPr indent="-317500" lvl="1" marL="914400" rtl="0" algn="l">
              <a:spcBef>
                <a:spcPts val="0"/>
              </a:spcBef>
              <a:spcAft>
                <a:spcPts val="0"/>
              </a:spcAft>
              <a:buSzPts val="1400"/>
              <a:buChar char="●"/>
            </a:pPr>
            <a:r>
              <a:rPr lang="en" sz="1150">
                <a:solidFill>
                  <a:srgbClr val="3F3F3F"/>
                </a:solidFill>
              </a:rPr>
              <a:t>Relationships</a:t>
            </a:r>
            <a:endParaRPr sz="1150">
              <a:solidFill>
                <a:srgbClr val="3F3F3F"/>
              </a:solidFill>
            </a:endParaRPr>
          </a:p>
          <a:p>
            <a:pPr indent="-317500" lvl="1" marL="914400" rtl="0" algn="l">
              <a:spcBef>
                <a:spcPts val="0"/>
              </a:spcBef>
              <a:spcAft>
                <a:spcPts val="0"/>
              </a:spcAft>
              <a:buSzPts val="1400"/>
              <a:buChar char="●"/>
            </a:pPr>
            <a:r>
              <a:rPr lang="en" sz="1150">
                <a:solidFill>
                  <a:srgbClr val="3F3F3F"/>
                </a:solidFill>
              </a:rPr>
              <a:t>Wellbeing </a:t>
            </a:r>
            <a:endParaRPr sz="1150">
              <a:solidFill>
                <a:srgbClr val="3F3F3F"/>
              </a:solidFill>
            </a:endParaRPr>
          </a:p>
          <a:p>
            <a:pPr indent="-317500" lvl="1" marL="914400" rtl="0" algn="l">
              <a:spcBef>
                <a:spcPts val="0"/>
              </a:spcBef>
              <a:spcAft>
                <a:spcPts val="0"/>
              </a:spcAft>
              <a:buSzPts val="1400"/>
              <a:buChar char="●"/>
            </a:pPr>
            <a:r>
              <a:rPr lang="en" sz="1150">
                <a:solidFill>
                  <a:srgbClr val="3F3F3F"/>
                </a:solidFill>
              </a:rPr>
              <a:t>Quality of Life</a:t>
            </a:r>
            <a:endParaRPr sz="1700"/>
          </a:p>
        </p:txBody>
      </p:sp>
      <p:pic>
        <p:nvPicPr>
          <p:cNvPr id="162" name="Google Shape;162;p23"/>
          <p:cNvPicPr preferRelativeResize="0"/>
          <p:nvPr/>
        </p:nvPicPr>
        <p:blipFill>
          <a:blip r:embed="rId3">
            <a:alphaModFix/>
          </a:blip>
          <a:stretch>
            <a:fillRect/>
          </a:stretch>
        </p:blipFill>
        <p:spPr>
          <a:xfrm>
            <a:off x="6281425" y="2431800"/>
            <a:ext cx="2711700" cy="2711700"/>
          </a:xfrm>
          <a:prstGeom prst="rect">
            <a:avLst/>
          </a:prstGeom>
          <a:noFill/>
          <a:ln>
            <a:noFill/>
          </a:ln>
        </p:spPr>
      </p:pic>
      <p:sp>
        <p:nvSpPr>
          <p:cNvPr id="163" name="Google Shape;163;p2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 in Education</a:t>
            </a:r>
            <a:endParaRPr/>
          </a:p>
        </p:txBody>
      </p:sp>
      <p:sp>
        <p:nvSpPr>
          <p:cNvPr id="169" name="Google Shape;169;p24"/>
          <p:cNvSpPr txBox="1"/>
          <p:nvPr>
            <p:ph idx="1" type="body"/>
          </p:nvPr>
        </p:nvSpPr>
        <p:spPr>
          <a:xfrm>
            <a:off x="235500" y="863550"/>
            <a:ext cx="4859700" cy="3416400"/>
          </a:xfrm>
          <a:prstGeom prst="rect">
            <a:avLst/>
          </a:prstGeom>
        </p:spPr>
        <p:txBody>
          <a:bodyPr anchorCtr="0" anchor="t" bIns="91425" lIns="91425" spcFirstLastPara="1" rIns="91425" wrap="square" tIns="91425">
            <a:noAutofit/>
          </a:bodyPr>
          <a:lstStyle/>
          <a:p>
            <a:pPr indent="-320675" lvl="0" marL="457200" rtl="0" algn="l">
              <a:spcBef>
                <a:spcPts val="0"/>
              </a:spcBef>
              <a:spcAft>
                <a:spcPts val="0"/>
              </a:spcAft>
              <a:buClr>
                <a:srgbClr val="00BFFF"/>
              </a:buClr>
              <a:buSzPts val="1450"/>
              <a:buChar char="+"/>
            </a:pPr>
            <a:r>
              <a:rPr lang="en" sz="1450">
                <a:solidFill>
                  <a:srgbClr val="3F3F3F"/>
                </a:solidFill>
                <a:highlight>
                  <a:schemeClr val="lt1"/>
                </a:highlight>
              </a:rPr>
              <a:t>Strong, positive relationship between emotional intelligence test scores and success scores.</a:t>
            </a:r>
            <a:endParaRPr sz="1450">
              <a:solidFill>
                <a:srgbClr val="3F3F3F"/>
              </a:solidFill>
              <a:highlight>
                <a:schemeClr val="lt1"/>
              </a:highlight>
            </a:endParaRPr>
          </a:p>
          <a:p>
            <a:pPr indent="-320675" lvl="1" marL="914400" rtl="0" algn="l">
              <a:spcBef>
                <a:spcPts val="0"/>
              </a:spcBef>
              <a:spcAft>
                <a:spcPts val="0"/>
              </a:spcAft>
              <a:buClr>
                <a:srgbClr val="FF009A"/>
              </a:buClr>
              <a:buSzPts val="1450"/>
              <a:buChar char="●"/>
            </a:pPr>
            <a:r>
              <a:rPr lang="en" sz="1450">
                <a:solidFill>
                  <a:srgbClr val="3F3F3F"/>
                </a:solidFill>
                <a:highlight>
                  <a:schemeClr val="lt1"/>
                </a:highlight>
              </a:rPr>
              <a:t>Graph: variables move together, up to the right</a:t>
            </a:r>
            <a:endParaRPr sz="1450">
              <a:solidFill>
                <a:srgbClr val="3F3F3F"/>
              </a:solidFill>
              <a:highlight>
                <a:schemeClr val="lt1"/>
              </a:highlight>
            </a:endParaRPr>
          </a:p>
          <a:p>
            <a:pPr indent="-320675" lvl="1" marL="914400" rtl="0" algn="l">
              <a:spcBef>
                <a:spcPts val="0"/>
              </a:spcBef>
              <a:spcAft>
                <a:spcPts val="0"/>
              </a:spcAft>
              <a:buClr>
                <a:srgbClr val="FF009A"/>
              </a:buClr>
              <a:buSzPts val="1450"/>
              <a:buChar char="●"/>
            </a:pPr>
            <a:r>
              <a:rPr lang="en" sz="1450">
                <a:solidFill>
                  <a:srgbClr val="3F3F3F"/>
                </a:solidFill>
                <a:highlight>
                  <a:schemeClr val="lt1"/>
                </a:highlight>
              </a:rPr>
              <a:t>Developing the learnable skills of EQ, statistically, a sound way to improve scores on success</a:t>
            </a:r>
            <a:endParaRPr sz="1450">
              <a:solidFill>
                <a:srgbClr val="3F3F3F"/>
              </a:solidFill>
              <a:highlight>
                <a:schemeClr val="lt1"/>
              </a:highlight>
            </a:endParaRPr>
          </a:p>
          <a:p>
            <a:pPr indent="-314325" lvl="2" marL="1371600" rtl="0" algn="l">
              <a:spcBef>
                <a:spcPts val="0"/>
              </a:spcBef>
              <a:spcAft>
                <a:spcPts val="0"/>
              </a:spcAft>
              <a:buClr>
                <a:schemeClr val="accent1"/>
              </a:buClr>
              <a:buSzPts val="1350"/>
              <a:buChar char="●"/>
            </a:pPr>
            <a:r>
              <a:rPr lang="en" sz="1350">
                <a:solidFill>
                  <a:srgbClr val="3F3F3F"/>
                </a:solidFill>
                <a:highlight>
                  <a:schemeClr val="lt1"/>
                </a:highlight>
              </a:rPr>
              <a:t>Safe environment</a:t>
            </a:r>
            <a:endParaRPr sz="1350">
              <a:solidFill>
                <a:srgbClr val="3F3F3F"/>
              </a:solidFill>
              <a:highlight>
                <a:schemeClr val="lt1"/>
              </a:highlight>
            </a:endParaRPr>
          </a:p>
          <a:p>
            <a:pPr indent="-314325" lvl="2" marL="1371600" rtl="0" algn="l">
              <a:spcBef>
                <a:spcPts val="0"/>
              </a:spcBef>
              <a:spcAft>
                <a:spcPts val="0"/>
              </a:spcAft>
              <a:buClr>
                <a:schemeClr val="accent1"/>
              </a:buClr>
              <a:buSzPts val="1350"/>
              <a:buChar char="●"/>
            </a:pPr>
            <a:r>
              <a:rPr lang="en" sz="1350">
                <a:solidFill>
                  <a:srgbClr val="3F3F3F"/>
                </a:solidFill>
                <a:highlight>
                  <a:schemeClr val="lt1"/>
                </a:highlight>
              </a:rPr>
              <a:t>Emotions acknowledged and under control</a:t>
            </a:r>
            <a:endParaRPr sz="1350">
              <a:solidFill>
                <a:srgbClr val="3F3F3F"/>
              </a:solidFill>
              <a:highlight>
                <a:schemeClr val="lt1"/>
              </a:highlight>
            </a:endParaRPr>
          </a:p>
          <a:p>
            <a:pPr indent="-314325" lvl="2" marL="1371600" rtl="0" algn="l">
              <a:spcBef>
                <a:spcPts val="0"/>
              </a:spcBef>
              <a:spcAft>
                <a:spcPts val="0"/>
              </a:spcAft>
              <a:buClr>
                <a:schemeClr val="accent1"/>
              </a:buClr>
              <a:buSzPts val="1350"/>
              <a:buChar char="●"/>
            </a:pPr>
            <a:r>
              <a:rPr lang="en" sz="1350">
                <a:solidFill>
                  <a:srgbClr val="3F3F3F"/>
                </a:solidFill>
                <a:highlight>
                  <a:schemeClr val="lt1"/>
                </a:highlight>
              </a:rPr>
              <a:t>Improved Attitudes and behaviors</a:t>
            </a:r>
            <a:endParaRPr sz="1350">
              <a:solidFill>
                <a:srgbClr val="3F3F3F"/>
              </a:solidFill>
              <a:highlight>
                <a:schemeClr val="lt1"/>
              </a:highlight>
            </a:endParaRPr>
          </a:p>
          <a:p>
            <a:pPr indent="-314325" lvl="2" marL="1371600" rtl="0" algn="l">
              <a:spcBef>
                <a:spcPts val="0"/>
              </a:spcBef>
              <a:spcAft>
                <a:spcPts val="0"/>
              </a:spcAft>
              <a:buClr>
                <a:schemeClr val="accent1"/>
              </a:buClr>
              <a:buSzPts val="1350"/>
              <a:buChar char="●"/>
            </a:pPr>
            <a:r>
              <a:rPr lang="en" sz="1350">
                <a:solidFill>
                  <a:srgbClr val="3F3F3F"/>
                </a:solidFill>
                <a:highlight>
                  <a:schemeClr val="lt1"/>
                </a:highlight>
              </a:rPr>
              <a:t>Better Academic Performance</a:t>
            </a:r>
            <a:endParaRPr sz="1350">
              <a:solidFill>
                <a:srgbClr val="3F3F3F"/>
              </a:solidFill>
              <a:highlight>
                <a:schemeClr val="lt1"/>
              </a:highlight>
            </a:endParaRPr>
          </a:p>
          <a:p>
            <a:pPr indent="-314325" lvl="2" marL="1371600" rtl="0" algn="l">
              <a:spcBef>
                <a:spcPts val="0"/>
              </a:spcBef>
              <a:spcAft>
                <a:spcPts val="0"/>
              </a:spcAft>
              <a:buClr>
                <a:schemeClr val="accent1"/>
              </a:buClr>
              <a:buSzPts val="1350"/>
              <a:buChar char="●"/>
            </a:pPr>
            <a:r>
              <a:rPr lang="en" sz="1350">
                <a:solidFill>
                  <a:srgbClr val="3F3F3F"/>
                </a:solidFill>
                <a:highlight>
                  <a:schemeClr val="lt1"/>
                </a:highlight>
              </a:rPr>
              <a:t>Less Negative Behaviors</a:t>
            </a:r>
            <a:endParaRPr sz="1350">
              <a:solidFill>
                <a:srgbClr val="3F3F3F"/>
              </a:solidFill>
              <a:highlight>
                <a:schemeClr val="lt1"/>
              </a:highlight>
            </a:endParaRPr>
          </a:p>
          <a:p>
            <a:pPr indent="-314325" lvl="2" marL="1371600" rtl="0" algn="l">
              <a:spcBef>
                <a:spcPts val="0"/>
              </a:spcBef>
              <a:spcAft>
                <a:spcPts val="0"/>
              </a:spcAft>
              <a:buClr>
                <a:schemeClr val="accent1"/>
              </a:buClr>
              <a:buSzPts val="1350"/>
              <a:buChar char="●"/>
            </a:pPr>
            <a:r>
              <a:rPr lang="en" sz="1350">
                <a:solidFill>
                  <a:srgbClr val="3F3F3F"/>
                </a:solidFill>
                <a:highlight>
                  <a:schemeClr val="lt1"/>
                </a:highlight>
              </a:rPr>
              <a:t>Reduced Emotional Stress</a:t>
            </a:r>
            <a:endParaRPr sz="1350">
              <a:solidFill>
                <a:srgbClr val="3F3F3F"/>
              </a:solidFill>
              <a:highlight>
                <a:schemeClr val="lt1"/>
              </a:highlight>
            </a:endParaRPr>
          </a:p>
        </p:txBody>
      </p:sp>
      <p:pic>
        <p:nvPicPr>
          <p:cNvPr id="170" name="Google Shape;170;p24"/>
          <p:cNvPicPr preferRelativeResize="0"/>
          <p:nvPr/>
        </p:nvPicPr>
        <p:blipFill>
          <a:blip r:embed="rId3">
            <a:alphaModFix/>
          </a:blip>
          <a:stretch>
            <a:fillRect/>
          </a:stretch>
        </p:blipFill>
        <p:spPr>
          <a:xfrm>
            <a:off x="5357727" y="1346225"/>
            <a:ext cx="3786274" cy="2451050"/>
          </a:xfrm>
          <a:prstGeom prst="rect">
            <a:avLst/>
          </a:prstGeom>
          <a:noFill/>
          <a:ln>
            <a:noFill/>
          </a:ln>
        </p:spPr>
      </p:pic>
      <p:sp>
        <p:nvSpPr>
          <p:cNvPr id="171" name="Google Shape;171;p2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235500" y="103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 Brain Health &amp; in the Workplace</a:t>
            </a:r>
            <a:endParaRPr/>
          </a:p>
        </p:txBody>
      </p:sp>
      <p:pic>
        <p:nvPicPr>
          <p:cNvPr id="177" name="Google Shape;177;p25"/>
          <p:cNvPicPr preferRelativeResize="0"/>
          <p:nvPr/>
        </p:nvPicPr>
        <p:blipFill>
          <a:blip r:embed="rId3">
            <a:alphaModFix/>
          </a:blip>
          <a:stretch>
            <a:fillRect/>
          </a:stretch>
        </p:blipFill>
        <p:spPr>
          <a:xfrm>
            <a:off x="4890750" y="733450"/>
            <a:ext cx="4083976" cy="2227625"/>
          </a:xfrm>
          <a:prstGeom prst="rect">
            <a:avLst/>
          </a:prstGeom>
          <a:noFill/>
          <a:ln>
            <a:noFill/>
          </a:ln>
        </p:spPr>
      </p:pic>
      <p:sp>
        <p:nvSpPr>
          <p:cNvPr id="178" name="Google Shape;178;p25"/>
          <p:cNvSpPr txBox="1"/>
          <p:nvPr/>
        </p:nvSpPr>
        <p:spPr>
          <a:xfrm>
            <a:off x="6144000" y="28532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Graphic Credit:  </a:t>
            </a:r>
            <a:r>
              <a:rPr lang="en" sz="1100"/>
              <a:t>https://nebraskadeved.org</a:t>
            </a:r>
            <a:endParaRPr sz="1100"/>
          </a:p>
        </p:txBody>
      </p:sp>
      <p:sp>
        <p:nvSpPr>
          <p:cNvPr id="179" name="Google Shape;179;p25"/>
          <p:cNvSpPr txBox="1"/>
          <p:nvPr>
            <p:ph idx="1" type="body"/>
          </p:nvPr>
        </p:nvSpPr>
        <p:spPr>
          <a:xfrm>
            <a:off x="0" y="676300"/>
            <a:ext cx="5030700" cy="1227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279F6"/>
              </a:buClr>
              <a:buSzPts val="1100"/>
              <a:buChar char="+"/>
            </a:pPr>
            <a:r>
              <a:rPr lang="en" sz="1100"/>
              <a:t>Information is passed through each level of the brain before higher order thinking can take place</a:t>
            </a:r>
            <a:r>
              <a:rPr b="1" lang="en" sz="1100">
                <a:highlight>
                  <a:srgbClr val="FFFFFF"/>
                </a:highlight>
              </a:rPr>
              <a:t> </a:t>
            </a:r>
            <a:r>
              <a:rPr b="1" lang="en" sz="1100"/>
              <a:t>*Emotions are 8 times more powerful than logic.  </a:t>
            </a:r>
            <a:r>
              <a:rPr lang="en" sz="1100"/>
              <a:t>WOW that actually comes from neuroscience.</a:t>
            </a:r>
            <a:endParaRPr sz="1100"/>
          </a:p>
          <a:p>
            <a:pPr indent="-298450" lvl="0" marL="457200" rtl="0" algn="l">
              <a:spcBef>
                <a:spcPts val="0"/>
              </a:spcBef>
              <a:spcAft>
                <a:spcPts val="0"/>
              </a:spcAft>
              <a:buClr>
                <a:srgbClr val="0279F6"/>
              </a:buClr>
              <a:buSzPts val="1100"/>
              <a:buChar char="+"/>
            </a:pPr>
            <a:r>
              <a:rPr lang="en" sz="1100"/>
              <a:t>Travis Bradberry. All our 5 senses have to come through our spinal cord which then goes through the limbic system then to the prefrontal cortex, which is our logic. So emotional Intelligence is using both brains and balancing them. Using both the emotional and the logic when making decisions.</a:t>
            </a:r>
            <a:endParaRPr sz="1100"/>
          </a:p>
          <a:p>
            <a:pPr indent="-298450" lvl="1" marL="914400" rtl="0" algn="l">
              <a:spcBef>
                <a:spcPts val="0"/>
              </a:spcBef>
              <a:spcAft>
                <a:spcPts val="0"/>
              </a:spcAft>
              <a:buClr>
                <a:srgbClr val="FF009A"/>
              </a:buClr>
              <a:buSzPts val="1100"/>
              <a:buChar char="●"/>
            </a:pPr>
            <a:r>
              <a:rPr lang="en" sz="1100"/>
              <a:t>Financially the bottom line is increasing</a:t>
            </a:r>
            <a:endParaRPr sz="1100"/>
          </a:p>
          <a:p>
            <a:pPr indent="-298450" lvl="1" marL="914400" rtl="0" algn="l">
              <a:spcBef>
                <a:spcPts val="0"/>
              </a:spcBef>
              <a:spcAft>
                <a:spcPts val="0"/>
              </a:spcAft>
              <a:buClr>
                <a:srgbClr val="FF009A"/>
              </a:buClr>
              <a:buSzPts val="1100"/>
              <a:buChar char="●"/>
            </a:pPr>
            <a:r>
              <a:rPr lang="en" sz="1100"/>
              <a:t>Career advancement</a:t>
            </a:r>
            <a:endParaRPr sz="1100"/>
          </a:p>
          <a:p>
            <a:pPr indent="-298450" lvl="1" marL="914400" rtl="0" algn="l">
              <a:spcBef>
                <a:spcPts val="0"/>
              </a:spcBef>
              <a:spcAft>
                <a:spcPts val="0"/>
              </a:spcAft>
              <a:buClr>
                <a:srgbClr val="FF009A"/>
              </a:buClr>
              <a:buSzPts val="1100"/>
              <a:buChar char="●"/>
            </a:pPr>
            <a:r>
              <a:rPr lang="en" sz="1100"/>
              <a:t>Better employee engagement</a:t>
            </a:r>
            <a:endParaRPr sz="1100"/>
          </a:p>
          <a:p>
            <a:pPr indent="-298450" lvl="1" marL="914400" rtl="0" algn="l">
              <a:spcBef>
                <a:spcPts val="0"/>
              </a:spcBef>
              <a:spcAft>
                <a:spcPts val="0"/>
              </a:spcAft>
              <a:buClr>
                <a:srgbClr val="FF009A"/>
              </a:buClr>
              <a:buSzPts val="1100"/>
              <a:buChar char="●"/>
            </a:pPr>
            <a:r>
              <a:rPr lang="en" sz="1100"/>
              <a:t>Reduce turnover</a:t>
            </a:r>
            <a:endParaRPr sz="1100"/>
          </a:p>
          <a:p>
            <a:pPr indent="-298450" lvl="0" marL="457200" rtl="0" algn="l">
              <a:spcBef>
                <a:spcPts val="0"/>
              </a:spcBef>
              <a:spcAft>
                <a:spcPts val="0"/>
              </a:spcAft>
              <a:buClr>
                <a:srgbClr val="0279F6"/>
              </a:buClr>
              <a:buSzPts val="1100"/>
              <a:buChar char="+"/>
            </a:pPr>
            <a:r>
              <a:rPr lang="en" sz="1100"/>
              <a:t>EQ skills are one key resource to support brain health. They have been found to improve well-being and brain health</a:t>
            </a:r>
            <a:endParaRPr sz="1100"/>
          </a:p>
          <a:p>
            <a:pPr indent="-298450" lvl="1" marL="914400" rtl="0" algn="l">
              <a:spcBef>
                <a:spcPts val="0"/>
              </a:spcBef>
              <a:spcAft>
                <a:spcPts val="0"/>
              </a:spcAft>
              <a:buClr>
                <a:srgbClr val="FF009A"/>
              </a:buClr>
              <a:buSzPts val="1100"/>
              <a:buChar char="●"/>
            </a:pPr>
            <a:r>
              <a:rPr lang="en" sz="1100"/>
              <a:t>Finding and following purpose</a:t>
            </a:r>
            <a:endParaRPr sz="1100"/>
          </a:p>
          <a:p>
            <a:pPr indent="-298450" lvl="1" marL="914400" rtl="0" algn="l">
              <a:spcBef>
                <a:spcPts val="0"/>
              </a:spcBef>
              <a:spcAft>
                <a:spcPts val="0"/>
              </a:spcAft>
              <a:buClr>
                <a:srgbClr val="FF009A"/>
              </a:buClr>
              <a:buSzPts val="1100"/>
              <a:buChar char="●"/>
            </a:pPr>
            <a:r>
              <a:rPr lang="en" sz="1100"/>
              <a:t>Exercising optimism</a:t>
            </a:r>
            <a:endParaRPr sz="1100"/>
          </a:p>
          <a:p>
            <a:pPr indent="-298450" lvl="1" marL="914400" rtl="0" algn="l">
              <a:spcBef>
                <a:spcPts val="0"/>
              </a:spcBef>
              <a:spcAft>
                <a:spcPts val="0"/>
              </a:spcAft>
              <a:buClr>
                <a:srgbClr val="FF009A"/>
              </a:buClr>
              <a:buSzPts val="1100"/>
              <a:buChar char="●"/>
            </a:pPr>
            <a:r>
              <a:rPr lang="en" sz="1100"/>
              <a:t>Recognizing &amp; naming emotions</a:t>
            </a:r>
            <a:endParaRPr sz="1100"/>
          </a:p>
          <a:p>
            <a:pPr indent="-298450" lvl="1" marL="914400" rtl="0" algn="l">
              <a:spcBef>
                <a:spcPts val="0"/>
              </a:spcBef>
              <a:spcAft>
                <a:spcPts val="0"/>
              </a:spcAft>
              <a:buClr>
                <a:srgbClr val="FF009A"/>
              </a:buClr>
              <a:buSzPts val="1100"/>
              <a:buChar char="●"/>
            </a:pPr>
            <a:r>
              <a:rPr lang="en" sz="1100"/>
              <a:t>Practicing empathy </a:t>
            </a:r>
            <a:endParaRPr sz="1100"/>
          </a:p>
          <a:p>
            <a:pPr indent="-298450" lvl="1" marL="914400" rtl="0" algn="l">
              <a:spcBef>
                <a:spcPts val="0"/>
              </a:spcBef>
              <a:spcAft>
                <a:spcPts val="0"/>
              </a:spcAft>
              <a:buClr>
                <a:srgbClr val="FF009A"/>
              </a:buClr>
              <a:buSzPts val="1100"/>
              <a:buChar char="●"/>
            </a:pPr>
            <a:r>
              <a:rPr lang="en" sz="1100"/>
              <a:t>Cultivating strong relationships </a:t>
            </a:r>
            <a:endParaRPr sz="1200"/>
          </a:p>
        </p:txBody>
      </p:sp>
      <p:sp>
        <p:nvSpPr>
          <p:cNvPr id="180" name="Google Shape;180;p2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6"/>
          <p:cNvPicPr preferRelativeResize="0"/>
          <p:nvPr/>
        </p:nvPicPr>
        <p:blipFill>
          <a:blip r:embed="rId3">
            <a:alphaModFix/>
          </a:blip>
          <a:stretch>
            <a:fillRect/>
          </a:stretch>
        </p:blipFill>
        <p:spPr>
          <a:xfrm>
            <a:off x="1143000" y="0"/>
            <a:ext cx="6857999" cy="5143500"/>
          </a:xfrm>
          <a:prstGeom prst="rect">
            <a:avLst/>
          </a:prstGeom>
          <a:noFill/>
          <a:ln>
            <a:noFill/>
          </a:ln>
        </p:spPr>
      </p:pic>
      <p:sp>
        <p:nvSpPr>
          <p:cNvPr id="186" name="Google Shape;186;p26"/>
          <p:cNvSpPr txBox="1"/>
          <p:nvPr>
            <p:ph idx="4294967295" type="body"/>
          </p:nvPr>
        </p:nvSpPr>
        <p:spPr>
          <a:xfrm>
            <a:off x="4304525" y="4184100"/>
            <a:ext cx="3696600" cy="959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0BFFF"/>
              </a:buClr>
              <a:buSzPts val="1200"/>
              <a:buChar char="+"/>
            </a:pPr>
            <a:r>
              <a:rPr b="1" i="1" lang="en" sz="1200"/>
              <a:t>How can EQ enhance your personal life?</a:t>
            </a:r>
            <a:endParaRPr b="1" i="1" sz="1200"/>
          </a:p>
          <a:p>
            <a:pPr indent="-304800" lvl="0" marL="457200" rtl="0" algn="l">
              <a:spcBef>
                <a:spcPts val="0"/>
              </a:spcBef>
              <a:spcAft>
                <a:spcPts val="0"/>
              </a:spcAft>
              <a:buClr>
                <a:srgbClr val="00BFFF"/>
              </a:buClr>
              <a:buSzPts val="1200"/>
              <a:buChar char="+"/>
            </a:pPr>
            <a:r>
              <a:rPr b="1" i="1" lang="en" sz="1200"/>
              <a:t>How can EQ enhance your work life?</a:t>
            </a:r>
            <a:endParaRPr b="1" i="1" sz="1200"/>
          </a:p>
          <a:p>
            <a:pPr indent="-304800" lvl="0" marL="457200" rtl="0" algn="l">
              <a:spcBef>
                <a:spcPts val="0"/>
              </a:spcBef>
              <a:spcAft>
                <a:spcPts val="0"/>
              </a:spcAft>
              <a:buClr>
                <a:srgbClr val="00BFFF"/>
              </a:buClr>
              <a:buSzPts val="1200"/>
              <a:buChar char="+"/>
            </a:pPr>
            <a:r>
              <a:rPr b="1" i="1" lang="en" sz="1200"/>
              <a:t>How can EQ enhance your school environment?</a:t>
            </a:r>
            <a:endParaRPr b="1" i="1" sz="1200"/>
          </a:p>
        </p:txBody>
      </p:sp>
      <p:sp>
        <p:nvSpPr>
          <p:cNvPr id="187" name="Google Shape;18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7"/>
          <p:cNvPicPr preferRelativeResize="0"/>
          <p:nvPr/>
        </p:nvPicPr>
        <p:blipFill>
          <a:blip r:embed="rId3">
            <a:alphaModFix/>
          </a:blip>
          <a:stretch>
            <a:fillRect/>
          </a:stretch>
        </p:blipFill>
        <p:spPr>
          <a:xfrm>
            <a:off x="1955750" y="789125"/>
            <a:ext cx="3918175" cy="3939500"/>
          </a:xfrm>
          <a:prstGeom prst="rect">
            <a:avLst/>
          </a:prstGeom>
          <a:noFill/>
          <a:ln>
            <a:noFill/>
          </a:ln>
        </p:spPr>
      </p:pic>
      <p:sp>
        <p:nvSpPr>
          <p:cNvPr id="193" name="Google Shape;193;p27"/>
          <p:cNvSpPr txBox="1"/>
          <p:nvPr>
            <p:ph idx="4294967295"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Know, Choose, Give</a:t>
            </a:r>
            <a:endParaRPr/>
          </a:p>
        </p:txBody>
      </p:sp>
      <p:grpSp>
        <p:nvGrpSpPr>
          <p:cNvPr id="194" name="Google Shape;194;p27"/>
          <p:cNvGrpSpPr/>
          <p:nvPr/>
        </p:nvGrpSpPr>
        <p:grpSpPr>
          <a:xfrm>
            <a:off x="600576" y="1220412"/>
            <a:ext cx="1509058" cy="521020"/>
            <a:chOff x="0" y="0"/>
            <a:chExt cx="6609979" cy="2203045"/>
          </a:xfrm>
        </p:grpSpPr>
        <p:sp>
          <p:nvSpPr>
            <p:cNvPr id="195" name="Google Shape;195;p27"/>
            <p:cNvSpPr/>
            <p:nvPr/>
          </p:nvSpPr>
          <p:spPr>
            <a:xfrm>
              <a:off x="31750" y="31750"/>
              <a:ext cx="6546479" cy="2139545"/>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00BFFF"/>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sz="1500">
                  <a:solidFill>
                    <a:schemeClr val="lt1"/>
                  </a:solidFill>
                </a:rPr>
                <a:t>What am I feeling?</a:t>
              </a:r>
              <a:endParaRPr sz="1500">
                <a:solidFill>
                  <a:schemeClr val="lt1"/>
                </a:solidFill>
              </a:endParaRPr>
            </a:p>
          </p:txBody>
        </p:sp>
        <p:sp>
          <p:nvSpPr>
            <p:cNvPr id="196" name="Google Shape;196;p27"/>
            <p:cNvSpPr/>
            <p:nvPr/>
          </p:nvSpPr>
          <p:spPr>
            <a:xfrm>
              <a:off x="0" y="0"/>
              <a:ext cx="6609979" cy="2203045"/>
            </a:xfrm>
            <a:custGeom>
              <a:rect b="b" l="l" r="r" t="t"/>
              <a:pathLst>
                <a:path extrusionOk="0" h="2203045" w="6609979">
                  <a:moveTo>
                    <a:pt x="6485520" y="59690"/>
                  </a:moveTo>
                  <a:cubicBezTo>
                    <a:pt x="6521079" y="59690"/>
                    <a:pt x="6550289" y="88900"/>
                    <a:pt x="6550289" y="124460"/>
                  </a:cubicBezTo>
                  <a:lnTo>
                    <a:pt x="6550289" y="2078585"/>
                  </a:lnTo>
                  <a:cubicBezTo>
                    <a:pt x="6550289" y="2114145"/>
                    <a:pt x="6521079" y="2143355"/>
                    <a:pt x="6485520" y="2143355"/>
                  </a:cubicBezTo>
                  <a:lnTo>
                    <a:pt x="124460" y="2143355"/>
                  </a:lnTo>
                  <a:cubicBezTo>
                    <a:pt x="88900" y="2143355"/>
                    <a:pt x="59690" y="2114145"/>
                    <a:pt x="59690" y="207858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2078586"/>
                  </a:lnTo>
                  <a:cubicBezTo>
                    <a:pt x="0" y="2147165"/>
                    <a:pt x="55880" y="2203045"/>
                    <a:pt x="124460" y="2203045"/>
                  </a:cubicBezTo>
                  <a:lnTo>
                    <a:pt x="6485520" y="2203045"/>
                  </a:lnTo>
                  <a:cubicBezTo>
                    <a:pt x="6554100" y="2203045"/>
                    <a:pt x="6609979" y="2147165"/>
                    <a:pt x="6609979" y="2078586"/>
                  </a:cubicBezTo>
                  <a:lnTo>
                    <a:pt x="6609979" y="124460"/>
                  </a:lnTo>
                  <a:cubicBezTo>
                    <a:pt x="6609979" y="55880"/>
                    <a:pt x="6554100" y="0"/>
                    <a:pt x="6485520" y="0"/>
                  </a:cubicBezTo>
                  <a:close/>
                </a:path>
              </a:pathLst>
            </a:custGeom>
            <a:solidFill>
              <a:srgbClr val="00B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nvGrpSpPr>
          <p:cNvPr id="197" name="Google Shape;197;p27"/>
          <p:cNvGrpSpPr/>
          <p:nvPr/>
        </p:nvGrpSpPr>
        <p:grpSpPr>
          <a:xfrm>
            <a:off x="5538125" y="1194750"/>
            <a:ext cx="1577141" cy="572351"/>
            <a:chOff x="0" y="0"/>
            <a:chExt cx="6609979" cy="2203045"/>
          </a:xfrm>
        </p:grpSpPr>
        <p:sp>
          <p:nvSpPr>
            <p:cNvPr id="198" name="Google Shape;198;p27"/>
            <p:cNvSpPr/>
            <p:nvPr/>
          </p:nvSpPr>
          <p:spPr>
            <a:xfrm>
              <a:off x="31750" y="31750"/>
              <a:ext cx="6546479" cy="2139545"/>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FF009A"/>
            </a:solidFill>
            <a:ln cap="flat" cmpd="sng" w="9525">
              <a:solidFill>
                <a:srgbClr val="FF009A"/>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 sz="1500">
                  <a:solidFill>
                    <a:schemeClr val="lt1"/>
                  </a:solidFill>
                </a:rPr>
                <a:t>What are my options?</a:t>
              </a:r>
              <a:endParaRPr sz="1500">
                <a:solidFill>
                  <a:schemeClr val="lt1"/>
                </a:solidFill>
              </a:endParaRPr>
            </a:p>
          </p:txBody>
        </p:sp>
        <p:sp>
          <p:nvSpPr>
            <p:cNvPr id="199" name="Google Shape;199;p27"/>
            <p:cNvSpPr/>
            <p:nvPr/>
          </p:nvSpPr>
          <p:spPr>
            <a:xfrm>
              <a:off x="0" y="0"/>
              <a:ext cx="6609979" cy="2203045"/>
            </a:xfrm>
            <a:custGeom>
              <a:rect b="b" l="l" r="r" t="t"/>
              <a:pathLst>
                <a:path extrusionOk="0" h="2203045" w="6609979">
                  <a:moveTo>
                    <a:pt x="6485520" y="59690"/>
                  </a:moveTo>
                  <a:cubicBezTo>
                    <a:pt x="6521079" y="59690"/>
                    <a:pt x="6550289" y="88900"/>
                    <a:pt x="6550289" y="124460"/>
                  </a:cubicBezTo>
                  <a:lnTo>
                    <a:pt x="6550289" y="2078585"/>
                  </a:lnTo>
                  <a:cubicBezTo>
                    <a:pt x="6550289" y="2114145"/>
                    <a:pt x="6521079" y="2143355"/>
                    <a:pt x="6485520" y="2143355"/>
                  </a:cubicBezTo>
                  <a:lnTo>
                    <a:pt x="124460" y="2143355"/>
                  </a:lnTo>
                  <a:cubicBezTo>
                    <a:pt x="88900" y="2143355"/>
                    <a:pt x="59690" y="2114145"/>
                    <a:pt x="59690" y="207858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2078586"/>
                  </a:lnTo>
                  <a:cubicBezTo>
                    <a:pt x="0" y="2147165"/>
                    <a:pt x="55880" y="2203045"/>
                    <a:pt x="124460" y="2203045"/>
                  </a:cubicBezTo>
                  <a:lnTo>
                    <a:pt x="6485520" y="2203045"/>
                  </a:lnTo>
                  <a:cubicBezTo>
                    <a:pt x="6554100" y="2203045"/>
                    <a:pt x="6609979" y="2147165"/>
                    <a:pt x="6609979" y="2078586"/>
                  </a:cubicBezTo>
                  <a:lnTo>
                    <a:pt x="6609979" y="124460"/>
                  </a:lnTo>
                  <a:cubicBezTo>
                    <a:pt x="6609979" y="55880"/>
                    <a:pt x="6554100" y="0"/>
                    <a:pt x="6485520" y="0"/>
                  </a:cubicBezTo>
                  <a:close/>
                </a:path>
              </a:pathLst>
            </a:custGeom>
            <a:solidFill>
              <a:srgbClr val="00BFFF"/>
            </a:solidFill>
            <a:ln cap="flat" cmpd="sng" w="9525">
              <a:solidFill>
                <a:srgbClr val="FF009A"/>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200" name="Google Shape;200;p27"/>
          <p:cNvSpPr/>
          <p:nvPr/>
        </p:nvSpPr>
        <p:spPr>
          <a:xfrm>
            <a:off x="602251" y="3961152"/>
            <a:ext cx="1505690" cy="572328"/>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C9E265"/>
          </a:solidFill>
          <a:ln cap="flat" cmpd="sng" w="9525">
            <a:solidFill>
              <a:srgbClr val="C9E265"/>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lang="en" sz="1500">
                <a:solidFill>
                  <a:schemeClr val="lt1"/>
                </a:solidFill>
              </a:rPr>
              <a:t>What do I truly want?</a:t>
            </a:r>
            <a:endParaRPr sz="1500">
              <a:solidFill>
                <a:schemeClr val="lt1"/>
              </a:solidFill>
            </a:endParaRPr>
          </a:p>
        </p:txBody>
      </p:sp>
      <p:pic>
        <p:nvPicPr>
          <p:cNvPr id="201" name="Google Shape;201;p27"/>
          <p:cNvPicPr preferRelativeResize="0"/>
          <p:nvPr/>
        </p:nvPicPr>
        <p:blipFill rotWithShape="1">
          <a:blip r:embed="rId4">
            <a:alphaModFix/>
          </a:blip>
          <a:srcRect b="16629" l="0" r="0" t="17589"/>
          <a:stretch/>
        </p:blipFill>
        <p:spPr>
          <a:xfrm>
            <a:off x="6713700" y="2773450"/>
            <a:ext cx="2229226" cy="1955174"/>
          </a:xfrm>
          <a:prstGeom prst="rect">
            <a:avLst/>
          </a:prstGeom>
          <a:noFill/>
          <a:ln>
            <a:noFill/>
          </a:ln>
        </p:spPr>
      </p:pic>
      <p:sp>
        <p:nvSpPr>
          <p:cNvPr id="202" name="Google Shape;20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28"/>
          <p:cNvGrpSpPr/>
          <p:nvPr/>
        </p:nvGrpSpPr>
        <p:grpSpPr>
          <a:xfrm>
            <a:off x="2537738" y="0"/>
            <a:ext cx="3975669" cy="5143501"/>
            <a:chOff x="2537738" y="0"/>
            <a:chExt cx="3975669" cy="5143501"/>
          </a:xfrm>
        </p:grpSpPr>
        <p:pic>
          <p:nvPicPr>
            <p:cNvPr id="208" name="Google Shape;208;p28"/>
            <p:cNvPicPr preferRelativeResize="0"/>
            <p:nvPr/>
          </p:nvPicPr>
          <p:blipFill>
            <a:blip r:embed="rId3">
              <a:alphaModFix/>
            </a:blip>
            <a:stretch>
              <a:fillRect/>
            </a:stretch>
          </p:blipFill>
          <p:spPr>
            <a:xfrm>
              <a:off x="2537738" y="0"/>
              <a:ext cx="3975669" cy="5143501"/>
            </a:xfrm>
            <a:prstGeom prst="rect">
              <a:avLst/>
            </a:prstGeom>
            <a:noFill/>
            <a:ln>
              <a:noFill/>
            </a:ln>
          </p:spPr>
        </p:pic>
        <p:sp>
          <p:nvSpPr>
            <p:cNvPr id="209" name="Google Shape;209;p28"/>
            <p:cNvSpPr txBox="1"/>
            <p:nvPr/>
          </p:nvSpPr>
          <p:spPr>
            <a:xfrm>
              <a:off x="3917250" y="102125"/>
              <a:ext cx="19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a:t>
              </a:r>
              <a:endParaRPr i="1"/>
            </a:p>
          </p:txBody>
        </p:sp>
        <p:sp>
          <p:nvSpPr>
            <p:cNvPr id="210" name="Google Shape;210;p28"/>
            <p:cNvSpPr txBox="1"/>
            <p:nvPr/>
          </p:nvSpPr>
          <p:spPr>
            <a:xfrm>
              <a:off x="2799550" y="502325"/>
              <a:ext cx="343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solidFill>
                    <a:srgbClr val="0000FF"/>
                  </a:solidFill>
                </a:rPr>
                <a:t>Ex. My Husband is mowing, trimming and laying mulch all the while the house needs decorated for Eloise’s 1st birthday party.</a:t>
              </a:r>
              <a:endParaRPr i="1" sz="800">
                <a:solidFill>
                  <a:srgbClr val="0000FF"/>
                </a:solidFill>
              </a:endParaRPr>
            </a:p>
          </p:txBody>
        </p:sp>
      </p:grpSp>
      <p:sp>
        <p:nvSpPr>
          <p:cNvPr id="211" name="Google Shape;211;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ctrTitle"/>
          </p:nvPr>
        </p:nvSpPr>
        <p:spPr>
          <a:xfrm>
            <a:off x="311708" y="11309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Know</a:t>
            </a:r>
            <a:endParaRPr/>
          </a:p>
        </p:txBody>
      </p:sp>
      <p:sp>
        <p:nvSpPr>
          <p:cNvPr id="217" name="Google Shape;217;p29"/>
          <p:cNvSpPr txBox="1"/>
          <p:nvPr>
            <p:ph idx="4294967295" type="body"/>
          </p:nvPr>
        </p:nvSpPr>
        <p:spPr>
          <a:xfrm>
            <a:off x="1886400" y="3090900"/>
            <a:ext cx="5371200" cy="20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BFFF"/>
              </a:buClr>
              <a:buSzPts val="1800"/>
              <a:buChar char="+"/>
            </a:pPr>
            <a:r>
              <a:rPr lang="en"/>
              <a:t>The ability to clearly see what you feel and do.  </a:t>
            </a:r>
            <a:endParaRPr/>
          </a:p>
          <a:p>
            <a:pPr indent="-342900" lvl="0" marL="457200" rtl="0" algn="l">
              <a:spcBef>
                <a:spcPts val="0"/>
              </a:spcBef>
              <a:spcAft>
                <a:spcPts val="0"/>
              </a:spcAft>
              <a:buClr>
                <a:srgbClr val="00BFFF"/>
              </a:buClr>
              <a:buSzPts val="1800"/>
              <a:buChar char="+"/>
            </a:pPr>
            <a:r>
              <a:rPr lang="en"/>
              <a:t>Awareness of thoughts &amp; feelings</a:t>
            </a:r>
            <a:endParaRPr/>
          </a:p>
          <a:p>
            <a:pPr indent="-342900" lvl="0" marL="457200" rtl="0" algn="l">
              <a:spcBef>
                <a:spcPts val="0"/>
              </a:spcBef>
              <a:spcAft>
                <a:spcPts val="0"/>
              </a:spcAft>
              <a:buClr>
                <a:srgbClr val="00BFFF"/>
              </a:buClr>
              <a:buSzPts val="1800"/>
              <a:buChar char="+"/>
            </a:pPr>
            <a:r>
              <a:rPr i="1" lang="en"/>
              <a:t>“What am I feeling?”</a:t>
            </a:r>
            <a:endParaRPr i="1"/>
          </a:p>
        </p:txBody>
      </p:sp>
      <p:sp>
        <p:nvSpPr>
          <p:cNvPr id="218" name="Google Shape;218;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0"/>
          <p:cNvPicPr preferRelativeResize="0"/>
          <p:nvPr/>
        </p:nvPicPr>
        <p:blipFill rotWithShape="1">
          <a:blip r:embed="rId3">
            <a:alphaModFix/>
          </a:blip>
          <a:srcRect b="4373" l="0" r="0" t="19822"/>
          <a:stretch/>
        </p:blipFill>
        <p:spPr>
          <a:xfrm>
            <a:off x="4193700" y="0"/>
            <a:ext cx="5244451" cy="5143501"/>
          </a:xfrm>
          <a:prstGeom prst="rect">
            <a:avLst/>
          </a:prstGeom>
          <a:noFill/>
          <a:ln>
            <a:noFill/>
          </a:ln>
        </p:spPr>
      </p:pic>
      <p:grpSp>
        <p:nvGrpSpPr>
          <p:cNvPr id="224" name="Google Shape;224;p30"/>
          <p:cNvGrpSpPr/>
          <p:nvPr/>
        </p:nvGrpSpPr>
        <p:grpSpPr>
          <a:xfrm>
            <a:off x="308588" y="0"/>
            <a:ext cx="3975669" cy="5143501"/>
            <a:chOff x="308588" y="0"/>
            <a:chExt cx="3975669" cy="5143501"/>
          </a:xfrm>
        </p:grpSpPr>
        <p:pic>
          <p:nvPicPr>
            <p:cNvPr id="225" name="Google Shape;225;p30"/>
            <p:cNvPicPr preferRelativeResize="0"/>
            <p:nvPr/>
          </p:nvPicPr>
          <p:blipFill>
            <a:blip r:embed="rId4">
              <a:alphaModFix/>
            </a:blip>
            <a:stretch>
              <a:fillRect/>
            </a:stretch>
          </p:blipFill>
          <p:spPr>
            <a:xfrm>
              <a:off x="308588" y="0"/>
              <a:ext cx="3975669" cy="5143501"/>
            </a:xfrm>
            <a:prstGeom prst="rect">
              <a:avLst/>
            </a:prstGeom>
            <a:noFill/>
            <a:ln>
              <a:noFill/>
            </a:ln>
          </p:spPr>
        </p:pic>
        <p:sp>
          <p:nvSpPr>
            <p:cNvPr id="226" name="Google Shape;226;p30"/>
            <p:cNvSpPr txBox="1"/>
            <p:nvPr/>
          </p:nvSpPr>
          <p:spPr>
            <a:xfrm>
              <a:off x="1688100" y="102125"/>
              <a:ext cx="19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a:t>
              </a:r>
              <a:endParaRPr i="1"/>
            </a:p>
          </p:txBody>
        </p:sp>
        <p:sp>
          <p:nvSpPr>
            <p:cNvPr id="227" name="Google Shape;227;p30"/>
            <p:cNvSpPr txBox="1"/>
            <p:nvPr/>
          </p:nvSpPr>
          <p:spPr>
            <a:xfrm>
              <a:off x="570400" y="502325"/>
              <a:ext cx="3431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800">
                  <a:solidFill>
                    <a:schemeClr val="dk1"/>
                  </a:solidFill>
                </a:rPr>
                <a:t>Ex. My Husband is mowing, trimming and laying mulch all the while the house needs decorated for Eloise’s 1st birthday party.</a:t>
              </a:r>
              <a:endParaRPr i="1" sz="800">
                <a:solidFill>
                  <a:schemeClr val="dk1"/>
                </a:solidFill>
              </a:endParaRPr>
            </a:p>
            <a:p>
              <a:pPr indent="0" lvl="0" marL="0" rtl="0" algn="l">
                <a:spcBef>
                  <a:spcPts val="0"/>
                </a:spcBef>
                <a:spcAft>
                  <a:spcPts val="0"/>
                </a:spcAft>
                <a:buNone/>
              </a:pPr>
              <a:r>
                <a:t/>
              </a:r>
              <a:endParaRPr i="1" sz="800">
                <a:solidFill>
                  <a:schemeClr val="dk1"/>
                </a:solidFill>
              </a:endParaRPr>
            </a:p>
          </p:txBody>
        </p:sp>
        <p:sp>
          <p:nvSpPr>
            <p:cNvPr id="228" name="Google Shape;228;p30"/>
            <p:cNvSpPr txBox="1"/>
            <p:nvPr/>
          </p:nvSpPr>
          <p:spPr>
            <a:xfrm>
              <a:off x="1133325" y="1177500"/>
              <a:ext cx="2833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rgbClr val="0279F6"/>
                  </a:solidFill>
                </a:rPr>
                <a:t>Ex. Irritated, Annoyed, Stressed, Critical, Overwhelmed</a:t>
              </a:r>
              <a:endParaRPr i="1">
                <a:solidFill>
                  <a:srgbClr val="0279F6"/>
                </a:solidFill>
              </a:endParaRPr>
            </a:p>
            <a:p>
              <a:pPr indent="0" lvl="0" marL="0" rtl="0" algn="l">
                <a:spcBef>
                  <a:spcPts val="0"/>
                </a:spcBef>
                <a:spcAft>
                  <a:spcPts val="0"/>
                </a:spcAft>
                <a:buNone/>
              </a:pPr>
              <a:r>
                <a:t/>
              </a:r>
              <a:endParaRPr i="1"/>
            </a:p>
          </p:txBody>
        </p:sp>
      </p:grpSp>
      <p:sp>
        <p:nvSpPr>
          <p:cNvPr id="229" name="Google Shape;229;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Emotional Identification	</a:t>
            </a:r>
            <a:endParaRPr/>
          </a:p>
        </p:txBody>
      </p:sp>
      <p:sp>
        <p:nvSpPr>
          <p:cNvPr id="235" name="Google Shape;235;p31"/>
          <p:cNvSpPr txBox="1"/>
          <p:nvPr>
            <p:ph idx="1" type="body"/>
          </p:nvPr>
        </p:nvSpPr>
        <p:spPr>
          <a:xfrm>
            <a:off x="311700" y="839400"/>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How we feel on the inside can have a major impact on how we behave on the outside.</a:t>
            </a:r>
            <a:endParaRPr sz="1600"/>
          </a:p>
          <a:p>
            <a:pPr indent="-330200" lvl="0" marL="457200" rtl="0" algn="l">
              <a:spcBef>
                <a:spcPts val="0"/>
              </a:spcBef>
              <a:spcAft>
                <a:spcPts val="0"/>
              </a:spcAft>
              <a:buSzPts val="1600"/>
              <a:buChar char="+"/>
            </a:pPr>
            <a:r>
              <a:rPr lang="en" sz="1600"/>
              <a:t>Emotions are reactions we have to the world around us.</a:t>
            </a:r>
            <a:endParaRPr sz="1600"/>
          </a:p>
          <a:p>
            <a:pPr indent="-330200" lvl="0" marL="457200" rtl="0" algn="l">
              <a:spcBef>
                <a:spcPts val="0"/>
              </a:spcBef>
              <a:spcAft>
                <a:spcPts val="0"/>
              </a:spcAft>
              <a:buSzPts val="1600"/>
              <a:buChar char="+"/>
            </a:pPr>
            <a:r>
              <a:rPr lang="en" sz="1600"/>
              <a:t>Each emotion sends us a signal that tells us what seems to be happening in the world.</a:t>
            </a:r>
            <a:endParaRPr sz="1600"/>
          </a:p>
          <a:p>
            <a:pPr indent="-330200" lvl="0" marL="457200" rtl="0" algn="l">
              <a:spcBef>
                <a:spcPts val="0"/>
              </a:spcBef>
              <a:spcAft>
                <a:spcPts val="0"/>
              </a:spcAft>
              <a:buSzPts val="1600"/>
              <a:buChar char="+"/>
            </a:pPr>
            <a:r>
              <a:rPr lang="en" sz="1600"/>
              <a:t>Emotions are data.</a:t>
            </a:r>
            <a:endParaRPr sz="1600"/>
          </a:p>
          <a:p>
            <a:pPr indent="-330200" lvl="0" marL="457200" rtl="0" algn="l">
              <a:spcBef>
                <a:spcPts val="0"/>
              </a:spcBef>
              <a:spcAft>
                <a:spcPts val="0"/>
              </a:spcAft>
              <a:buSzPts val="1600"/>
              <a:buChar char="+"/>
            </a:pPr>
            <a:r>
              <a:rPr lang="en" sz="1600"/>
              <a:t>Emotions are a psycho-physical event, working automatically and chemically to affect our body and mind.</a:t>
            </a:r>
            <a:endParaRPr sz="1600"/>
          </a:p>
          <a:p>
            <a:pPr indent="-330200" lvl="0" marL="457200" rtl="0" algn="l">
              <a:spcBef>
                <a:spcPts val="0"/>
              </a:spcBef>
              <a:spcAft>
                <a:spcPts val="0"/>
              </a:spcAft>
              <a:buSzPts val="1600"/>
              <a:buChar char="+"/>
            </a:pPr>
            <a:r>
              <a:rPr lang="en" sz="1600"/>
              <a:t>Emotions are contagious.</a:t>
            </a:r>
            <a:endParaRPr sz="1600"/>
          </a:p>
          <a:p>
            <a:pPr indent="-330200" lvl="0" marL="457200" rtl="0" algn="l">
              <a:spcBef>
                <a:spcPts val="0"/>
              </a:spcBef>
              <a:spcAft>
                <a:spcPts val="0"/>
              </a:spcAft>
              <a:buSzPts val="1600"/>
              <a:buChar char="+"/>
            </a:pPr>
            <a:r>
              <a:rPr lang="en" sz="1600"/>
              <a:t>Emotions are absorbed and cycled out of the body in about 6 seconds. </a:t>
            </a:r>
            <a:endParaRPr sz="1600"/>
          </a:p>
          <a:p>
            <a:pPr indent="-330200" lvl="0" marL="457200" rtl="0" algn="l">
              <a:spcBef>
                <a:spcPts val="1600"/>
              </a:spcBef>
              <a:spcAft>
                <a:spcPts val="1600"/>
              </a:spcAft>
              <a:buSzPts val="1600"/>
              <a:buChar char="+"/>
            </a:pPr>
            <a:r>
              <a:rPr i="1" lang="en" sz="1600"/>
              <a:t>How would understanding and managing YOUR emotions in healthy ways impact your relationships, teaching, leadership and school community? </a:t>
            </a:r>
            <a:endParaRPr i="1" sz="1600"/>
          </a:p>
        </p:txBody>
      </p:sp>
      <p:sp>
        <p:nvSpPr>
          <p:cNvPr id="236" name="Google Shape;236;p3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a:t>
            </a:r>
            <a:endParaRPr/>
          </a:p>
        </p:txBody>
      </p:sp>
      <p:sp>
        <p:nvSpPr>
          <p:cNvPr id="242" name="Google Shape;242;p32"/>
          <p:cNvSpPr txBox="1"/>
          <p:nvPr>
            <p:ph idx="1" type="body"/>
          </p:nvPr>
        </p:nvSpPr>
        <p:spPr>
          <a:xfrm>
            <a:off x="311700" y="78912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a:t>
            </a:r>
            <a:r>
              <a:rPr lang="en" sz="1700"/>
              <a:t>ncreased emotional vocabulary= </a:t>
            </a:r>
            <a:r>
              <a:rPr lang="en" sz="1700"/>
              <a:t>greater self-awareness.  </a:t>
            </a:r>
            <a:endParaRPr sz="1700"/>
          </a:p>
          <a:p>
            <a:pPr indent="-336550" lvl="0" marL="457200" rtl="0" algn="l">
              <a:spcBef>
                <a:spcPts val="0"/>
              </a:spcBef>
              <a:spcAft>
                <a:spcPts val="0"/>
              </a:spcAft>
              <a:buSzPts val="1700"/>
              <a:buChar char="+"/>
            </a:pPr>
            <a:r>
              <a:rPr lang="en" sz="1700"/>
              <a:t>Accurately describing our emotions equips us to better navigate them.  </a:t>
            </a:r>
            <a:endParaRPr sz="1700"/>
          </a:p>
          <a:p>
            <a:pPr indent="-336550" lvl="0" marL="457200" rtl="0" algn="l">
              <a:spcBef>
                <a:spcPts val="0"/>
              </a:spcBef>
              <a:spcAft>
                <a:spcPts val="0"/>
              </a:spcAft>
              <a:buSzPts val="1700"/>
              <a:buChar char="+"/>
            </a:pPr>
            <a:r>
              <a:rPr lang="en" sz="1700"/>
              <a:t>Communicate more effectively with others.  </a:t>
            </a:r>
            <a:endParaRPr sz="1700"/>
          </a:p>
          <a:p>
            <a:pPr indent="-336550" lvl="0" marL="457200" rtl="0" algn="l">
              <a:spcBef>
                <a:spcPts val="0"/>
              </a:spcBef>
              <a:spcAft>
                <a:spcPts val="0"/>
              </a:spcAft>
              <a:buSzPts val="1700"/>
              <a:buChar char="+"/>
            </a:pPr>
            <a:r>
              <a:rPr lang="en" sz="1700"/>
              <a:t>We learn to recognize emotions in ourselves and in others </a:t>
            </a:r>
            <a:r>
              <a:rPr lang="en" sz="1700"/>
              <a:t>through</a:t>
            </a:r>
            <a:r>
              <a:rPr lang="en" sz="1700"/>
              <a:t> check-in.</a:t>
            </a:r>
            <a:endParaRPr sz="1700"/>
          </a:p>
          <a:p>
            <a:pPr indent="-336550" lvl="0" marL="457200" rtl="0" algn="l">
              <a:spcBef>
                <a:spcPts val="0"/>
              </a:spcBef>
              <a:spcAft>
                <a:spcPts val="0"/>
              </a:spcAft>
              <a:buSzPts val="1700"/>
              <a:buChar char="+"/>
            </a:pPr>
            <a:r>
              <a:rPr lang="en" sz="1700"/>
              <a:t>Opportunity to develop strategies to navigate emotions.  </a:t>
            </a:r>
            <a:endParaRPr sz="1700"/>
          </a:p>
          <a:p>
            <a:pPr indent="-336550" lvl="0" marL="457200" rtl="0" algn="l">
              <a:spcBef>
                <a:spcPts val="0"/>
              </a:spcBef>
              <a:spcAft>
                <a:spcPts val="0"/>
              </a:spcAft>
              <a:buSzPts val="1700"/>
              <a:buChar char="+"/>
            </a:pPr>
            <a:r>
              <a:rPr lang="en" sz="1700"/>
              <a:t>Check-in provides a “language” for our feelings.</a:t>
            </a:r>
            <a:endParaRPr sz="1700"/>
          </a:p>
          <a:p>
            <a:pPr indent="-336550" lvl="0" marL="457200" rtl="0" algn="l">
              <a:spcBef>
                <a:spcPts val="0"/>
              </a:spcBef>
              <a:spcAft>
                <a:spcPts val="0"/>
              </a:spcAft>
              <a:buSzPts val="1700"/>
              <a:buChar char="+"/>
            </a:pPr>
            <a:r>
              <a:rPr lang="en" sz="1700"/>
              <a:t>Facilitated Check-In’s:</a:t>
            </a:r>
            <a:endParaRPr sz="1700"/>
          </a:p>
          <a:p>
            <a:pPr indent="-311150" lvl="1" marL="914400" rtl="0" algn="l">
              <a:spcBef>
                <a:spcPts val="0"/>
              </a:spcBef>
              <a:spcAft>
                <a:spcPts val="0"/>
              </a:spcAft>
              <a:buSzPts val="1300"/>
              <a:buChar char="●"/>
            </a:pPr>
            <a:r>
              <a:rPr lang="en" sz="1300"/>
              <a:t>Allow individuals to practice self-awareness by identifying and naming emotions in a supported environment.</a:t>
            </a:r>
            <a:endParaRPr sz="1300"/>
          </a:p>
          <a:p>
            <a:pPr indent="-311150" lvl="1" marL="914400" rtl="0" algn="l">
              <a:spcBef>
                <a:spcPts val="0"/>
              </a:spcBef>
              <a:spcAft>
                <a:spcPts val="0"/>
              </a:spcAft>
              <a:buSzPts val="1300"/>
              <a:buChar char="●"/>
            </a:pPr>
            <a:r>
              <a:rPr lang="en" sz="1300"/>
              <a:t>Allow facilitators/peers to understand where others are, encouraging social-awareness/relationship building.</a:t>
            </a:r>
            <a:endParaRPr sz="1300"/>
          </a:p>
        </p:txBody>
      </p:sp>
      <p:sp>
        <p:nvSpPr>
          <p:cNvPr id="243" name="Google Shape;243;p3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35500" y="1068775"/>
            <a:ext cx="8520600" cy="112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accent3"/>
                </a:solidFill>
              </a:rPr>
              <a:t>Welcome!</a:t>
            </a:r>
            <a:endParaRPr b="1" sz="3000">
              <a:solidFill>
                <a:schemeClr val="accent3"/>
              </a:solidFill>
            </a:endParaRPr>
          </a:p>
          <a:p>
            <a:pPr indent="0" lvl="0" marL="0" rtl="0" algn="ctr">
              <a:spcBef>
                <a:spcPts val="0"/>
              </a:spcBef>
              <a:spcAft>
                <a:spcPts val="0"/>
              </a:spcAft>
              <a:buNone/>
            </a:pPr>
            <a:r>
              <a:rPr b="1" lang="en" sz="3300"/>
              <a:t>Today’s Goals</a:t>
            </a:r>
            <a:endParaRPr b="1" sz="3300"/>
          </a:p>
        </p:txBody>
      </p:sp>
      <p:sp>
        <p:nvSpPr>
          <p:cNvPr id="86" name="Google Shape;86;p15"/>
          <p:cNvSpPr txBox="1"/>
          <p:nvPr>
            <p:ph idx="1" type="body"/>
          </p:nvPr>
        </p:nvSpPr>
        <p:spPr>
          <a:xfrm>
            <a:off x="235500" y="1852625"/>
            <a:ext cx="8520600" cy="22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solidFill>
                <a:srgbClr val="FF0000"/>
              </a:solidFill>
            </a:endParaRPr>
          </a:p>
        </p:txBody>
      </p:sp>
      <p:grpSp>
        <p:nvGrpSpPr>
          <p:cNvPr id="87" name="Google Shape;87;p15"/>
          <p:cNvGrpSpPr/>
          <p:nvPr/>
        </p:nvGrpSpPr>
        <p:grpSpPr>
          <a:xfrm>
            <a:off x="500024" y="2936861"/>
            <a:ext cx="1734458" cy="572792"/>
            <a:chOff x="0" y="0"/>
            <a:chExt cx="6609979" cy="2203045"/>
          </a:xfrm>
        </p:grpSpPr>
        <p:sp>
          <p:nvSpPr>
            <p:cNvPr id="88" name="Google Shape;88;p15"/>
            <p:cNvSpPr/>
            <p:nvPr/>
          </p:nvSpPr>
          <p:spPr>
            <a:xfrm>
              <a:off x="31750" y="31750"/>
              <a:ext cx="6546479" cy="2139545"/>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FF009A"/>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sz="1900">
                  <a:solidFill>
                    <a:schemeClr val="lt1"/>
                  </a:solidFill>
                </a:rPr>
                <a:t>About Me</a:t>
              </a:r>
              <a:endParaRPr sz="1900">
                <a:solidFill>
                  <a:schemeClr val="lt1"/>
                </a:solidFill>
              </a:endParaRPr>
            </a:p>
          </p:txBody>
        </p:sp>
        <p:sp>
          <p:nvSpPr>
            <p:cNvPr id="89" name="Google Shape;89;p15"/>
            <p:cNvSpPr/>
            <p:nvPr/>
          </p:nvSpPr>
          <p:spPr>
            <a:xfrm>
              <a:off x="0" y="0"/>
              <a:ext cx="6609979" cy="2203045"/>
            </a:xfrm>
            <a:custGeom>
              <a:rect b="b" l="l" r="r" t="t"/>
              <a:pathLst>
                <a:path extrusionOk="0" h="2203045" w="6609979">
                  <a:moveTo>
                    <a:pt x="6485520" y="59690"/>
                  </a:moveTo>
                  <a:cubicBezTo>
                    <a:pt x="6521079" y="59690"/>
                    <a:pt x="6550289" y="88900"/>
                    <a:pt x="6550289" y="124460"/>
                  </a:cubicBezTo>
                  <a:lnTo>
                    <a:pt x="6550289" y="2078585"/>
                  </a:lnTo>
                  <a:cubicBezTo>
                    <a:pt x="6550289" y="2114145"/>
                    <a:pt x="6521079" y="2143355"/>
                    <a:pt x="6485520" y="2143355"/>
                  </a:cubicBezTo>
                  <a:lnTo>
                    <a:pt x="124460" y="2143355"/>
                  </a:lnTo>
                  <a:cubicBezTo>
                    <a:pt x="88900" y="2143355"/>
                    <a:pt x="59690" y="2114145"/>
                    <a:pt x="59690" y="207858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2078586"/>
                  </a:lnTo>
                  <a:cubicBezTo>
                    <a:pt x="0" y="2147165"/>
                    <a:pt x="55880" y="2203045"/>
                    <a:pt x="124460" y="2203045"/>
                  </a:cubicBezTo>
                  <a:lnTo>
                    <a:pt x="6485520" y="2203045"/>
                  </a:lnTo>
                  <a:cubicBezTo>
                    <a:pt x="6554100" y="2203045"/>
                    <a:pt x="6609979" y="2147165"/>
                    <a:pt x="6609979" y="2078586"/>
                  </a:cubicBezTo>
                  <a:lnTo>
                    <a:pt x="6609979" y="124460"/>
                  </a:lnTo>
                  <a:cubicBezTo>
                    <a:pt x="6609979" y="55880"/>
                    <a:pt x="6554100" y="0"/>
                    <a:pt x="6485520" y="0"/>
                  </a:cubicBezTo>
                  <a:close/>
                </a:path>
              </a:pathLst>
            </a:custGeom>
            <a:solidFill>
              <a:srgbClr val="FF009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nvGrpSpPr>
          <p:cNvPr id="90" name="Google Shape;90;p15"/>
          <p:cNvGrpSpPr/>
          <p:nvPr/>
        </p:nvGrpSpPr>
        <p:grpSpPr>
          <a:xfrm>
            <a:off x="2536012" y="2936861"/>
            <a:ext cx="1734458" cy="572792"/>
            <a:chOff x="0" y="0"/>
            <a:chExt cx="6609979" cy="2203045"/>
          </a:xfrm>
        </p:grpSpPr>
        <p:sp>
          <p:nvSpPr>
            <p:cNvPr id="91" name="Google Shape;91;p15"/>
            <p:cNvSpPr/>
            <p:nvPr/>
          </p:nvSpPr>
          <p:spPr>
            <a:xfrm>
              <a:off x="31750" y="31750"/>
              <a:ext cx="6546479" cy="2139545"/>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0279F6"/>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sz="1900">
                  <a:solidFill>
                    <a:schemeClr val="lt1"/>
                  </a:solidFill>
                </a:rPr>
                <a:t>What is EQ/KCG?</a:t>
              </a:r>
              <a:endParaRPr sz="1900">
                <a:solidFill>
                  <a:schemeClr val="lt1"/>
                </a:solidFill>
              </a:endParaRPr>
            </a:p>
          </p:txBody>
        </p:sp>
        <p:sp>
          <p:nvSpPr>
            <p:cNvPr id="92" name="Google Shape;92;p15"/>
            <p:cNvSpPr/>
            <p:nvPr/>
          </p:nvSpPr>
          <p:spPr>
            <a:xfrm>
              <a:off x="0" y="0"/>
              <a:ext cx="6609979" cy="2203045"/>
            </a:xfrm>
            <a:custGeom>
              <a:rect b="b" l="l" r="r" t="t"/>
              <a:pathLst>
                <a:path extrusionOk="0" h="2203045" w="6609979">
                  <a:moveTo>
                    <a:pt x="6485520" y="59690"/>
                  </a:moveTo>
                  <a:cubicBezTo>
                    <a:pt x="6521079" y="59690"/>
                    <a:pt x="6550289" y="88900"/>
                    <a:pt x="6550289" y="124460"/>
                  </a:cubicBezTo>
                  <a:lnTo>
                    <a:pt x="6550289" y="2078585"/>
                  </a:lnTo>
                  <a:cubicBezTo>
                    <a:pt x="6550289" y="2114145"/>
                    <a:pt x="6521079" y="2143355"/>
                    <a:pt x="6485520" y="2143355"/>
                  </a:cubicBezTo>
                  <a:lnTo>
                    <a:pt x="124460" y="2143355"/>
                  </a:lnTo>
                  <a:cubicBezTo>
                    <a:pt x="88900" y="2143355"/>
                    <a:pt x="59690" y="2114145"/>
                    <a:pt x="59690" y="207858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2078586"/>
                  </a:lnTo>
                  <a:cubicBezTo>
                    <a:pt x="0" y="2147165"/>
                    <a:pt x="55880" y="2203045"/>
                    <a:pt x="124460" y="2203045"/>
                  </a:cubicBezTo>
                  <a:lnTo>
                    <a:pt x="6485520" y="2203045"/>
                  </a:lnTo>
                  <a:cubicBezTo>
                    <a:pt x="6554100" y="2203045"/>
                    <a:pt x="6609979" y="2147165"/>
                    <a:pt x="6609979" y="2078586"/>
                  </a:cubicBezTo>
                  <a:lnTo>
                    <a:pt x="6609979" y="124460"/>
                  </a:lnTo>
                  <a:cubicBezTo>
                    <a:pt x="6609979" y="55880"/>
                    <a:pt x="6554100" y="0"/>
                    <a:pt x="6485520" y="0"/>
                  </a:cubicBezTo>
                  <a:close/>
                </a:path>
              </a:pathLst>
            </a:custGeom>
            <a:solidFill>
              <a:srgbClr val="0279F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93" name="Google Shape;93;p15"/>
          <p:cNvSpPr/>
          <p:nvPr/>
        </p:nvSpPr>
        <p:spPr>
          <a:xfrm>
            <a:off x="4572005" y="2945116"/>
            <a:ext cx="1718451" cy="556282"/>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F10505"/>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sz="1900">
                <a:solidFill>
                  <a:schemeClr val="lt1"/>
                </a:solidFill>
              </a:rPr>
              <a:t>Why is it Important?</a:t>
            </a:r>
            <a:endParaRPr sz="1900">
              <a:solidFill>
                <a:schemeClr val="lt1"/>
              </a:solidFill>
            </a:endParaRPr>
          </a:p>
        </p:txBody>
      </p:sp>
      <p:grpSp>
        <p:nvGrpSpPr>
          <p:cNvPr id="94" name="Google Shape;94;p15"/>
          <p:cNvGrpSpPr/>
          <p:nvPr/>
        </p:nvGrpSpPr>
        <p:grpSpPr>
          <a:xfrm>
            <a:off x="6591987" y="2936849"/>
            <a:ext cx="1734458" cy="572792"/>
            <a:chOff x="0" y="0"/>
            <a:chExt cx="6609979" cy="2203045"/>
          </a:xfrm>
        </p:grpSpPr>
        <p:sp>
          <p:nvSpPr>
            <p:cNvPr id="95" name="Google Shape;95;p15"/>
            <p:cNvSpPr/>
            <p:nvPr/>
          </p:nvSpPr>
          <p:spPr>
            <a:xfrm>
              <a:off x="31750" y="31750"/>
              <a:ext cx="6546479" cy="2139545"/>
            </a:xfrm>
            <a:custGeom>
              <a:rect b="b" l="l" r="r" t="t"/>
              <a:pathLst>
                <a:path extrusionOk="0" h="2139545" w="6546479">
                  <a:moveTo>
                    <a:pt x="6453770" y="2139545"/>
                  </a:moveTo>
                  <a:lnTo>
                    <a:pt x="92710" y="2139545"/>
                  </a:lnTo>
                  <a:cubicBezTo>
                    <a:pt x="41910" y="2139545"/>
                    <a:pt x="0" y="2097635"/>
                    <a:pt x="0" y="2046835"/>
                  </a:cubicBezTo>
                  <a:lnTo>
                    <a:pt x="0" y="92710"/>
                  </a:lnTo>
                  <a:cubicBezTo>
                    <a:pt x="0" y="41910"/>
                    <a:pt x="41910" y="0"/>
                    <a:pt x="92710" y="0"/>
                  </a:cubicBezTo>
                  <a:lnTo>
                    <a:pt x="6452500" y="0"/>
                  </a:lnTo>
                  <a:cubicBezTo>
                    <a:pt x="6503300" y="0"/>
                    <a:pt x="6545210" y="41910"/>
                    <a:pt x="6545210" y="92710"/>
                  </a:cubicBezTo>
                  <a:lnTo>
                    <a:pt x="6545210" y="2045565"/>
                  </a:lnTo>
                  <a:cubicBezTo>
                    <a:pt x="6546479" y="2097635"/>
                    <a:pt x="6504570" y="2139545"/>
                    <a:pt x="6453770" y="2139545"/>
                  </a:cubicBezTo>
                  <a:close/>
                </a:path>
              </a:pathLst>
            </a:custGeom>
            <a:solidFill>
              <a:srgbClr val="7AB047"/>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sz="1900">
                  <a:solidFill>
                    <a:schemeClr val="lt1"/>
                  </a:solidFill>
                </a:rPr>
                <a:t>KCG breakdown</a:t>
              </a:r>
              <a:endParaRPr sz="1900">
                <a:solidFill>
                  <a:schemeClr val="lt1"/>
                </a:solidFill>
              </a:endParaRPr>
            </a:p>
          </p:txBody>
        </p:sp>
        <p:sp>
          <p:nvSpPr>
            <p:cNvPr id="96" name="Google Shape;96;p15"/>
            <p:cNvSpPr/>
            <p:nvPr/>
          </p:nvSpPr>
          <p:spPr>
            <a:xfrm>
              <a:off x="0" y="0"/>
              <a:ext cx="6609979" cy="2203045"/>
            </a:xfrm>
            <a:custGeom>
              <a:rect b="b" l="l" r="r" t="t"/>
              <a:pathLst>
                <a:path extrusionOk="0" h="2203045" w="6609979">
                  <a:moveTo>
                    <a:pt x="6485520" y="59690"/>
                  </a:moveTo>
                  <a:cubicBezTo>
                    <a:pt x="6521079" y="59690"/>
                    <a:pt x="6550289" y="88900"/>
                    <a:pt x="6550289" y="124460"/>
                  </a:cubicBezTo>
                  <a:lnTo>
                    <a:pt x="6550289" y="2078585"/>
                  </a:lnTo>
                  <a:cubicBezTo>
                    <a:pt x="6550289" y="2114145"/>
                    <a:pt x="6521079" y="2143355"/>
                    <a:pt x="6485520" y="2143355"/>
                  </a:cubicBezTo>
                  <a:lnTo>
                    <a:pt x="124460" y="2143355"/>
                  </a:lnTo>
                  <a:cubicBezTo>
                    <a:pt x="88900" y="2143355"/>
                    <a:pt x="59690" y="2114145"/>
                    <a:pt x="59690" y="207858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2078586"/>
                  </a:lnTo>
                  <a:cubicBezTo>
                    <a:pt x="0" y="2147165"/>
                    <a:pt x="55880" y="2203045"/>
                    <a:pt x="124460" y="2203045"/>
                  </a:cubicBezTo>
                  <a:lnTo>
                    <a:pt x="6485520" y="2203045"/>
                  </a:lnTo>
                  <a:cubicBezTo>
                    <a:pt x="6554100" y="2203045"/>
                    <a:pt x="6609979" y="2147165"/>
                    <a:pt x="6609979" y="2078586"/>
                  </a:cubicBezTo>
                  <a:lnTo>
                    <a:pt x="6609979" y="124460"/>
                  </a:lnTo>
                  <a:cubicBezTo>
                    <a:pt x="6609979" y="55880"/>
                    <a:pt x="6554100" y="0"/>
                    <a:pt x="6485520" y="0"/>
                  </a:cubicBezTo>
                  <a:close/>
                </a:path>
              </a:pathLst>
            </a:custGeom>
            <a:solidFill>
              <a:srgbClr val="7AB04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cxnSp>
        <p:nvCxnSpPr>
          <p:cNvPr id="97" name="Google Shape;97;p15"/>
          <p:cNvCxnSpPr/>
          <p:nvPr/>
        </p:nvCxnSpPr>
        <p:spPr>
          <a:xfrm>
            <a:off x="352825" y="2411050"/>
            <a:ext cx="8744100" cy="0"/>
          </a:xfrm>
          <a:prstGeom prst="straightConnector1">
            <a:avLst/>
          </a:prstGeom>
          <a:noFill/>
          <a:ln cap="flat" cmpd="sng" w="19050">
            <a:solidFill>
              <a:schemeClr val="dk1"/>
            </a:solidFill>
            <a:prstDash val="solid"/>
            <a:round/>
            <a:headEnd len="med" w="med" type="none"/>
            <a:tailEnd len="med" w="med" type="none"/>
          </a:ln>
        </p:spPr>
      </p:cxnSp>
      <p:sp>
        <p:nvSpPr>
          <p:cNvPr id="98" name="Google Shape;98;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Tools:  </a:t>
            </a:r>
            <a:r>
              <a:rPr lang="en"/>
              <a:t>Emotions</a:t>
            </a:r>
            <a:r>
              <a:rPr lang="en"/>
              <a:t> Chart</a:t>
            </a:r>
            <a:endParaRPr/>
          </a:p>
        </p:txBody>
      </p:sp>
      <p:pic>
        <p:nvPicPr>
          <p:cNvPr id="249" name="Google Shape;249;p33"/>
          <p:cNvPicPr preferRelativeResize="0"/>
          <p:nvPr/>
        </p:nvPicPr>
        <p:blipFill rotWithShape="1">
          <a:blip r:embed="rId3">
            <a:alphaModFix/>
          </a:blip>
          <a:srcRect b="4373" l="0" r="0" t="19822"/>
          <a:stretch/>
        </p:blipFill>
        <p:spPr>
          <a:xfrm>
            <a:off x="2792175" y="915025"/>
            <a:ext cx="3559649" cy="3491149"/>
          </a:xfrm>
          <a:prstGeom prst="rect">
            <a:avLst/>
          </a:prstGeom>
          <a:noFill/>
          <a:ln>
            <a:noFill/>
          </a:ln>
        </p:spPr>
      </p:pic>
      <p:sp>
        <p:nvSpPr>
          <p:cNvPr id="250" name="Google Shape;250;p3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Tools: Plutchik’s Wheel</a:t>
            </a:r>
            <a:endParaRPr/>
          </a:p>
        </p:txBody>
      </p:sp>
      <p:pic>
        <p:nvPicPr>
          <p:cNvPr id="256" name="Google Shape;256;p34"/>
          <p:cNvPicPr preferRelativeResize="0"/>
          <p:nvPr/>
        </p:nvPicPr>
        <p:blipFill>
          <a:blip r:embed="rId3">
            <a:alphaModFix/>
          </a:blip>
          <a:stretch>
            <a:fillRect/>
          </a:stretch>
        </p:blipFill>
        <p:spPr>
          <a:xfrm>
            <a:off x="2756362" y="871687"/>
            <a:ext cx="3478876" cy="3284525"/>
          </a:xfrm>
          <a:prstGeom prst="rect">
            <a:avLst/>
          </a:prstGeom>
          <a:noFill/>
          <a:ln>
            <a:noFill/>
          </a:ln>
        </p:spPr>
      </p:pic>
      <p:sp>
        <p:nvSpPr>
          <p:cNvPr id="257" name="Google Shape;257;p3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Tools: Emotions Cards</a:t>
            </a:r>
            <a:endParaRPr/>
          </a:p>
        </p:txBody>
      </p:sp>
      <p:pic>
        <p:nvPicPr>
          <p:cNvPr id="263" name="Google Shape;263;p35"/>
          <p:cNvPicPr preferRelativeResize="0"/>
          <p:nvPr/>
        </p:nvPicPr>
        <p:blipFill rotWithShape="1">
          <a:blip r:embed="rId3">
            <a:alphaModFix/>
          </a:blip>
          <a:srcRect b="0" l="1370" r="0" t="1477"/>
          <a:stretch/>
        </p:blipFill>
        <p:spPr>
          <a:xfrm>
            <a:off x="6389775" y="817975"/>
            <a:ext cx="2152400" cy="3507525"/>
          </a:xfrm>
          <a:prstGeom prst="rect">
            <a:avLst/>
          </a:prstGeom>
          <a:noFill/>
          <a:ln>
            <a:noFill/>
          </a:ln>
        </p:spPr>
      </p:pic>
      <p:pic>
        <p:nvPicPr>
          <p:cNvPr id="264" name="Google Shape;264;p35"/>
          <p:cNvPicPr preferRelativeResize="0"/>
          <p:nvPr/>
        </p:nvPicPr>
        <p:blipFill rotWithShape="1">
          <a:blip r:embed="rId4">
            <a:alphaModFix/>
          </a:blip>
          <a:srcRect b="0" l="2315" r="0" t="0"/>
          <a:stretch/>
        </p:blipFill>
        <p:spPr>
          <a:xfrm>
            <a:off x="4540300" y="809513"/>
            <a:ext cx="2152400" cy="3524474"/>
          </a:xfrm>
          <a:prstGeom prst="rect">
            <a:avLst/>
          </a:prstGeom>
          <a:noFill/>
          <a:ln>
            <a:noFill/>
          </a:ln>
        </p:spPr>
      </p:pic>
      <p:pic>
        <p:nvPicPr>
          <p:cNvPr id="265" name="Google Shape;265;p35"/>
          <p:cNvPicPr preferRelativeResize="0"/>
          <p:nvPr/>
        </p:nvPicPr>
        <p:blipFill>
          <a:blip r:embed="rId5">
            <a:alphaModFix/>
          </a:blip>
          <a:stretch>
            <a:fillRect/>
          </a:stretch>
        </p:blipFill>
        <p:spPr>
          <a:xfrm>
            <a:off x="2735696" y="796000"/>
            <a:ext cx="2152400" cy="3551486"/>
          </a:xfrm>
          <a:prstGeom prst="rect">
            <a:avLst/>
          </a:prstGeom>
          <a:noFill/>
          <a:ln>
            <a:noFill/>
          </a:ln>
        </p:spPr>
      </p:pic>
      <p:pic>
        <p:nvPicPr>
          <p:cNvPr id="266" name="Google Shape;266;p35"/>
          <p:cNvPicPr preferRelativeResize="0"/>
          <p:nvPr/>
        </p:nvPicPr>
        <p:blipFill>
          <a:blip r:embed="rId6">
            <a:alphaModFix/>
          </a:blip>
          <a:stretch>
            <a:fillRect/>
          </a:stretch>
        </p:blipFill>
        <p:spPr>
          <a:xfrm>
            <a:off x="684271" y="792574"/>
            <a:ext cx="2152404" cy="3558351"/>
          </a:xfrm>
          <a:prstGeom prst="rect">
            <a:avLst/>
          </a:prstGeom>
          <a:noFill/>
          <a:ln>
            <a:noFill/>
          </a:ln>
          <a:effectLst>
            <a:outerShdw blurRad="57150" rotWithShape="0" algn="bl" dir="5400000" dist="19050">
              <a:srgbClr val="000000">
                <a:alpha val="50000"/>
              </a:srgbClr>
            </a:outerShdw>
          </a:effectLst>
        </p:spPr>
      </p:pic>
      <p:sp>
        <p:nvSpPr>
          <p:cNvPr id="267" name="Google Shape;267;p3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Tools: Mood Meter</a:t>
            </a:r>
            <a:endParaRPr/>
          </a:p>
        </p:txBody>
      </p:sp>
      <p:pic>
        <p:nvPicPr>
          <p:cNvPr id="273" name="Google Shape;273;p36"/>
          <p:cNvPicPr preferRelativeResize="0"/>
          <p:nvPr/>
        </p:nvPicPr>
        <p:blipFill>
          <a:blip r:embed="rId3">
            <a:alphaModFix/>
          </a:blip>
          <a:stretch>
            <a:fillRect/>
          </a:stretch>
        </p:blipFill>
        <p:spPr>
          <a:xfrm>
            <a:off x="2972900" y="976100"/>
            <a:ext cx="3045801" cy="2962301"/>
          </a:xfrm>
          <a:prstGeom prst="rect">
            <a:avLst/>
          </a:prstGeom>
          <a:noFill/>
          <a:ln>
            <a:noFill/>
          </a:ln>
        </p:spPr>
      </p:pic>
      <p:sp>
        <p:nvSpPr>
          <p:cNvPr id="274" name="Google Shape;274;p3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Tools: When I’m Feeling, </a:t>
            </a:r>
            <a:r>
              <a:rPr b="1" lang="en"/>
              <a:t>Mudras</a:t>
            </a:r>
            <a:endParaRPr b="1"/>
          </a:p>
        </p:txBody>
      </p:sp>
      <p:pic>
        <p:nvPicPr>
          <p:cNvPr id="280" name="Google Shape;280;p37"/>
          <p:cNvPicPr preferRelativeResize="0"/>
          <p:nvPr/>
        </p:nvPicPr>
        <p:blipFill rotWithShape="1">
          <a:blip r:embed="rId3">
            <a:alphaModFix/>
          </a:blip>
          <a:srcRect b="0" l="2799" r="0" t="0"/>
          <a:stretch/>
        </p:blipFill>
        <p:spPr>
          <a:xfrm>
            <a:off x="465600" y="1003688"/>
            <a:ext cx="2386242" cy="3136127"/>
          </a:xfrm>
          <a:prstGeom prst="rect">
            <a:avLst/>
          </a:prstGeom>
          <a:noFill/>
          <a:ln>
            <a:noFill/>
          </a:ln>
        </p:spPr>
      </p:pic>
      <p:pic>
        <p:nvPicPr>
          <p:cNvPr id="281" name="Google Shape;281;p37"/>
          <p:cNvPicPr preferRelativeResize="0"/>
          <p:nvPr/>
        </p:nvPicPr>
        <p:blipFill>
          <a:blip r:embed="rId4">
            <a:alphaModFix/>
          </a:blip>
          <a:stretch>
            <a:fillRect/>
          </a:stretch>
        </p:blipFill>
        <p:spPr>
          <a:xfrm>
            <a:off x="3322889" y="955700"/>
            <a:ext cx="2498223" cy="3232077"/>
          </a:xfrm>
          <a:prstGeom prst="rect">
            <a:avLst/>
          </a:prstGeom>
          <a:noFill/>
          <a:ln>
            <a:noFill/>
          </a:ln>
        </p:spPr>
      </p:pic>
      <p:pic>
        <p:nvPicPr>
          <p:cNvPr id="282" name="Google Shape;282;p37"/>
          <p:cNvPicPr preferRelativeResize="0"/>
          <p:nvPr/>
        </p:nvPicPr>
        <p:blipFill rotWithShape="1">
          <a:blip r:embed="rId5">
            <a:alphaModFix/>
          </a:blip>
          <a:srcRect b="0" l="3830" r="4518" t="0"/>
          <a:stretch/>
        </p:blipFill>
        <p:spPr>
          <a:xfrm>
            <a:off x="6231800" y="1029288"/>
            <a:ext cx="2254550" cy="3136126"/>
          </a:xfrm>
          <a:prstGeom prst="rect">
            <a:avLst/>
          </a:prstGeom>
          <a:noFill/>
          <a:ln>
            <a:noFill/>
          </a:ln>
        </p:spPr>
      </p:pic>
      <p:sp>
        <p:nvSpPr>
          <p:cNvPr id="283" name="Google Shape;283;p3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Check-In Tools: Apps</a:t>
            </a:r>
            <a:endParaRPr/>
          </a:p>
        </p:txBody>
      </p:sp>
      <p:pic>
        <p:nvPicPr>
          <p:cNvPr id="289" name="Google Shape;289;p38"/>
          <p:cNvPicPr preferRelativeResize="0"/>
          <p:nvPr/>
        </p:nvPicPr>
        <p:blipFill>
          <a:blip r:embed="rId3">
            <a:alphaModFix/>
          </a:blip>
          <a:stretch>
            <a:fillRect/>
          </a:stretch>
        </p:blipFill>
        <p:spPr>
          <a:xfrm>
            <a:off x="152400" y="941525"/>
            <a:ext cx="4133851" cy="2782176"/>
          </a:xfrm>
          <a:prstGeom prst="rect">
            <a:avLst/>
          </a:prstGeom>
          <a:noFill/>
          <a:ln>
            <a:noFill/>
          </a:ln>
        </p:spPr>
      </p:pic>
      <p:pic>
        <p:nvPicPr>
          <p:cNvPr id="290" name="Google Shape;290;p38"/>
          <p:cNvPicPr preferRelativeResize="0"/>
          <p:nvPr/>
        </p:nvPicPr>
        <p:blipFill>
          <a:blip r:embed="rId4">
            <a:alphaModFix/>
          </a:blip>
          <a:stretch>
            <a:fillRect/>
          </a:stretch>
        </p:blipFill>
        <p:spPr>
          <a:xfrm>
            <a:off x="5310430" y="1048338"/>
            <a:ext cx="2669821" cy="2568552"/>
          </a:xfrm>
          <a:prstGeom prst="rect">
            <a:avLst/>
          </a:prstGeom>
          <a:noFill/>
          <a:ln>
            <a:noFill/>
          </a:ln>
        </p:spPr>
      </p:pic>
      <p:sp>
        <p:nvSpPr>
          <p:cNvPr id="291" name="Google Shape;291;p38"/>
          <p:cNvSpPr txBox="1"/>
          <p:nvPr>
            <p:ph idx="1" type="body"/>
          </p:nvPr>
        </p:nvSpPr>
        <p:spPr>
          <a:xfrm>
            <a:off x="1313925" y="3616900"/>
            <a:ext cx="1810800" cy="65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Mood Fit</a:t>
            </a:r>
            <a:endParaRPr/>
          </a:p>
        </p:txBody>
      </p:sp>
      <p:sp>
        <p:nvSpPr>
          <p:cNvPr id="292" name="Google Shape;292;p38"/>
          <p:cNvSpPr txBox="1"/>
          <p:nvPr>
            <p:ph idx="1" type="body"/>
          </p:nvPr>
        </p:nvSpPr>
        <p:spPr>
          <a:xfrm>
            <a:off x="5810375" y="3348925"/>
            <a:ext cx="1810800" cy="65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Insight Timer</a:t>
            </a:r>
            <a:endParaRPr/>
          </a:p>
        </p:txBody>
      </p:sp>
      <p:sp>
        <p:nvSpPr>
          <p:cNvPr id="293" name="Google Shape;293;p3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When/How to Use Check-In</a:t>
            </a:r>
            <a:endParaRPr/>
          </a:p>
        </p:txBody>
      </p:sp>
      <p:sp>
        <p:nvSpPr>
          <p:cNvPr id="299" name="Google Shape;299;p39"/>
          <p:cNvSpPr txBox="1"/>
          <p:nvPr>
            <p:ph idx="1" type="body"/>
          </p:nvPr>
        </p:nvSpPr>
        <p:spPr>
          <a:xfrm>
            <a:off x="311700" y="909975"/>
            <a:ext cx="51012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Self-Check-In</a:t>
            </a:r>
            <a:endParaRPr sz="1700"/>
          </a:p>
          <a:p>
            <a:pPr indent="-311150" lvl="1" marL="914400" rtl="0" algn="l">
              <a:spcBef>
                <a:spcPts val="0"/>
              </a:spcBef>
              <a:spcAft>
                <a:spcPts val="0"/>
              </a:spcAft>
              <a:buSzPts val="1300"/>
              <a:buChar char="●"/>
            </a:pPr>
            <a:r>
              <a:rPr lang="en" sz="1300"/>
              <a:t>Throughout Day</a:t>
            </a:r>
            <a:endParaRPr sz="1300"/>
          </a:p>
          <a:p>
            <a:pPr indent="-311150" lvl="1" marL="914400" rtl="0" algn="l">
              <a:spcBef>
                <a:spcPts val="0"/>
              </a:spcBef>
              <a:spcAft>
                <a:spcPts val="0"/>
              </a:spcAft>
              <a:buSzPts val="1300"/>
              <a:buChar char="●"/>
            </a:pPr>
            <a:r>
              <a:rPr lang="en" sz="1300"/>
              <a:t>Journaling</a:t>
            </a:r>
            <a:endParaRPr sz="1300"/>
          </a:p>
          <a:p>
            <a:pPr indent="-336550" lvl="0" marL="457200" rtl="0" algn="l">
              <a:spcBef>
                <a:spcPts val="0"/>
              </a:spcBef>
              <a:spcAft>
                <a:spcPts val="0"/>
              </a:spcAft>
              <a:buSzPts val="1700"/>
              <a:buChar char="+"/>
            </a:pPr>
            <a:r>
              <a:rPr lang="en" sz="1700"/>
              <a:t>Morning Meetings</a:t>
            </a:r>
            <a:endParaRPr sz="1700"/>
          </a:p>
          <a:p>
            <a:pPr indent="-336550" lvl="0" marL="457200" rtl="0" algn="l">
              <a:spcBef>
                <a:spcPts val="0"/>
              </a:spcBef>
              <a:spcAft>
                <a:spcPts val="0"/>
              </a:spcAft>
              <a:buSzPts val="1700"/>
              <a:buChar char="+"/>
            </a:pPr>
            <a:r>
              <a:rPr lang="en" sz="1700"/>
              <a:t>1 on 1’s/Meetings</a:t>
            </a:r>
            <a:endParaRPr sz="1700"/>
          </a:p>
          <a:p>
            <a:pPr indent="-336550" lvl="0" marL="457200" rtl="0" algn="l">
              <a:spcBef>
                <a:spcPts val="0"/>
              </a:spcBef>
              <a:spcAft>
                <a:spcPts val="0"/>
              </a:spcAft>
              <a:buSzPts val="1700"/>
              <a:buChar char="+"/>
            </a:pPr>
            <a:r>
              <a:rPr lang="en" sz="1700"/>
              <a:t>Conversation with friend, family member, colleague</a:t>
            </a:r>
            <a:endParaRPr sz="1700"/>
          </a:p>
          <a:p>
            <a:pPr indent="-336550" lvl="0" marL="457200" rtl="0" algn="l">
              <a:spcBef>
                <a:spcPts val="0"/>
              </a:spcBef>
              <a:spcAft>
                <a:spcPts val="0"/>
              </a:spcAft>
              <a:buSzPts val="1700"/>
              <a:buChar char="+"/>
            </a:pPr>
            <a:r>
              <a:rPr lang="en" sz="1700"/>
              <a:t>Behavioral interventions/</a:t>
            </a:r>
            <a:r>
              <a:rPr lang="en" sz="1700"/>
              <a:t>referrals</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i="1" lang="en" sz="1700"/>
              <a:t>How can you incorporate check-in’s into your personal life? The educational setting?</a:t>
            </a:r>
            <a:endParaRPr i="1" sz="1700"/>
          </a:p>
        </p:txBody>
      </p:sp>
      <p:pic>
        <p:nvPicPr>
          <p:cNvPr id="300" name="Google Shape;300;p39"/>
          <p:cNvPicPr preferRelativeResize="0"/>
          <p:nvPr/>
        </p:nvPicPr>
        <p:blipFill rotWithShape="1">
          <a:blip r:embed="rId3">
            <a:alphaModFix/>
          </a:blip>
          <a:srcRect b="0" l="0" r="0" t="12249"/>
          <a:stretch/>
        </p:blipFill>
        <p:spPr>
          <a:xfrm>
            <a:off x="5595025" y="1074437"/>
            <a:ext cx="3237275" cy="2840725"/>
          </a:xfrm>
          <a:prstGeom prst="rect">
            <a:avLst/>
          </a:prstGeom>
          <a:noFill/>
          <a:ln>
            <a:noFill/>
          </a:ln>
        </p:spPr>
      </p:pic>
      <p:sp>
        <p:nvSpPr>
          <p:cNvPr id="301" name="Google Shape;301;p3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ctrTitle"/>
          </p:nvPr>
        </p:nvSpPr>
        <p:spPr>
          <a:xfrm>
            <a:off x="311708" y="1201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Choose</a:t>
            </a:r>
            <a:endParaRPr/>
          </a:p>
        </p:txBody>
      </p:sp>
      <p:sp>
        <p:nvSpPr>
          <p:cNvPr id="307" name="Google Shape;307;p40"/>
          <p:cNvSpPr txBox="1"/>
          <p:nvPr>
            <p:ph idx="4294967295" type="body"/>
          </p:nvPr>
        </p:nvSpPr>
        <p:spPr>
          <a:xfrm>
            <a:off x="1886400" y="3090900"/>
            <a:ext cx="5371200" cy="20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BFFF"/>
              </a:buClr>
              <a:buSzPts val="1800"/>
              <a:buChar char="+"/>
            </a:pPr>
            <a:r>
              <a:rPr lang="en"/>
              <a:t>The ability to PAUSE and take a deep breath in order to evaluate your options.</a:t>
            </a:r>
            <a:endParaRPr/>
          </a:p>
          <a:p>
            <a:pPr indent="-342900" lvl="0" marL="457200" rtl="0" algn="l">
              <a:spcBef>
                <a:spcPts val="0"/>
              </a:spcBef>
              <a:spcAft>
                <a:spcPts val="0"/>
              </a:spcAft>
              <a:buClr>
                <a:srgbClr val="00BFFF"/>
              </a:buClr>
              <a:buSzPts val="1800"/>
              <a:buChar char="+"/>
            </a:pPr>
            <a:r>
              <a:rPr lang="en"/>
              <a:t>Proactive vs. reactive</a:t>
            </a:r>
            <a:endParaRPr/>
          </a:p>
          <a:p>
            <a:pPr indent="-342900" lvl="0" marL="457200" rtl="0" algn="l">
              <a:spcBef>
                <a:spcPts val="0"/>
              </a:spcBef>
              <a:spcAft>
                <a:spcPts val="0"/>
              </a:spcAft>
              <a:buClr>
                <a:srgbClr val="00BFFF"/>
              </a:buClr>
              <a:buSzPts val="1800"/>
              <a:buChar char="+"/>
            </a:pPr>
            <a:r>
              <a:rPr i="1" lang="en"/>
              <a:t>“What choices do I have?”</a:t>
            </a:r>
            <a:endParaRPr i="1"/>
          </a:p>
        </p:txBody>
      </p:sp>
      <p:sp>
        <p:nvSpPr>
          <p:cNvPr id="308" name="Google Shape;308;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41"/>
          <p:cNvGrpSpPr/>
          <p:nvPr/>
        </p:nvGrpSpPr>
        <p:grpSpPr>
          <a:xfrm>
            <a:off x="2584163" y="0"/>
            <a:ext cx="3975669" cy="5143501"/>
            <a:chOff x="2584163" y="0"/>
            <a:chExt cx="3975669" cy="5143501"/>
          </a:xfrm>
        </p:grpSpPr>
        <p:grpSp>
          <p:nvGrpSpPr>
            <p:cNvPr id="314" name="Google Shape;314;p41"/>
            <p:cNvGrpSpPr/>
            <p:nvPr/>
          </p:nvGrpSpPr>
          <p:grpSpPr>
            <a:xfrm>
              <a:off x="2584163" y="0"/>
              <a:ext cx="3975669" cy="5143501"/>
              <a:chOff x="2584163" y="0"/>
              <a:chExt cx="3975669" cy="5143501"/>
            </a:xfrm>
          </p:grpSpPr>
          <p:pic>
            <p:nvPicPr>
              <p:cNvPr id="315" name="Google Shape;315;p41"/>
              <p:cNvPicPr preferRelativeResize="0"/>
              <p:nvPr/>
            </p:nvPicPr>
            <p:blipFill>
              <a:blip r:embed="rId3">
                <a:alphaModFix/>
              </a:blip>
              <a:stretch>
                <a:fillRect/>
              </a:stretch>
            </p:blipFill>
            <p:spPr>
              <a:xfrm>
                <a:off x="2584163" y="0"/>
                <a:ext cx="3975669" cy="5143501"/>
              </a:xfrm>
              <a:prstGeom prst="rect">
                <a:avLst/>
              </a:prstGeom>
              <a:noFill/>
              <a:ln>
                <a:noFill/>
              </a:ln>
            </p:spPr>
          </p:pic>
          <p:sp>
            <p:nvSpPr>
              <p:cNvPr id="316" name="Google Shape;316;p41"/>
              <p:cNvSpPr txBox="1"/>
              <p:nvPr/>
            </p:nvSpPr>
            <p:spPr>
              <a:xfrm>
                <a:off x="3877750" y="102125"/>
                <a:ext cx="19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a:t>
                </a:r>
                <a:endParaRPr i="1"/>
              </a:p>
            </p:txBody>
          </p:sp>
          <p:sp>
            <p:nvSpPr>
              <p:cNvPr id="317" name="Google Shape;317;p41"/>
              <p:cNvSpPr txBox="1"/>
              <p:nvPr/>
            </p:nvSpPr>
            <p:spPr>
              <a:xfrm>
                <a:off x="2856450" y="502325"/>
                <a:ext cx="3431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800">
                    <a:solidFill>
                      <a:schemeClr val="dk1"/>
                    </a:solidFill>
                  </a:rPr>
                  <a:t>Ex. My Husband is mowing, trimming and laying mulch all the while the house needs decorated for Eloise’s 1st birthday party.</a:t>
                </a:r>
                <a:endParaRPr i="1" sz="800">
                  <a:solidFill>
                    <a:schemeClr val="dk1"/>
                  </a:solidFill>
                </a:endParaRPr>
              </a:p>
              <a:p>
                <a:pPr indent="0" lvl="0" marL="0" rtl="0" algn="l">
                  <a:spcBef>
                    <a:spcPts val="0"/>
                  </a:spcBef>
                  <a:spcAft>
                    <a:spcPts val="0"/>
                  </a:spcAft>
                  <a:buNone/>
                </a:pPr>
                <a:r>
                  <a:t/>
                </a:r>
                <a:endParaRPr i="1" sz="800">
                  <a:solidFill>
                    <a:schemeClr val="dk1"/>
                  </a:solidFill>
                </a:endParaRPr>
              </a:p>
            </p:txBody>
          </p:sp>
          <p:sp>
            <p:nvSpPr>
              <p:cNvPr id="318" name="Google Shape;318;p41"/>
              <p:cNvSpPr txBox="1"/>
              <p:nvPr/>
            </p:nvSpPr>
            <p:spPr>
              <a:xfrm>
                <a:off x="3609900" y="1236300"/>
                <a:ext cx="2833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chemeClr val="dk1"/>
                    </a:solidFill>
                  </a:rPr>
                  <a:t>Ex. Irritated, Annoyed, Stressed, Critical, Overwhelmed</a:t>
                </a:r>
                <a:endParaRPr i="1">
                  <a:solidFill>
                    <a:schemeClr val="dk1"/>
                  </a:solidFill>
                </a:endParaRPr>
              </a:p>
              <a:p>
                <a:pPr indent="0" lvl="0" marL="0" rtl="0" algn="l">
                  <a:spcBef>
                    <a:spcPts val="0"/>
                  </a:spcBef>
                  <a:spcAft>
                    <a:spcPts val="0"/>
                  </a:spcAft>
                  <a:buNone/>
                </a:pPr>
                <a:r>
                  <a:t/>
                </a:r>
                <a:endParaRPr i="1"/>
              </a:p>
            </p:txBody>
          </p:sp>
        </p:grpSp>
        <p:sp>
          <p:nvSpPr>
            <p:cNvPr id="319" name="Google Shape;319;p41"/>
            <p:cNvSpPr txBox="1"/>
            <p:nvPr/>
          </p:nvSpPr>
          <p:spPr>
            <a:xfrm>
              <a:off x="3391875" y="2322575"/>
              <a:ext cx="2954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solidFill>
                    <a:srgbClr val="0000FF"/>
                  </a:solidFill>
                </a:rPr>
                <a:t>Ex. 1) Go out to him right away and confront him about what he is doing is not helpful to me and talk about how I AM FEELING. </a:t>
              </a:r>
              <a:endParaRPr i="1" sz="1000">
                <a:solidFill>
                  <a:srgbClr val="0000FF"/>
                </a:solidFill>
              </a:endParaRPr>
            </a:p>
            <a:p>
              <a:pPr indent="0" lvl="0" marL="0" rtl="0" algn="l">
                <a:spcBef>
                  <a:spcPts val="0"/>
                </a:spcBef>
                <a:spcAft>
                  <a:spcPts val="0"/>
                </a:spcAft>
                <a:buNone/>
              </a:pPr>
              <a:r>
                <a:rPr i="1" lang="en" sz="1000">
                  <a:solidFill>
                    <a:srgbClr val="0000FF"/>
                  </a:solidFill>
                </a:rPr>
                <a:t>2) Pause and practice a mindfulness technique like </a:t>
              </a:r>
              <a:r>
                <a:rPr i="1" lang="en" sz="1000">
                  <a:solidFill>
                    <a:srgbClr val="0000FF"/>
                  </a:solidFill>
                </a:rPr>
                <a:t>gratitude. G</a:t>
              </a:r>
              <a:r>
                <a:rPr i="1" lang="en" sz="1000">
                  <a:solidFill>
                    <a:srgbClr val="0000FF"/>
                  </a:solidFill>
                </a:rPr>
                <a:t>ive myself time to cool down before talking to him. </a:t>
              </a:r>
              <a:endParaRPr i="1">
                <a:solidFill>
                  <a:srgbClr val="0000FF"/>
                </a:solidFill>
              </a:endParaRPr>
            </a:p>
          </p:txBody>
        </p:sp>
      </p:grpSp>
      <p:sp>
        <p:nvSpPr>
          <p:cNvPr id="320" name="Google Shape;320;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Emotion Regulation</a:t>
            </a:r>
            <a:endParaRPr/>
          </a:p>
        </p:txBody>
      </p:sp>
      <p:sp>
        <p:nvSpPr>
          <p:cNvPr id="326" name="Google Shape;326;p42"/>
          <p:cNvSpPr txBox="1"/>
          <p:nvPr>
            <p:ph idx="1" type="body"/>
          </p:nvPr>
        </p:nvSpPr>
        <p:spPr>
          <a:xfrm>
            <a:off x="311700" y="1074425"/>
            <a:ext cx="5467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BFFF"/>
              </a:buClr>
              <a:buSzPts val="1800"/>
              <a:buChar char="+"/>
            </a:pPr>
            <a:r>
              <a:rPr lang="en" u="sng">
                <a:solidFill>
                  <a:srgbClr val="00BFFF"/>
                </a:solidFill>
                <a:hlinkClick r:id="rId3">
                  <a:extLst>
                    <a:ext uri="{A12FA001-AC4F-418D-AE19-62706E023703}">
                      <ahyp:hlinkClr val="tx"/>
                    </a:ext>
                  </a:extLst>
                </a:hlinkClick>
              </a:rPr>
              <a:t>Wet Cemen</a:t>
            </a:r>
            <a:r>
              <a:rPr lang="en" u="sng">
                <a:solidFill>
                  <a:srgbClr val="00BFFF"/>
                </a:solidFill>
                <a:hlinkClick r:id="rId4">
                  <a:extLst>
                    <a:ext uri="{A12FA001-AC4F-418D-AE19-62706E023703}">
                      <ahyp:hlinkClr val="tx"/>
                    </a:ext>
                  </a:extLst>
                </a:hlinkClick>
              </a:rPr>
              <a:t>t</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What is it?</a:t>
            </a:r>
            <a:endParaRPr/>
          </a:p>
          <a:p>
            <a:pPr indent="-317500" lvl="1" marL="914400" rtl="0" algn="l">
              <a:spcBef>
                <a:spcPts val="0"/>
              </a:spcBef>
              <a:spcAft>
                <a:spcPts val="0"/>
              </a:spcAft>
              <a:buSzPts val="1400"/>
              <a:buChar char="●"/>
            </a:pPr>
            <a:r>
              <a:rPr lang="en"/>
              <a:t>Regulating our own and others’ emotions.</a:t>
            </a:r>
            <a:endParaRPr/>
          </a:p>
          <a:p>
            <a:pPr indent="-317500" lvl="1" marL="914400" rtl="0" algn="l">
              <a:spcBef>
                <a:spcPts val="0"/>
              </a:spcBef>
              <a:spcAft>
                <a:spcPts val="1600"/>
              </a:spcAft>
              <a:buSzPts val="1400"/>
              <a:buChar char="●"/>
            </a:pPr>
            <a:r>
              <a:rPr lang="en"/>
              <a:t>Applying EQ skills in order to increase, maintain, or decrease the intensity, duration, and/or quality of an emotion.  </a:t>
            </a:r>
            <a:endParaRPr/>
          </a:p>
        </p:txBody>
      </p:sp>
      <p:sp>
        <p:nvSpPr>
          <p:cNvPr id="327" name="Google Shape;327;p4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8" name="Google Shape;328;p42"/>
          <p:cNvPicPr preferRelativeResize="0"/>
          <p:nvPr/>
        </p:nvPicPr>
        <p:blipFill>
          <a:blip r:embed="rId5">
            <a:alphaModFix/>
          </a:blip>
          <a:stretch>
            <a:fillRect/>
          </a:stretch>
        </p:blipFill>
        <p:spPr>
          <a:xfrm>
            <a:off x="6382975" y="1599725"/>
            <a:ext cx="2219325" cy="206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About me</a:t>
            </a:r>
            <a:endParaRPr b="1"/>
          </a:p>
        </p:txBody>
      </p:sp>
      <p:pic>
        <p:nvPicPr>
          <p:cNvPr id="104" name="Google Shape;104;p16"/>
          <p:cNvPicPr preferRelativeResize="0"/>
          <p:nvPr/>
        </p:nvPicPr>
        <p:blipFill rotWithShape="1">
          <a:blip r:embed="rId3">
            <a:alphaModFix/>
          </a:blip>
          <a:srcRect b="20051" l="5633" r="0" t="0"/>
          <a:stretch/>
        </p:blipFill>
        <p:spPr>
          <a:xfrm>
            <a:off x="6298175" y="3036489"/>
            <a:ext cx="2845826" cy="1808238"/>
          </a:xfrm>
          <a:prstGeom prst="rect">
            <a:avLst/>
          </a:prstGeom>
          <a:noFill/>
          <a:ln>
            <a:noFill/>
          </a:ln>
        </p:spPr>
      </p:pic>
      <p:pic>
        <p:nvPicPr>
          <p:cNvPr id="105" name="Google Shape;105;p16"/>
          <p:cNvPicPr preferRelativeResize="0"/>
          <p:nvPr/>
        </p:nvPicPr>
        <p:blipFill>
          <a:blip r:embed="rId4">
            <a:alphaModFix/>
          </a:blip>
          <a:stretch>
            <a:fillRect/>
          </a:stretch>
        </p:blipFill>
        <p:spPr>
          <a:xfrm>
            <a:off x="3351499" y="2786663"/>
            <a:ext cx="1767637" cy="2356850"/>
          </a:xfrm>
          <a:prstGeom prst="rect">
            <a:avLst/>
          </a:prstGeom>
          <a:noFill/>
          <a:ln>
            <a:noFill/>
          </a:ln>
        </p:spPr>
      </p:pic>
      <p:pic>
        <p:nvPicPr>
          <p:cNvPr id="106" name="Google Shape;106;p16"/>
          <p:cNvPicPr preferRelativeResize="0"/>
          <p:nvPr/>
        </p:nvPicPr>
        <p:blipFill rotWithShape="1">
          <a:blip r:embed="rId5">
            <a:alphaModFix/>
          </a:blip>
          <a:srcRect b="19342" l="0" r="0" t="20586"/>
          <a:stretch/>
        </p:blipFill>
        <p:spPr>
          <a:xfrm>
            <a:off x="3288475" y="437999"/>
            <a:ext cx="2709875" cy="2170450"/>
          </a:xfrm>
          <a:prstGeom prst="rect">
            <a:avLst/>
          </a:prstGeom>
          <a:noFill/>
          <a:ln>
            <a:noFill/>
          </a:ln>
        </p:spPr>
      </p:pic>
      <p:pic>
        <p:nvPicPr>
          <p:cNvPr id="107" name="Google Shape;107;p16"/>
          <p:cNvPicPr preferRelativeResize="0"/>
          <p:nvPr/>
        </p:nvPicPr>
        <p:blipFill rotWithShape="1">
          <a:blip r:embed="rId6">
            <a:alphaModFix/>
          </a:blip>
          <a:srcRect b="12859" l="10856" r="8000" t="14854"/>
          <a:stretch/>
        </p:blipFill>
        <p:spPr>
          <a:xfrm>
            <a:off x="490400" y="955750"/>
            <a:ext cx="2096174" cy="1867374"/>
          </a:xfrm>
          <a:prstGeom prst="rect">
            <a:avLst/>
          </a:prstGeom>
          <a:noFill/>
          <a:ln>
            <a:noFill/>
          </a:ln>
        </p:spPr>
      </p:pic>
      <p:pic>
        <p:nvPicPr>
          <p:cNvPr id="108" name="Google Shape;108;p16"/>
          <p:cNvPicPr preferRelativeResize="0"/>
          <p:nvPr/>
        </p:nvPicPr>
        <p:blipFill rotWithShape="1">
          <a:blip r:embed="rId7">
            <a:alphaModFix/>
          </a:blip>
          <a:srcRect b="25937" l="8054" r="0" t="6604"/>
          <a:stretch/>
        </p:blipFill>
        <p:spPr>
          <a:xfrm>
            <a:off x="490400" y="2916275"/>
            <a:ext cx="2260300" cy="2484450"/>
          </a:xfrm>
          <a:prstGeom prst="rect">
            <a:avLst/>
          </a:prstGeom>
          <a:noFill/>
          <a:ln>
            <a:noFill/>
          </a:ln>
        </p:spPr>
      </p:pic>
      <p:pic>
        <p:nvPicPr>
          <p:cNvPr id="109" name="Google Shape;109;p16"/>
          <p:cNvPicPr preferRelativeResize="0"/>
          <p:nvPr/>
        </p:nvPicPr>
        <p:blipFill rotWithShape="1">
          <a:blip r:embed="rId8">
            <a:alphaModFix/>
          </a:blip>
          <a:srcRect b="0" l="0" r="0" t="0"/>
          <a:stretch/>
        </p:blipFill>
        <p:spPr>
          <a:xfrm rot="-2511637">
            <a:off x="2227982" y="1750291"/>
            <a:ext cx="1109184" cy="278297"/>
          </a:xfrm>
          <a:prstGeom prst="rect">
            <a:avLst/>
          </a:prstGeom>
          <a:noFill/>
          <a:ln>
            <a:noFill/>
          </a:ln>
        </p:spPr>
      </p:pic>
      <p:pic>
        <p:nvPicPr>
          <p:cNvPr id="110" name="Google Shape;110;p16"/>
          <p:cNvPicPr preferRelativeResize="0"/>
          <p:nvPr/>
        </p:nvPicPr>
        <p:blipFill rotWithShape="1">
          <a:blip r:embed="rId8">
            <a:alphaModFix/>
          </a:blip>
          <a:srcRect b="0" l="0" r="0" t="0"/>
          <a:stretch/>
        </p:blipFill>
        <p:spPr>
          <a:xfrm rot="8099991">
            <a:off x="8161232" y="2562942"/>
            <a:ext cx="1109184" cy="278298"/>
          </a:xfrm>
          <a:prstGeom prst="rect">
            <a:avLst/>
          </a:prstGeom>
          <a:noFill/>
          <a:ln>
            <a:noFill/>
          </a:ln>
        </p:spPr>
      </p:pic>
      <p:pic>
        <p:nvPicPr>
          <p:cNvPr id="111" name="Google Shape;111;p16"/>
          <p:cNvPicPr preferRelativeResize="0"/>
          <p:nvPr/>
        </p:nvPicPr>
        <p:blipFill rotWithShape="1">
          <a:blip r:embed="rId9">
            <a:alphaModFix/>
          </a:blip>
          <a:srcRect b="5709" l="0" r="0" t="30640"/>
          <a:stretch/>
        </p:blipFill>
        <p:spPr>
          <a:xfrm>
            <a:off x="6630675" y="955750"/>
            <a:ext cx="2389951" cy="1521194"/>
          </a:xfrm>
          <a:prstGeom prst="rect">
            <a:avLst/>
          </a:prstGeom>
          <a:noFill/>
          <a:ln>
            <a:noFill/>
          </a:ln>
        </p:spPr>
      </p:pic>
      <p:pic>
        <p:nvPicPr>
          <p:cNvPr id="112" name="Google Shape;112;p16"/>
          <p:cNvPicPr preferRelativeResize="0"/>
          <p:nvPr/>
        </p:nvPicPr>
        <p:blipFill rotWithShape="1">
          <a:blip r:embed="rId8">
            <a:alphaModFix/>
          </a:blip>
          <a:srcRect b="0" l="0" r="0" t="0"/>
          <a:stretch/>
        </p:blipFill>
        <p:spPr>
          <a:xfrm rot="-9326284">
            <a:off x="5154058" y="3750541"/>
            <a:ext cx="1109183" cy="278297"/>
          </a:xfrm>
          <a:prstGeom prst="rect">
            <a:avLst/>
          </a:prstGeom>
          <a:noFill/>
          <a:ln>
            <a:noFill/>
          </a:ln>
        </p:spPr>
      </p:pic>
      <p:pic>
        <p:nvPicPr>
          <p:cNvPr id="113" name="Google Shape;113;p16"/>
          <p:cNvPicPr preferRelativeResize="0"/>
          <p:nvPr/>
        </p:nvPicPr>
        <p:blipFill rotWithShape="1">
          <a:blip r:embed="rId8">
            <a:alphaModFix/>
          </a:blip>
          <a:srcRect b="0" l="0" r="0" t="0"/>
          <a:stretch/>
        </p:blipFill>
        <p:spPr>
          <a:xfrm rot="-10605773">
            <a:off x="2378707" y="3937391"/>
            <a:ext cx="1109184" cy="278297"/>
          </a:xfrm>
          <a:prstGeom prst="rect">
            <a:avLst/>
          </a:prstGeom>
          <a:noFill/>
          <a:ln>
            <a:noFill/>
          </a:ln>
        </p:spPr>
      </p:pic>
      <p:pic>
        <p:nvPicPr>
          <p:cNvPr id="114" name="Google Shape;114;p16"/>
          <p:cNvPicPr preferRelativeResize="0"/>
          <p:nvPr/>
        </p:nvPicPr>
        <p:blipFill rotWithShape="1">
          <a:blip r:embed="rId8">
            <a:alphaModFix/>
          </a:blip>
          <a:srcRect b="0" l="0" r="0" t="0"/>
          <a:stretch/>
        </p:blipFill>
        <p:spPr>
          <a:xfrm rot="1362910">
            <a:off x="5949657" y="802842"/>
            <a:ext cx="1109184" cy="278297"/>
          </a:xfrm>
          <a:prstGeom prst="rect">
            <a:avLst/>
          </a:prstGeom>
          <a:noFill/>
          <a:ln>
            <a:noFill/>
          </a:ln>
        </p:spPr>
      </p:pic>
      <p:sp>
        <p:nvSpPr>
          <p:cNvPr id="115" name="Google Shape;115;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Emotion Regulation</a:t>
            </a:r>
            <a:endParaRPr/>
          </a:p>
        </p:txBody>
      </p:sp>
      <p:sp>
        <p:nvSpPr>
          <p:cNvPr id="334" name="Google Shape;334;p43"/>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Why is it important?</a:t>
            </a:r>
            <a:endParaRPr/>
          </a:p>
          <a:p>
            <a:pPr indent="-317500" lvl="1" marL="914400" rtl="0" algn="l">
              <a:spcBef>
                <a:spcPts val="0"/>
              </a:spcBef>
              <a:spcAft>
                <a:spcPts val="0"/>
              </a:spcAft>
              <a:buSzPts val="1400"/>
              <a:buChar char="●"/>
            </a:pPr>
            <a:r>
              <a:rPr lang="en"/>
              <a:t>O</a:t>
            </a:r>
            <a:r>
              <a:rPr lang="en"/>
              <a:t>pens the door for intentional behavior and mitigates emotional reactivity.</a:t>
            </a:r>
            <a:endParaRPr/>
          </a:p>
          <a:p>
            <a:pPr indent="-317500" lvl="1" marL="914400" rtl="0" algn="l">
              <a:spcBef>
                <a:spcPts val="0"/>
              </a:spcBef>
              <a:spcAft>
                <a:spcPts val="0"/>
              </a:spcAft>
              <a:buSzPts val="1400"/>
              <a:buChar char="●"/>
            </a:pPr>
            <a:r>
              <a:rPr lang="en"/>
              <a:t>We choose the content, nature, and intensity of our emotions.  </a:t>
            </a:r>
            <a:endParaRPr/>
          </a:p>
          <a:p>
            <a:pPr indent="-317500" lvl="1" marL="914400" rtl="0" algn="l">
              <a:spcBef>
                <a:spcPts val="0"/>
              </a:spcBef>
              <a:spcAft>
                <a:spcPts val="0"/>
              </a:spcAft>
              <a:buSzPts val="1400"/>
              <a:buChar char="●"/>
            </a:pPr>
            <a:r>
              <a:rPr lang="en"/>
              <a:t>Emotion regulation skills help us to improve our long-term wellbeing and enhance our relationships.</a:t>
            </a:r>
            <a:endParaRPr/>
          </a:p>
          <a:p>
            <a:pPr indent="-342900" lvl="0" marL="457200" rtl="0" algn="l">
              <a:spcBef>
                <a:spcPts val="0"/>
              </a:spcBef>
              <a:spcAft>
                <a:spcPts val="0"/>
              </a:spcAft>
              <a:buSzPts val="1800"/>
              <a:buChar char="+"/>
            </a:pPr>
            <a:r>
              <a:rPr lang="en"/>
              <a:t>3 Types:</a:t>
            </a:r>
            <a:endParaRPr/>
          </a:p>
          <a:p>
            <a:pPr indent="-317500" lvl="1" marL="914400" rtl="0" algn="l">
              <a:spcBef>
                <a:spcPts val="0"/>
              </a:spcBef>
              <a:spcAft>
                <a:spcPts val="0"/>
              </a:spcAft>
              <a:buSzPts val="1400"/>
              <a:buChar char="●"/>
            </a:pPr>
            <a:r>
              <a:rPr lang="en"/>
              <a:t>Self-Regulation</a:t>
            </a:r>
            <a:endParaRPr/>
          </a:p>
          <a:p>
            <a:pPr indent="-317500" lvl="1" marL="914400" rtl="0" algn="l">
              <a:spcBef>
                <a:spcPts val="0"/>
              </a:spcBef>
              <a:spcAft>
                <a:spcPts val="0"/>
              </a:spcAft>
              <a:buSzPts val="1400"/>
              <a:buChar char="●"/>
            </a:pPr>
            <a:r>
              <a:rPr lang="en"/>
              <a:t>Co-Regulation</a:t>
            </a:r>
            <a:endParaRPr/>
          </a:p>
          <a:p>
            <a:pPr indent="-317500" lvl="1" marL="914400" rtl="0" algn="l">
              <a:spcBef>
                <a:spcPts val="0"/>
              </a:spcBef>
              <a:spcAft>
                <a:spcPts val="0"/>
              </a:spcAft>
              <a:buSzPts val="1400"/>
              <a:buChar char="●"/>
            </a:pPr>
            <a:r>
              <a:rPr lang="en"/>
              <a:t>Interpersonal Regulation</a:t>
            </a:r>
            <a:endParaRPr i="1"/>
          </a:p>
        </p:txBody>
      </p:sp>
      <p:sp>
        <p:nvSpPr>
          <p:cNvPr id="335" name="Google Shape;335;p4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Thermometer vs. Thermostat</a:t>
            </a:r>
            <a:endParaRPr/>
          </a:p>
        </p:txBody>
      </p:sp>
      <p:sp>
        <p:nvSpPr>
          <p:cNvPr id="341" name="Google Shape;341;p44"/>
          <p:cNvSpPr txBox="1"/>
          <p:nvPr>
            <p:ph idx="1" type="body"/>
          </p:nvPr>
        </p:nvSpPr>
        <p:spPr>
          <a:xfrm>
            <a:off x="311700" y="789125"/>
            <a:ext cx="62382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Thermometer:  </a:t>
            </a:r>
            <a:r>
              <a:rPr lang="en" sz="1600"/>
              <a:t>reacts to the temperature of the environment.  </a:t>
            </a:r>
            <a:endParaRPr sz="1600"/>
          </a:p>
          <a:p>
            <a:pPr indent="-304800" lvl="1" marL="914400" rtl="0" algn="l">
              <a:spcBef>
                <a:spcPts val="0"/>
              </a:spcBef>
              <a:spcAft>
                <a:spcPts val="0"/>
              </a:spcAft>
              <a:buSzPts val="1200"/>
              <a:buChar char="●"/>
            </a:pPr>
            <a:r>
              <a:rPr lang="en" sz="1200"/>
              <a:t>A</a:t>
            </a:r>
            <a:r>
              <a:rPr lang="en" sz="1200"/>
              <a:t>llow external factors to control their emotions.  </a:t>
            </a:r>
            <a:endParaRPr sz="1200"/>
          </a:p>
          <a:p>
            <a:pPr indent="-330200" lvl="0" marL="457200" rtl="0" algn="l">
              <a:spcBef>
                <a:spcPts val="1600"/>
              </a:spcBef>
              <a:spcAft>
                <a:spcPts val="0"/>
              </a:spcAft>
              <a:buSzPts val="1600"/>
              <a:buChar char="+"/>
            </a:pPr>
            <a:r>
              <a:rPr b="1" lang="en" sz="1600"/>
              <a:t>Thermostat:  </a:t>
            </a:r>
            <a:r>
              <a:rPr lang="en" sz="1600"/>
              <a:t>regulates the temperature of the environment.  </a:t>
            </a:r>
            <a:endParaRPr sz="1600"/>
          </a:p>
          <a:p>
            <a:pPr indent="-304800" lvl="1" marL="914400" rtl="0" algn="l">
              <a:spcBef>
                <a:spcPts val="0"/>
              </a:spcBef>
              <a:spcAft>
                <a:spcPts val="0"/>
              </a:spcAft>
              <a:buSzPts val="1200"/>
              <a:buChar char="●"/>
            </a:pPr>
            <a:r>
              <a:rPr lang="en" sz="1200"/>
              <a:t>D</a:t>
            </a:r>
            <a:r>
              <a:rPr lang="en" sz="1200"/>
              <a:t>etermine what their emotions are going to be. </a:t>
            </a:r>
            <a:r>
              <a:rPr lang="en" sz="1200"/>
              <a:t> </a:t>
            </a:r>
            <a:endParaRPr sz="1200"/>
          </a:p>
          <a:p>
            <a:pPr indent="-304800" lvl="1" marL="914400" rtl="0" algn="l">
              <a:spcBef>
                <a:spcPts val="0"/>
              </a:spcBef>
              <a:spcAft>
                <a:spcPts val="0"/>
              </a:spcAft>
              <a:buSzPts val="1200"/>
              <a:buChar char="●"/>
            </a:pPr>
            <a:r>
              <a:rPr lang="en" sz="1200"/>
              <a:t>We can navigate, channel and transform those emotions to purposely act and connect with others.  </a:t>
            </a:r>
            <a:endParaRPr sz="1200"/>
          </a:p>
          <a:p>
            <a:pPr indent="0" lvl="0" marL="914400" rtl="0" algn="l">
              <a:spcBef>
                <a:spcPts val="0"/>
              </a:spcBef>
              <a:spcAft>
                <a:spcPts val="0"/>
              </a:spcAft>
              <a:buNone/>
            </a:pPr>
            <a:r>
              <a:t/>
            </a:r>
            <a:endParaRPr sz="1200"/>
          </a:p>
          <a:p>
            <a:pPr indent="-323850" lvl="0" marL="457200" rtl="0" algn="l">
              <a:spcBef>
                <a:spcPts val="0"/>
              </a:spcBef>
              <a:spcAft>
                <a:spcPts val="0"/>
              </a:spcAft>
              <a:buSzPts val="1500"/>
              <a:buChar char="+"/>
            </a:pPr>
            <a:r>
              <a:rPr i="1" lang="en" sz="1500"/>
              <a:t>Are you typically a thermometer or thermostat within your household or school </a:t>
            </a:r>
            <a:r>
              <a:rPr i="1" lang="en" sz="1500"/>
              <a:t>environment</a:t>
            </a:r>
            <a:r>
              <a:rPr i="1" lang="en" sz="1500"/>
              <a:t>?  </a:t>
            </a:r>
            <a:endParaRPr i="1" sz="1500"/>
          </a:p>
          <a:p>
            <a:pPr indent="-323850" lvl="0" marL="457200" rtl="0" algn="l">
              <a:spcBef>
                <a:spcPts val="0"/>
              </a:spcBef>
              <a:spcAft>
                <a:spcPts val="0"/>
              </a:spcAft>
              <a:buSzPts val="1500"/>
              <a:buChar char="+"/>
            </a:pPr>
            <a:r>
              <a:rPr i="1" lang="en" sz="1500"/>
              <a:t>What might you be able to do to be more of a thermostat within those settings?</a:t>
            </a:r>
            <a:endParaRPr i="1" sz="1500"/>
          </a:p>
          <a:p>
            <a:pPr indent="-323850" lvl="0" marL="457200" rtl="0" algn="l">
              <a:spcBef>
                <a:spcPts val="0"/>
              </a:spcBef>
              <a:spcAft>
                <a:spcPts val="0"/>
              </a:spcAft>
              <a:buSzPts val="1500"/>
              <a:buChar char="+"/>
            </a:pPr>
            <a:r>
              <a:rPr i="1" lang="en" sz="1500"/>
              <a:t>Why is it important for you to be a thermostat in your home or school?</a:t>
            </a:r>
            <a:endParaRPr i="1" sz="1400"/>
          </a:p>
        </p:txBody>
      </p:sp>
      <p:pic>
        <p:nvPicPr>
          <p:cNvPr id="342" name="Google Shape;342;p44"/>
          <p:cNvPicPr preferRelativeResize="0"/>
          <p:nvPr/>
        </p:nvPicPr>
        <p:blipFill>
          <a:blip r:embed="rId3">
            <a:alphaModFix/>
          </a:blip>
          <a:stretch>
            <a:fillRect/>
          </a:stretch>
        </p:blipFill>
        <p:spPr>
          <a:xfrm>
            <a:off x="6721076" y="1009188"/>
            <a:ext cx="2320725" cy="3125124"/>
          </a:xfrm>
          <a:prstGeom prst="rect">
            <a:avLst/>
          </a:prstGeom>
          <a:noFill/>
          <a:ln>
            <a:noFill/>
          </a:ln>
        </p:spPr>
      </p:pic>
      <p:sp>
        <p:nvSpPr>
          <p:cNvPr id="343" name="Google Shape;343;p4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5"/>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a:t>
            </a:r>
            <a:endParaRPr/>
          </a:p>
        </p:txBody>
      </p:sp>
      <p:pic>
        <p:nvPicPr>
          <p:cNvPr id="349" name="Google Shape;349;p45"/>
          <p:cNvPicPr preferRelativeResize="0"/>
          <p:nvPr/>
        </p:nvPicPr>
        <p:blipFill rotWithShape="1">
          <a:blip r:embed="rId3">
            <a:alphaModFix/>
          </a:blip>
          <a:srcRect b="41571" l="0" r="0" t="0"/>
          <a:stretch/>
        </p:blipFill>
        <p:spPr>
          <a:xfrm>
            <a:off x="316538" y="789127"/>
            <a:ext cx="4255475" cy="2486351"/>
          </a:xfrm>
          <a:prstGeom prst="rect">
            <a:avLst/>
          </a:prstGeom>
          <a:noFill/>
          <a:ln>
            <a:noFill/>
          </a:ln>
        </p:spPr>
      </p:pic>
      <p:sp>
        <p:nvSpPr>
          <p:cNvPr id="350" name="Google Shape;350;p45"/>
          <p:cNvSpPr txBox="1"/>
          <p:nvPr>
            <p:ph idx="1" type="body"/>
          </p:nvPr>
        </p:nvSpPr>
        <p:spPr>
          <a:xfrm>
            <a:off x="235500" y="3229000"/>
            <a:ext cx="8751600" cy="122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i="1" lang="en"/>
              <a:t>How might regulating your emotions help you as a leader/partner/mother/ father/friend? </a:t>
            </a:r>
            <a:r>
              <a:rPr lang="en" sz="1400"/>
              <a:t> </a:t>
            </a:r>
            <a:endParaRPr sz="1100"/>
          </a:p>
        </p:txBody>
      </p:sp>
      <p:sp>
        <p:nvSpPr>
          <p:cNvPr id="351" name="Google Shape;351;p4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type="ctrTitle"/>
          </p:nvPr>
        </p:nvSpPr>
        <p:spPr>
          <a:xfrm>
            <a:off x="311708" y="1049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Give</a:t>
            </a:r>
            <a:endParaRPr/>
          </a:p>
        </p:txBody>
      </p:sp>
      <p:sp>
        <p:nvSpPr>
          <p:cNvPr id="357" name="Google Shape;357;p46"/>
          <p:cNvSpPr txBox="1"/>
          <p:nvPr>
            <p:ph idx="4294967295" type="body"/>
          </p:nvPr>
        </p:nvSpPr>
        <p:spPr>
          <a:xfrm>
            <a:off x="1886400" y="3090900"/>
            <a:ext cx="5371200" cy="20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BFFF"/>
              </a:buClr>
              <a:buSzPts val="1800"/>
              <a:buChar char="+"/>
            </a:pPr>
            <a:r>
              <a:rPr lang="en"/>
              <a:t>The ability to understand what’s really important to you.  </a:t>
            </a:r>
            <a:endParaRPr/>
          </a:p>
          <a:p>
            <a:pPr indent="-342900" lvl="0" marL="457200" rtl="0" algn="l">
              <a:spcBef>
                <a:spcPts val="0"/>
              </a:spcBef>
              <a:spcAft>
                <a:spcPts val="0"/>
              </a:spcAft>
              <a:buClr>
                <a:srgbClr val="00BFFF"/>
              </a:buClr>
              <a:buSzPts val="1800"/>
              <a:buChar char="+"/>
            </a:pPr>
            <a:r>
              <a:rPr lang="en"/>
              <a:t>Reacting in a way that will benefit all </a:t>
            </a:r>
            <a:endParaRPr/>
          </a:p>
          <a:p>
            <a:pPr indent="-342900" lvl="0" marL="457200" rtl="0" algn="l">
              <a:spcBef>
                <a:spcPts val="0"/>
              </a:spcBef>
              <a:spcAft>
                <a:spcPts val="0"/>
              </a:spcAft>
              <a:buClr>
                <a:srgbClr val="00BFFF"/>
              </a:buClr>
              <a:buSzPts val="1800"/>
              <a:buChar char="+"/>
            </a:pPr>
            <a:r>
              <a:rPr i="1" lang="en"/>
              <a:t>“What do I really want?”</a:t>
            </a:r>
            <a:endParaRPr i="1"/>
          </a:p>
        </p:txBody>
      </p:sp>
      <p:sp>
        <p:nvSpPr>
          <p:cNvPr id="358" name="Google Shape;358;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7"/>
          <p:cNvPicPr preferRelativeResize="0"/>
          <p:nvPr/>
        </p:nvPicPr>
        <p:blipFill>
          <a:blip r:embed="rId3">
            <a:alphaModFix/>
          </a:blip>
          <a:stretch>
            <a:fillRect/>
          </a:stretch>
        </p:blipFill>
        <p:spPr>
          <a:xfrm>
            <a:off x="2584163" y="0"/>
            <a:ext cx="3975669" cy="5143501"/>
          </a:xfrm>
          <a:prstGeom prst="rect">
            <a:avLst/>
          </a:prstGeom>
          <a:noFill/>
          <a:ln>
            <a:noFill/>
          </a:ln>
        </p:spPr>
      </p:pic>
      <p:grpSp>
        <p:nvGrpSpPr>
          <p:cNvPr id="364" name="Google Shape;364;p47"/>
          <p:cNvGrpSpPr/>
          <p:nvPr/>
        </p:nvGrpSpPr>
        <p:grpSpPr>
          <a:xfrm>
            <a:off x="2922150" y="102125"/>
            <a:ext cx="3806700" cy="4600175"/>
            <a:chOff x="2922150" y="102125"/>
            <a:chExt cx="3806700" cy="4600175"/>
          </a:xfrm>
        </p:grpSpPr>
        <p:sp>
          <p:nvSpPr>
            <p:cNvPr id="365" name="Google Shape;365;p47"/>
            <p:cNvSpPr txBox="1"/>
            <p:nvPr/>
          </p:nvSpPr>
          <p:spPr>
            <a:xfrm>
              <a:off x="3963675" y="102125"/>
              <a:ext cx="19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a:t>
              </a:r>
              <a:endParaRPr i="1"/>
            </a:p>
          </p:txBody>
        </p:sp>
        <p:sp>
          <p:nvSpPr>
            <p:cNvPr id="366" name="Google Shape;366;p47"/>
            <p:cNvSpPr txBox="1"/>
            <p:nvPr/>
          </p:nvSpPr>
          <p:spPr>
            <a:xfrm>
              <a:off x="2922150" y="502325"/>
              <a:ext cx="380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800">
                  <a:solidFill>
                    <a:schemeClr val="dk1"/>
                  </a:solidFill>
                </a:rPr>
                <a:t>Ex. My Husband is mowing, trimming and laying mulch all the while the house needs decorated for Eloise’s 1st birthday party.</a:t>
              </a:r>
              <a:endParaRPr i="1" sz="800">
                <a:solidFill>
                  <a:schemeClr val="dk1"/>
                </a:solidFill>
              </a:endParaRPr>
            </a:p>
            <a:p>
              <a:pPr indent="0" lvl="0" marL="0" rtl="0" algn="l">
                <a:spcBef>
                  <a:spcPts val="0"/>
                </a:spcBef>
                <a:spcAft>
                  <a:spcPts val="0"/>
                </a:spcAft>
                <a:buClr>
                  <a:schemeClr val="dk1"/>
                </a:buClr>
                <a:buSzPts val="1100"/>
                <a:buFont typeface="Arial"/>
                <a:buNone/>
              </a:pPr>
              <a:r>
                <a:t/>
              </a:r>
              <a:endParaRPr i="1" sz="800">
                <a:solidFill>
                  <a:schemeClr val="dk1"/>
                </a:solidFill>
              </a:endParaRPr>
            </a:p>
          </p:txBody>
        </p:sp>
        <p:sp>
          <p:nvSpPr>
            <p:cNvPr id="367" name="Google Shape;367;p47"/>
            <p:cNvSpPr txBox="1"/>
            <p:nvPr/>
          </p:nvSpPr>
          <p:spPr>
            <a:xfrm>
              <a:off x="3408900" y="1177500"/>
              <a:ext cx="2833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 Irritated, Annoyed, Stressed, Critical, Overwhelmed</a:t>
              </a:r>
              <a:endParaRPr i="1"/>
            </a:p>
            <a:p>
              <a:pPr indent="0" lvl="0" marL="0" rtl="0" algn="l">
                <a:spcBef>
                  <a:spcPts val="0"/>
                </a:spcBef>
                <a:spcAft>
                  <a:spcPts val="0"/>
                </a:spcAft>
                <a:buNone/>
              </a:pPr>
              <a:r>
                <a:t/>
              </a:r>
              <a:endParaRPr i="1"/>
            </a:p>
          </p:txBody>
        </p:sp>
        <p:sp>
          <p:nvSpPr>
            <p:cNvPr id="368" name="Google Shape;368;p47"/>
            <p:cNvSpPr txBox="1"/>
            <p:nvPr/>
          </p:nvSpPr>
          <p:spPr>
            <a:xfrm>
              <a:off x="3408900" y="2293550"/>
              <a:ext cx="2954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t>Ex. 1) </a:t>
              </a:r>
              <a:r>
                <a:rPr i="1" lang="en" sz="1000">
                  <a:solidFill>
                    <a:schemeClr val="dk1"/>
                  </a:solidFill>
                </a:rPr>
                <a:t>Go out to him right away and confront him about what he is doing is not helpful to me and talk about how I AM FEELING.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2) Pause and practice a mindfulness technique like gratitude. Give myself time to cool down before talking to him. </a:t>
              </a:r>
              <a:endParaRPr i="1" sz="1000"/>
            </a:p>
          </p:txBody>
        </p:sp>
        <p:sp>
          <p:nvSpPr>
            <p:cNvPr id="369" name="Google Shape;369;p47"/>
            <p:cNvSpPr txBox="1"/>
            <p:nvPr/>
          </p:nvSpPr>
          <p:spPr>
            <a:xfrm>
              <a:off x="3408900" y="3686500"/>
              <a:ext cx="2954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rgbClr val="0000FF"/>
                  </a:solidFill>
                </a:rPr>
                <a:t>Ex.  1) Raising happy, </a:t>
              </a:r>
              <a:r>
                <a:rPr i="1" lang="en" sz="900">
                  <a:solidFill>
                    <a:srgbClr val="0000FF"/>
                  </a:solidFill>
                </a:rPr>
                <a:t>healthy</a:t>
              </a:r>
              <a:r>
                <a:rPr i="1" lang="en" sz="900">
                  <a:solidFill>
                    <a:srgbClr val="0000FF"/>
                  </a:solidFill>
                </a:rPr>
                <a:t>, safe and loving children with my partner. </a:t>
              </a:r>
              <a:endParaRPr i="1" sz="900">
                <a:solidFill>
                  <a:srgbClr val="0000FF"/>
                </a:solidFill>
              </a:endParaRPr>
            </a:p>
            <a:p>
              <a:pPr indent="0" lvl="0" marL="0" rtl="0" algn="l">
                <a:spcBef>
                  <a:spcPts val="0"/>
                </a:spcBef>
                <a:spcAft>
                  <a:spcPts val="0"/>
                </a:spcAft>
                <a:buNone/>
              </a:pPr>
              <a:r>
                <a:rPr i="1" lang="en" sz="900">
                  <a:solidFill>
                    <a:srgbClr val="0000FF"/>
                  </a:solidFill>
                </a:rPr>
                <a:t>2) Create a welcoming and loving environment for myself, family and friends</a:t>
              </a:r>
              <a:endParaRPr i="1" sz="900">
                <a:solidFill>
                  <a:srgbClr val="0000FF"/>
                </a:solidFill>
              </a:endParaRPr>
            </a:p>
            <a:p>
              <a:pPr indent="0" lvl="0" marL="0" rtl="0" algn="l">
                <a:spcBef>
                  <a:spcPts val="0"/>
                </a:spcBef>
                <a:spcAft>
                  <a:spcPts val="0"/>
                </a:spcAft>
                <a:buNone/>
              </a:pPr>
              <a:r>
                <a:rPr i="1" lang="en" sz="900">
                  <a:solidFill>
                    <a:srgbClr val="0000FF"/>
                  </a:solidFill>
                </a:rPr>
                <a:t>3) Nurture and provide empathy in my relationship with that person</a:t>
              </a:r>
              <a:endParaRPr i="1" sz="900">
                <a:solidFill>
                  <a:srgbClr val="0000FF"/>
                </a:solidFill>
              </a:endParaRPr>
            </a:p>
          </p:txBody>
        </p:sp>
      </p:grpSp>
      <p:sp>
        <p:nvSpPr>
          <p:cNvPr id="370" name="Google Shape;370;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a:t>
            </a:r>
            <a:endParaRPr/>
          </a:p>
        </p:txBody>
      </p:sp>
      <p:sp>
        <p:nvSpPr>
          <p:cNvPr id="376" name="Google Shape;376;p48"/>
          <p:cNvSpPr txBox="1"/>
          <p:nvPr>
            <p:ph idx="1" type="body"/>
          </p:nvPr>
        </p:nvSpPr>
        <p:spPr>
          <a:xfrm>
            <a:off x="311700" y="10744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BFFF"/>
              </a:buClr>
              <a:buSzPts val="1800"/>
              <a:buChar char="+"/>
            </a:pPr>
            <a:r>
              <a:rPr lang="en" u="sng">
                <a:solidFill>
                  <a:srgbClr val="00BFFF"/>
                </a:solidFill>
                <a:hlinkClick r:id="rId3">
                  <a:extLst>
                    <a:ext uri="{A12FA001-AC4F-418D-AE19-62706E023703}">
                      <ahyp:hlinkClr val="tx"/>
                    </a:ext>
                  </a:extLst>
                </a:hlinkClick>
              </a:rPr>
              <a:t>Brené Brown on Empathy</a:t>
            </a:r>
            <a:r>
              <a:rPr lang="en">
                <a:solidFill>
                  <a:srgbClr val="00BFFF"/>
                </a:solidFill>
              </a:rPr>
              <a:t> </a:t>
            </a:r>
            <a:r>
              <a:rPr i="1" lang="en">
                <a:solidFill>
                  <a:srgbClr val="00BFFF"/>
                </a:solidFill>
              </a:rPr>
              <a:t>(3 min.)</a:t>
            </a:r>
            <a:endParaRPr>
              <a:solidFill>
                <a:srgbClr val="00BFFF"/>
              </a:solidFill>
            </a:endParaRPr>
          </a:p>
          <a:p>
            <a:pPr indent="-342900" lvl="0" marL="457200" rtl="0" algn="l">
              <a:spcBef>
                <a:spcPts val="0"/>
              </a:spcBef>
              <a:spcAft>
                <a:spcPts val="0"/>
              </a:spcAft>
              <a:buSzPts val="1800"/>
              <a:buChar char="+"/>
            </a:pPr>
            <a:r>
              <a:rPr lang="en"/>
              <a:t>What is it?</a:t>
            </a:r>
            <a:endParaRPr/>
          </a:p>
          <a:p>
            <a:pPr indent="-317500" lvl="1" marL="914400" rtl="0" algn="l">
              <a:lnSpc>
                <a:spcPct val="100000"/>
              </a:lnSpc>
              <a:spcBef>
                <a:spcPts val="0"/>
              </a:spcBef>
              <a:spcAft>
                <a:spcPts val="0"/>
              </a:spcAft>
              <a:buSzPts val="1400"/>
              <a:buChar char="●"/>
            </a:pPr>
            <a:r>
              <a:rPr lang="en"/>
              <a:t>Empathy is a deep understanding of and feeling of association with someone else’s experience. </a:t>
            </a:r>
            <a:endParaRPr/>
          </a:p>
          <a:p>
            <a:pPr indent="-317500" lvl="1" marL="914400" rtl="0" algn="l">
              <a:lnSpc>
                <a:spcPct val="100000"/>
              </a:lnSpc>
              <a:spcBef>
                <a:spcPts val="1600"/>
              </a:spcBef>
              <a:spcAft>
                <a:spcPts val="0"/>
              </a:spcAft>
              <a:buSzPts val="1400"/>
              <a:buChar char="●"/>
            </a:pPr>
            <a:r>
              <a:rPr lang="en"/>
              <a:t>Daniel Goleman: “In today’s psychology, the word “empathy” is used in three distinct senses: knowing another person’s feeling, feeling what the person feels, and responding compassionately to another’s distress.  In short, </a:t>
            </a:r>
            <a:r>
              <a:rPr b="1" lang="en"/>
              <a:t>I notice you, I feel with you, so I act to help you.</a:t>
            </a:r>
            <a:r>
              <a:rPr lang="en"/>
              <a:t> </a:t>
            </a:r>
            <a:endParaRPr/>
          </a:p>
          <a:p>
            <a:pPr indent="-317500" lvl="1" marL="914400" rtl="0" algn="l">
              <a:lnSpc>
                <a:spcPct val="100000"/>
              </a:lnSpc>
              <a:spcBef>
                <a:spcPts val="1600"/>
              </a:spcBef>
              <a:spcAft>
                <a:spcPts val="1600"/>
              </a:spcAft>
              <a:buSzPts val="1400"/>
              <a:buChar char="●"/>
            </a:pPr>
            <a:r>
              <a:rPr lang="en"/>
              <a:t>Not about “fixing,” but helping others to feel noticed, cared for, and understood</a:t>
            </a:r>
            <a:endParaRPr/>
          </a:p>
        </p:txBody>
      </p:sp>
      <p:sp>
        <p:nvSpPr>
          <p:cNvPr id="377" name="Google Shape;377;p4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a:t>
            </a:r>
            <a:endParaRPr/>
          </a:p>
        </p:txBody>
      </p:sp>
      <p:sp>
        <p:nvSpPr>
          <p:cNvPr id="383" name="Google Shape;383;p4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4" name="Google Shape;384;p49"/>
          <p:cNvPicPr preferRelativeResize="0"/>
          <p:nvPr/>
        </p:nvPicPr>
        <p:blipFill rotWithShape="1">
          <a:blip r:embed="rId3">
            <a:alphaModFix/>
          </a:blip>
          <a:srcRect b="0" l="0" r="14879" t="0"/>
          <a:stretch/>
        </p:blipFill>
        <p:spPr>
          <a:xfrm>
            <a:off x="5474625" y="1000650"/>
            <a:ext cx="3669376" cy="3233075"/>
          </a:xfrm>
          <a:prstGeom prst="rect">
            <a:avLst/>
          </a:prstGeom>
          <a:noFill/>
          <a:ln>
            <a:noFill/>
          </a:ln>
        </p:spPr>
      </p:pic>
      <p:sp>
        <p:nvSpPr>
          <p:cNvPr id="385" name="Google Shape;385;p49"/>
          <p:cNvSpPr txBox="1"/>
          <p:nvPr>
            <p:ph idx="1" type="body"/>
          </p:nvPr>
        </p:nvSpPr>
        <p:spPr>
          <a:xfrm>
            <a:off x="311700" y="726125"/>
            <a:ext cx="5753400" cy="341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BFFF"/>
              </a:buClr>
              <a:buSzPts val="1300"/>
              <a:buChar char="+"/>
            </a:pPr>
            <a:r>
              <a:rPr lang="en" sz="1300"/>
              <a:t>Why is it important?</a:t>
            </a:r>
            <a:endParaRPr sz="1300"/>
          </a:p>
          <a:p>
            <a:pPr indent="-292100" lvl="1" marL="914400" rtl="0" algn="l">
              <a:spcBef>
                <a:spcPts val="0"/>
              </a:spcBef>
              <a:spcAft>
                <a:spcPts val="0"/>
              </a:spcAft>
              <a:buSzPts val="1000"/>
              <a:buChar char="●"/>
            </a:pPr>
            <a:r>
              <a:rPr lang="en" sz="1000"/>
              <a:t>W</a:t>
            </a:r>
            <a:r>
              <a:rPr lang="en" sz="1000"/>
              <a:t>ired to feel empathy for one another.  </a:t>
            </a:r>
            <a:endParaRPr sz="1000"/>
          </a:p>
          <a:p>
            <a:pPr indent="-292100" lvl="1" marL="914400" rtl="0" algn="l">
              <a:spcBef>
                <a:spcPts val="0"/>
              </a:spcBef>
              <a:spcAft>
                <a:spcPts val="0"/>
              </a:spcAft>
              <a:buSzPts val="1000"/>
              <a:buChar char="●"/>
            </a:pPr>
            <a:r>
              <a:rPr lang="en" sz="1000"/>
              <a:t>When we practice that capacity, we create deeper, more meaningful relationships.</a:t>
            </a:r>
            <a:endParaRPr b="1" sz="1300"/>
          </a:p>
          <a:p>
            <a:pPr indent="-311150" lvl="0" marL="457200" rtl="0" algn="l">
              <a:spcBef>
                <a:spcPts val="0"/>
              </a:spcBef>
              <a:spcAft>
                <a:spcPts val="0"/>
              </a:spcAft>
              <a:buClr>
                <a:srgbClr val="00BFFF"/>
              </a:buClr>
              <a:buSzPts val="1300"/>
              <a:buChar char="+"/>
            </a:pPr>
            <a:r>
              <a:rPr lang="en" sz="1300"/>
              <a:t>Back to the “palladium rule”</a:t>
            </a:r>
            <a:endParaRPr sz="1300"/>
          </a:p>
          <a:p>
            <a:pPr indent="-311150" lvl="0" marL="457200" rtl="0" algn="l">
              <a:spcBef>
                <a:spcPts val="0"/>
              </a:spcBef>
              <a:spcAft>
                <a:spcPts val="0"/>
              </a:spcAft>
              <a:buClr>
                <a:srgbClr val="00BFFF"/>
              </a:buClr>
              <a:buSzPts val="1300"/>
              <a:buChar char="+"/>
            </a:pPr>
            <a:r>
              <a:rPr lang="en" sz="1300"/>
              <a:t>Proactively develop and </a:t>
            </a:r>
            <a:r>
              <a:rPr lang="en" sz="1300"/>
              <a:t>strengthen</a:t>
            </a:r>
            <a:r>
              <a:rPr lang="en" sz="1300"/>
              <a:t> through intentional practice. Empathy allows us to relate to others’ feelings and see the world </a:t>
            </a:r>
            <a:r>
              <a:rPr lang="en" sz="1300"/>
              <a:t>through their eyes. Benefit from their experience and mistakes, even if we have not faced those ourselves. </a:t>
            </a:r>
            <a:endParaRPr sz="1300"/>
          </a:p>
          <a:p>
            <a:pPr indent="-311150" lvl="0" marL="457200" rtl="0" algn="l">
              <a:spcBef>
                <a:spcPts val="0"/>
              </a:spcBef>
              <a:spcAft>
                <a:spcPts val="0"/>
              </a:spcAft>
              <a:buClr>
                <a:srgbClr val="00BFFF"/>
              </a:buClr>
              <a:buSzPts val="1300"/>
              <a:buChar char="+"/>
            </a:pPr>
            <a:r>
              <a:rPr lang="en" sz="1300"/>
              <a:t>6 Seconds definition of “Raising Empathy” includes empathy towards oneself and others. Fostering deeper self-empathy for healthier and more productive outcomes.</a:t>
            </a:r>
            <a:endParaRPr sz="1300"/>
          </a:p>
          <a:p>
            <a:pPr indent="0" lvl="0" marL="0" rtl="0" algn="l">
              <a:spcBef>
                <a:spcPts val="0"/>
              </a:spcBef>
              <a:spcAft>
                <a:spcPts val="0"/>
              </a:spcAft>
              <a:buNone/>
            </a:pPr>
            <a:r>
              <a:t/>
            </a:r>
            <a:endParaRPr sz="1300"/>
          </a:p>
          <a:p>
            <a:pPr indent="-311150" lvl="0" marL="457200" rtl="0" algn="l">
              <a:spcBef>
                <a:spcPts val="0"/>
              </a:spcBef>
              <a:spcAft>
                <a:spcPts val="0"/>
              </a:spcAft>
              <a:buClr>
                <a:srgbClr val="00BFFF"/>
              </a:buClr>
              <a:buSzPts val="1300"/>
              <a:buChar char="+"/>
            </a:pPr>
            <a:r>
              <a:rPr i="1" lang="en" sz="1300"/>
              <a:t>What might empathy look like with your family? Colleagues? Students?</a:t>
            </a:r>
            <a:endParaRPr i="1" sz="1300"/>
          </a:p>
          <a:p>
            <a:pPr indent="-311150" lvl="0" marL="457200" rtl="0" algn="l">
              <a:spcBef>
                <a:spcPts val="0"/>
              </a:spcBef>
              <a:spcAft>
                <a:spcPts val="0"/>
              </a:spcAft>
              <a:buClr>
                <a:srgbClr val="00BFFF"/>
              </a:buClr>
              <a:buSzPts val="1300"/>
              <a:buChar char="+"/>
            </a:pPr>
            <a:r>
              <a:rPr i="1" lang="en" sz="1300"/>
              <a:t>How do you demonstrate empathy and why is it important?</a:t>
            </a:r>
            <a:endParaRPr i="1" sz="13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Reflective Listening</a:t>
            </a:r>
            <a:endParaRPr/>
          </a:p>
        </p:txBody>
      </p:sp>
      <p:sp>
        <p:nvSpPr>
          <p:cNvPr id="391" name="Google Shape;391;p50"/>
          <p:cNvSpPr txBox="1"/>
          <p:nvPr>
            <p:ph idx="1" type="body"/>
          </p:nvPr>
        </p:nvSpPr>
        <p:spPr>
          <a:xfrm>
            <a:off x="311700" y="71292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a:t>
            </a:r>
            <a:r>
              <a:rPr lang="en" sz="1400"/>
              <a:t>istening without reacting, interrupting, or coming up with a response, no matter what is said.</a:t>
            </a:r>
            <a:endParaRPr sz="1400"/>
          </a:p>
          <a:p>
            <a:pPr indent="-317500" lvl="0" marL="457200" rtl="0" algn="l">
              <a:spcBef>
                <a:spcPts val="0"/>
              </a:spcBef>
              <a:spcAft>
                <a:spcPts val="0"/>
              </a:spcAft>
              <a:buSzPts val="1400"/>
              <a:buChar char="+"/>
            </a:pPr>
            <a:r>
              <a:rPr lang="en" sz="1400"/>
              <a:t>Positive Body Language:</a:t>
            </a:r>
            <a:endParaRPr sz="1400"/>
          </a:p>
          <a:p>
            <a:pPr indent="-298450" lvl="1" marL="914400" rtl="0" algn="l">
              <a:spcBef>
                <a:spcPts val="0"/>
              </a:spcBef>
              <a:spcAft>
                <a:spcPts val="0"/>
              </a:spcAft>
              <a:buSzPts val="1100"/>
              <a:buChar char="●"/>
            </a:pPr>
            <a:r>
              <a:rPr lang="en" sz="1100"/>
              <a:t>Leaning in</a:t>
            </a:r>
            <a:endParaRPr sz="1100"/>
          </a:p>
          <a:p>
            <a:pPr indent="-298450" lvl="1" marL="914400" rtl="0" algn="l">
              <a:spcBef>
                <a:spcPts val="0"/>
              </a:spcBef>
              <a:spcAft>
                <a:spcPts val="0"/>
              </a:spcAft>
              <a:buSzPts val="1100"/>
              <a:buChar char="●"/>
            </a:pPr>
            <a:r>
              <a:rPr lang="en" sz="1100"/>
              <a:t>Making appropriate eye contact</a:t>
            </a:r>
            <a:endParaRPr sz="1100"/>
          </a:p>
          <a:p>
            <a:pPr indent="-298450" lvl="1" marL="914400" rtl="0" algn="l">
              <a:spcBef>
                <a:spcPts val="0"/>
              </a:spcBef>
              <a:spcAft>
                <a:spcPts val="0"/>
              </a:spcAft>
              <a:buSzPts val="1100"/>
              <a:buChar char="●"/>
            </a:pPr>
            <a:r>
              <a:rPr lang="en" sz="1100"/>
              <a:t>Using relaxed and open facial expressions</a:t>
            </a:r>
            <a:endParaRPr sz="1100"/>
          </a:p>
          <a:p>
            <a:pPr indent="-298450" lvl="1" marL="914400" rtl="0" algn="l">
              <a:spcBef>
                <a:spcPts val="0"/>
              </a:spcBef>
              <a:spcAft>
                <a:spcPts val="0"/>
              </a:spcAft>
              <a:buSzPts val="1100"/>
              <a:buChar char="●"/>
            </a:pPr>
            <a:r>
              <a:rPr lang="en" sz="1100"/>
              <a:t>Keeping an open body position (arms unfolded)</a:t>
            </a:r>
            <a:endParaRPr sz="1100"/>
          </a:p>
          <a:p>
            <a:pPr indent="-317500" lvl="0" marL="457200" rtl="0" algn="l">
              <a:spcBef>
                <a:spcPts val="0"/>
              </a:spcBef>
              <a:spcAft>
                <a:spcPts val="0"/>
              </a:spcAft>
              <a:buSzPts val="1400"/>
              <a:buChar char="+"/>
            </a:pPr>
            <a:r>
              <a:rPr lang="en" sz="1400"/>
              <a:t>Example </a:t>
            </a:r>
            <a:r>
              <a:rPr lang="en" sz="1400"/>
              <a:t>Statements</a:t>
            </a:r>
            <a:r>
              <a:rPr lang="en" sz="1400"/>
              <a:t>:</a:t>
            </a:r>
            <a:endParaRPr sz="1400"/>
          </a:p>
          <a:p>
            <a:pPr indent="-298450" lvl="1" marL="914400" rtl="0" algn="l">
              <a:spcBef>
                <a:spcPts val="0"/>
              </a:spcBef>
              <a:spcAft>
                <a:spcPts val="0"/>
              </a:spcAft>
              <a:buSzPts val="1100"/>
              <a:buChar char="●"/>
            </a:pPr>
            <a:r>
              <a:rPr lang="en" sz="1100"/>
              <a:t>It sounds like you feel ___ because ___?</a:t>
            </a:r>
            <a:endParaRPr sz="1100"/>
          </a:p>
          <a:p>
            <a:pPr indent="-298450" lvl="1" marL="914400" rtl="0" algn="l">
              <a:spcBef>
                <a:spcPts val="0"/>
              </a:spcBef>
              <a:spcAft>
                <a:spcPts val="0"/>
              </a:spcAft>
              <a:buSzPts val="1100"/>
              <a:buChar char="●"/>
            </a:pPr>
            <a:r>
              <a:rPr lang="en" sz="1100"/>
              <a:t>That must have felt ___.  It sounds like…</a:t>
            </a:r>
            <a:endParaRPr sz="1100"/>
          </a:p>
          <a:p>
            <a:pPr indent="-298450" lvl="1" marL="914400" rtl="0" algn="l">
              <a:spcBef>
                <a:spcPts val="0"/>
              </a:spcBef>
              <a:spcAft>
                <a:spcPts val="0"/>
              </a:spcAft>
              <a:buSzPts val="1100"/>
              <a:buChar char="●"/>
            </a:pPr>
            <a:r>
              <a:rPr lang="en" sz="1100"/>
              <a:t>Tell me more.</a:t>
            </a:r>
            <a:endParaRPr sz="1100"/>
          </a:p>
          <a:p>
            <a:pPr indent="-298450" lvl="1" marL="914400" rtl="0" algn="l">
              <a:spcBef>
                <a:spcPts val="0"/>
              </a:spcBef>
              <a:spcAft>
                <a:spcPts val="0"/>
              </a:spcAft>
              <a:buSzPts val="1100"/>
              <a:buChar char="●"/>
            </a:pPr>
            <a:r>
              <a:rPr lang="en" sz="1100"/>
              <a:t>I don’t quite understand what you are saying.  Can you repeat that?  Help me understand that.</a:t>
            </a:r>
            <a:endParaRPr sz="1100"/>
          </a:p>
          <a:p>
            <a:pPr indent="-298450" lvl="1" marL="914400" rtl="0" algn="l">
              <a:spcBef>
                <a:spcPts val="0"/>
              </a:spcBef>
              <a:spcAft>
                <a:spcPts val="0"/>
              </a:spcAft>
              <a:buSzPts val="1100"/>
              <a:buChar char="●"/>
            </a:pPr>
            <a:r>
              <a:rPr lang="en" sz="1100"/>
              <a:t>Are you saying that (state your understanding of what the speaker is saying)</a:t>
            </a:r>
            <a:endParaRPr sz="1100"/>
          </a:p>
          <a:p>
            <a:pPr indent="-298450" lvl="1" marL="914400" rtl="0" algn="l">
              <a:spcBef>
                <a:spcPts val="0"/>
              </a:spcBef>
              <a:spcAft>
                <a:spcPts val="0"/>
              </a:spcAft>
              <a:buSzPts val="1100"/>
              <a:buChar char="●"/>
            </a:pPr>
            <a:r>
              <a:rPr lang="en" sz="1100"/>
              <a:t>Mm, uh-huh, go on.</a:t>
            </a:r>
            <a:endParaRPr sz="1100"/>
          </a:p>
          <a:p>
            <a:pPr indent="-317500" lvl="0" marL="457200" rtl="0" algn="l">
              <a:spcBef>
                <a:spcPts val="0"/>
              </a:spcBef>
              <a:spcAft>
                <a:spcPts val="0"/>
              </a:spcAft>
              <a:buSzPts val="1400"/>
              <a:buChar char="+"/>
            </a:pPr>
            <a:r>
              <a:rPr i="1" lang="en" sz="1400"/>
              <a:t>How might you </a:t>
            </a:r>
            <a:r>
              <a:rPr i="1" lang="en" sz="1400"/>
              <a:t>practice</a:t>
            </a:r>
            <a:r>
              <a:rPr i="1" lang="en" sz="1400"/>
              <a:t> this in your workplace or relationships? How does it show up?</a:t>
            </a:r>
            <a:endParaRPr i="1" sz="1400"/>
          </a:p>
          <a:p>
            <a:pPr indent="-317500" lvl="0" marL="457200" rtl="0" algn="l">
              <a:spcBef>
                <a:spcPts val="0"/>
              </a:spcBef>
              <a:spcAft>
                <a:spcPts val="0"/>
              </a:spcAft>
              <a:buSzPts val="1400"/>
              <a:buChar char="+"/>
            </a:pPr>
            <a:r>
              <a:rPr i="1" lang="en" sz="1400"/>
              <a:t>If this is something you don’t practice, how can you start? If this is something you do practice, are you willing to practice new ways of listening? </a:t>
            </a:r>
            <a:endParaRPr i="1" sz="800"/>
          </a:p>
        </p:txBody>
      </p:sp>
      <p:sp>
        <p:nvSpPr>
          <p:cNvPr id="392" name="Google Shape;392;p5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51"/>
          <p:cNvPicPr preferRelativeResize="0"/>
          <p:nvPr/>
        </p:nvPicPr>
        <p:blipFill>
          <a:blip r:embed="rId3">
            <a:alphaModFix/>
          </a:blip>
          <a:stretch>
            <a:fillRect/>
          </a:stretch>
        </p:blipFill>
        <p:spPr>
          <a:xfrm>
            <a:off x="2584163" y="0"/>
            <a:ext cx="3975669" cy="5143501"/>
          </a:xfrm>
          <a:prstGeom prst="rect">
            <a:avLst/>
          </a:prstGeom>
          <a:noFill/>
          <a:ln>
            <a:noFill/>
          </a:ln>
        </p:spPr>
      </p:pic>
      <p:sp>
        <p:nvSpPr>
          <p:cNvPr id="398" name="Google Shape;398;p51"/>
          <p:cNvSpPr txBox="1"/>
          <p:nvPr/>
        </p:nvSpPr>
        <p:spPr>
          <a:xfrm>
            <a:off x="3963675" y="102125"/>
            <a:ext cx="19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a:t>
            </a:r>
            <a:endParaRPr i="1"/>
          </a:p>
        </p:txBody>
      </p:sp>
      <p:sp>
        <p:nvSpPr>
          <p:cNvPr id="399" name="Google Shape;399;p51"/>
          <p:cNvSpPr txBox="1"/>
          <p:nvPr/>
        </p:nvSpPr>
        <p:spPr>
          <a:xfrm>
            <a:off x="3408900" y="1177500"/>
            <a:ext cx="2833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 Irritated, Annoyed, Stressed, Critical, Overwhelmed</a:t>
            </a:r>
            <a:endParaRPr i="1"/>
          </a:p>
          <a:p>
            <a:pPr indent="0" lvl="0" marL="0" rtl="0" algn="l">
              <a:spcBef>
                <a:spcPts val="0"/>
              </a:spcBef>
              <a:spcAft>
                <a:spcPts val="0"/>
              </a:spcAft>
              <a:buNone/>
            </a:pPr>
            <a:r>
              <a:t/>
            </a:r>
            <a:endParaRPr i="1"/>
          </a:p>
        </p:txBody>
      </p:sp>
      <p:grpSp>
        <p:nvGrpSpPr>
          <p:cNvPr id="400" name="Google Shape;400;p51"/>
          <p:cNvGrpSpPr/>
          <p:nvPr/>
        </p:nvGrpSpPr>
        <p:grpSpPr>
          <a:xfrm>
            <a:off x="2753125" y="102125"/>
            <a:ext cx="3806700" cy="4600175"/>
            <a:chOff x="2753125" y="102125"/>
            <a:chExt cx="3806700" cy="4600175"/>
          </a:xfrm>
        </p:grpSpPr>
        <p:sp>
          <p:nvSpPr>
            <p:cNvPr id="401" name="Google Shape;401;p51"/>
            <p:cNvSpPr txBox="1"/>
            <p:nvPr/>
          </p:nvSpPr>
          <p:spPr>
            <a:xfrm>
              <a:off x="3963675" y="102125"/>
              <a:ext cx="192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*Example</a:t>
              </a:r>
              <a:endParaRPr i="1"/>
            </a:p>
          </p:txBody>
        </p:sp>
        <p:sp>
          <p:nvSpPr>
            <p:cNvPr id="402" name="Google Shape;402;p51"/>
            <p:cNvSpPr txBox="1"/>
            <p:nvPr/>
          </p:nvSpPr>
          <p:spPr>
            <a:xfrm>
              <a:off x="2753125" y="502325"/>
              <a:ext cx="380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800">
                  <a:solidFill>
                    <a:schemeClr val="dk1"/>
                  </a:solidFill>
                </a:rPr>
                <a:t>Ex. My Husband is mowing, trimming and laying mulch all the while the house needs decorated for Eloise’s 1st birthday party.</a:t>
              </a:r>
              <a:endParaRPr i="1" sz="800">
                <a:solidFill>
                  <a:schemeClr val="dk1"/>
                </a:solidFill>
              </a:endParaRPr>
            </a:p>
            <a:p>
              <a:pPr indent="0" lvl="0" marL="0" rtl="0" algn="l">
                <a:spcBef>
                  <a:spcPts val="0"/>
                </a:spcBef>
                <a:spcAft>
                  <a:spcPts val="0"/>
                </a:spcAft>
                <a:buNone/>
              </a:pPr>
              <a:r>
                <a:t/>
              </a:r>
              <a:endParaRPr i="1" sz="800">
                <a:solidFill>
                  <a:schemeClr val="dk1"/>
                </a:solidFill>
              </a:endParaRPr>
            </a:p>
          </p:txBody>
        </p:sp>
        <p:sp>
          <p:nvSpPr>
            <p:cNvPr id="403" name="Google Shape;403;p51"/>
            <p:cNvSpPr txBox="1"/>
            <p:nvPr/>
          </p:nvSpPr>
          <p:spPr>
            <a:xfrm>
              <a:off x="3408900" y="1177500"/>
              <a:ext cx="2833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Ex. Irritated, Annoyed, Stressed, Critical, Overwhelmed</a:t>
              </a:r>
              <a:endParaRPr i="1"/>
            </a:p>
            <a:p>
              <a:pPr indent="0" lvl="0" marL="0" rtl="0" algn="l">
                <a:spcBef>
                  <a:spcPts val="0"/>
                </a:spcBef>
                <a:spcAft>
                  <a:spcPts val="0"/>
                </a:spcAft>
                <a:buNone/>
              </a:pPr>
              <a:r>
                <a:t/>
              </a:r>
              <a:endParaRPr i="1"/>
            </a:p>
          </p:txBody>
        </p:sp>
        <p:sp>
          <p:nvSpPr>
            <p:cNvPr id="404" name="Google Shape;404;p51"/>
            <p:cNvSpPr txBox="1"/>
            <p:nvPr/>
          </p:nvSpPr>
          <p:spPr>
            <a:xfrm>
              <a:off x="3408900" y="2293550"/>
              <a:ext cx="2954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t>Ex. 1) </a:t>
              </a:r>
              <a:r>
                <a:rPr i="1" lang="en" sz="1000">
                  <a:solidFill>
                    <a:schemeClr val="dk1"/>
                  </a:solidFill>
                </a:rPr>
                <a:t>Go out to him right away and confront him about what he is doing is not helpful to me and talk about how I AM FEELING. </a:t>
              </a:r>
              <a:endParaRPr i="1" sz="1000">
                <a:solidFill>
                  <a:schemeClr val="dk1"/>
                </a:solidFill>
              </a:endParaRPr>
            </a:p>
            <a:p>
              <a:pPr indent="0" lvl="0" marL="0" rtl="0" algn="l">
                <a:spcBef>
                  <a:spcPts val="0"/>
                </a:spcBef>
                <a:spcAft>
                  <a:spcPts val="0"/>
                </a:spcAft>
                <a:buNone/>
              </a:pPr>
              <a:r>
                <a:rPr i="1" lang="en" sz="1000">
                  <a:solidFill>
                    <a:schemeClr val="dk1"/>
                  </a:solidFill>
                </a:rPr>
                <a:t>2) Pause and practice a mindfulness technique like gratitude. Give myself time to cool down before talking to him. </a:t>
              </a:r>
              <a:endParaRPr i="1" sz="1000"/>
            </a:p>
          </p:txBody>
        </p:sp>
        <p:sp>
          <p:nvSpPr>
            <p:cNvPr id="405" name="Google Shape;405;p51"/>
            <p:cNvSpPr txBox="1"/>
            <p:nvPr/>
          </p:nvSpPr>
          <p:spPr>
            <a:xfrm>
              <a:off x="3408900" y="3686500"/>
              <a:ext cx="2954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chemeClr val="dk1"/>
                  </a:solidFill>
                </a:rPr>
                <a:t>Ex.  1) Raising happy, healthy, safe and loving children with my partner. </a:t>
              </a:r>
              <a:endParaRPr i="1" sz="900">
                <a:solidFill>
                  <a:schemeClr val="dk1"/>
                </a:solidFill>
              </a:endParaRPr>
            </a:p>
            <a:p>
              <a:pPr indent="0" lvl="0" marL="0" rtl="0" algn="l">
                <a:spcBef>
                  <a:spcPts val="0"/>
                </a:spcBef>
                <a:spcAft>
                  <a:spcPts val="0"/>
                </a:spcAft>
                <a:buNone/>
              </a:pPr>
              <a:r>
                <a:rPr i="1" lang="en" sz="900">
                  <a:solidFill>
                    <a:schemeClr val="dk1"/>
                  </a:solidFill>
                </a:rPr>
                <a:t>2) Create a welcoming and loving environment for myself, family and friends</a:t>
              </a:r>
              <a:endParaRPr i="1" sz="900">
                <a:solidFill>
                  <a:schemeClr val="dk1"/>
                </a:solidFill>
              </a:endParaRPr>
            </a:p>
            <a:p>
              <a:pPr indent="0" lvl="0" marL="0" rtl="0" algn="l">
                <a:spcBef>
                  <a:spcPts val="0"/>
                </a:spcBef>
                <a:spcAft>
                  <a:spcPts val="0"/>
                </a:spcAft>
                <a:buNone/>
              </a:pPr>
              <a:r>
                <a:rPr i="1" lang="en" sz="900">
                  <a:solidFill>
                    <a:schemeClr val="dk1"/>
                  </a:solidFill>
                </a:rPr>
                <a:t>3) Nurture and provide empathy in my relationship with that person</a:t>
              </a:r>
              <a:endParaRPr i="1" sz="900">
                <a:solidFill>
                  <a:schemeClr val="dk1"/>
                </a:solidFill>
              </a:endParaRPr>
            </a:p>
          </p:txBody>
        </p:sp>
      </p:grpSp>
      <p:sp>
        <p:nvSpPr>
          <p:cNvPr id="406" name="Google Shape;406;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2"/>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 Plan</a:t>
            </a:r>
            <a:endParaRPr/>
          </a:p>
        </p:txBody>
      </p:sp>
      <p:sp>
        <p:nvSpPr>
          <p:cNvPr id="412" name="Google Shape;412;p52"/>
          <p:cNvSpPr txBox="1"/>
          <p:nvPr>
            <p:ph idx="1" type="body"/>
          </p:nvPr>
        </p:nvSpPr>
        <p:spPr>
          <a:xfrm>
            <a:off x="311700" y="10744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i="1" lang="en"/>
              <a:t>Set one goal for how you may be able to implement something that you learned here within your home and/or work life.</a:t>
            </a:r>
            <a:endParaRPr i="1"/>
          </a:p>
          <a:p>
            <a:pPr indent="-342900" lvl="0" marL="457200" rtl="0" algn="l">
              <a:spcBef>
                <a:spcPts val="1600"/>
              </a:spcBef>
              <a:spcAft>
                <a:spcPts val="0"/>
              </a:spcAft>
              <a:buSzPts val="1800"/>
              <a:buChar char="+"/>
            </a:pPr>
            <a:r>
              <a:rPr i="1" lang="en"/>
              <a:t>How can you hold yourself accountable?</a:t>
            </a:r>
            <a:endParaRPr i="1"/>
          </a:p>
          <a:p>
            <a:pPr indent="-342900" lvl="0" marL="457200" rtl="0" algn="l">
              <a:spcBef>
                <a:spcPts val="1600"/>
              </a:spcBef>
              <a:spcAft>
                <a:spcPts val="1600"/>
              </a:spcAft>
              <a:buSzPts val="1800"/>
              <a:buChar char="+"/>
            </a:pPr>
            <a:r>
              <a:rPr i="1" lang="en"/>
              <a:t>Share action plan with a neighbor.</a:t>
            </a:r>
            <a:endParaRPr i="1"/>
          </a:p>
        </p:txBody>
      </p:sp>
      <p:sp>
        <p:nvSpPr>
          <p:cNvPr id="413" name="Google Shape;413;p5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 to Change, Inc.</a:t>
            </a:r>
            <a:endParaRPr/>
          </a:p>
        </p:txBody>
      </p:sp>
      <p:sp>
        <p:nvSpPr>
          <p:cNvPr id="121" name="Google Shape;121;p17"/>
          <p:cNvSpPr txBox="1"/>
          <p:nvPr>
            <p:ph idx="1" type="body"/>
          </p:nvPr>
        </p:nvSpPr>
        <p:spPr>
          <a:xfrm>
            <a:off x="311700" y="769625"/>
            <a:ext cx="8520600" cy="2629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b="1" lang="en" sz="1500"/>
              <a:t>Mission:  </a:t>
            </a:r>
            <a:r>
              <a:rPr lang="en" sz="1500"/>
              <a:t>Through evidence-based yoga and mindfulness programming, Challenge to Change, Inc. provides preventative social and emotional skills benefiting the mind, body, and emotional state to people of all ages.  We are committed to empowering learners to utilize mindful resources in order to navigate the world around them. </a:t>
            </a:r>
            <a:endParaRPr sz="1500"/>
          </a:p>
          <a:p>
            <a:pPr indent="-317500" lvl="0" marL="457200" rtl="0" algn="l">
              <a:spcBef>
                <a:spcPts val="1600"/>
              </a:spcBef>
              <a:spcAft>
                <a:spcPts val="0"/>
              </a:spcAft>
              <a:buSzPts val="1400"/>
              <a:buChar char="+"/>
            </a:pPr>
            <a:r>
              <a:rPr b="1" lang="en" sz="1400"/>
              <a:t>Yoga in the Schools</a:t>
            </a:r>
            <a:endParaRPr b="1" sz="1400"/>
          </a:p>
          <a:p>
            <a:pPr indent="-317500" lvl="0" marL="457200" rtl="0" algn="l">
              <a:spcBef>
                <a:spcPts val="0"/>
              </a:spcBef>
              <a:spcAft>
                <a:spcPts val="0"/>
              </a:spcAft>
              <a:buSzPts val="1400"/>
              <a:buChar char="+"/>
            </a:pPr>
            <a:r>
              <a:rPr b="1" lang="en" sz="1400"/>
              <a:t>Trauma-Informed Yoga </a:t>
            </a:r>
            <a:endParaRPr b="1" sz="1400"/>
          </a:p>
          <a:p>
            <a:pPr indent="-304800" lvl="1" marL="914400" rtl="0" algn="l">
              <a:spcBef>
                <a:spcPts val="0"/>
              </a:spcBef>
              <a:spcAft>
                <a:spcPts val="0"/>
              </a:spcAft>
              <a:buSzPts val="1200"/>
              <a:buChar char="●"/>
            </a:pPr>
            <a:r>
              <a:rPr lang="en" sz="1200"/>
              <a:t>Homeless Youth Shelters</a:t>
            </a:r>
            <a:endParaRPr sz="1200"/>
          </a:p>
          <a:p>
            <a:pPr indent="-304800" lvl="1" marL="914400" rtl="0" algn="l">
              <a:spcBef>
                <a:spcPts val="0"/>
              </a:spcBef>
              <a:spcAft>
                <a:spcPts val="0"/>
              </a:spcAft>
              <a:buSzPts val="1200"/>
              <a:buChar char="●"/>
            </a:pPr>
            <a:r>
              <a:rPr lang="en" sz="1200"/>
              <a:t>Juvenile Detention Centers</a:t>
            </a:r>
            <a:endParaRPr sz="1200"/>
          </a:p>
          <a:p>
            <a:pPr indent="-304800" lvl="1" marL="914400" rtl="0" algn="l">
              <a:spcBef>
                <a:spcPts val="0"/>
              </a:spcBef>
              <a:spcAft>
                <a:spcPts val="0"/>
              </a:spcAft>
              <a:buSzPts val="1200"/>
              <a:buChar char="●"/>
            </a:pPr>
            <a:r>
              <a:rPr lang="en" sz="1200"/>
              <a:t>Trainings</a:t>
            </a:r>
            <a:endParaRPr sz="1200"/>
          </a:p>
          <a:p>
            <a:pPr indent="-317500" lvl="0" marL="457200" rtl="0" algn="l">
              <a:spcBef>
                <a:spcPts val="0"/>
              </a:spcBef>
              <a:spcAft>
                <a:spcPts val="0"/>
              </a:spcAft>
              <a:buSzPts val="1400"/>
              <a:buChar char="+"/>
            </a:pPr>
            <a:r>
              <a:rPr b="1" lang="en" sz="1400"/>
              <a:t>KCG: EQ for YOU!</a:t>
            </a:r>
            <a:endParaRPr b="1" sz="1400"/>
          </a:p>
          <a:p>
            <a:pPr indent="-317500" lvl="0" marL="457200" rtl="0" algn="l">
              <a:spcBef>
                <a:spcPts val="0"/>
              </a:spcBef>
              <a:spcAft>
                <a:spcPts val="0"/>
              </a:spcAft>
              <a:buSzPts val="1400"/>
              <a:buChar char="+"/>
            </a:pPr>
            <a:r>
              <a:rPr b="1" lang="en" sz="1400"/>
              <a:t>Continuing Education Courses </a:t>
            </a:r>
            <a:endParaRPr b="1" sz="1400"/>
          </a:p>
          <a:p>
            <a:pPr indent="0" lvl="0" marL="457200" rtl="0" algn="l">
              <a:spcBef>
                <a:spcPts val="0"/>
              </a:spcBef>
              <a:spcAft>
                <a:spcPts val="0"/>
              </a:spcAft>
              <a:buNone/>
            </a:pPr>
            <a:r>
              <a:rPr b="1" lang="en" sz="1400"/>
              <a:t>for Teachers</a:t>
            </a:r>
            <a:endParaRPr b="1" sz="1400"/>
          </a:p>
          <a:p>
            <a:pPr indent="-304800" lvl="1" marL="914400" rtl="0" algn="l">
              <a:spcBef>
                <a:spcPts val="0"/>
              </a:spcBef>
              <a:spcAft>
                <a:spcPts val="0"/>
              </a:spcAft>
              <a:buSzPts val="1200"/>
              <a:buChar char="●"/>
            </a:pPr>
            <a:r>
              <a:rPr lang="en" sz="1200"/>
              <a:t>Yoga for Teachers, Mindful Games, </a:t>
            </a:r>
            <a:endParaRPr sz="1200"/>
          </a:p>
          <a:p>
            <a:pPr indent="0" lvl="0" marL="914400" rtl="0" algn="l">
              <a:spcBef>
                <a:spcPts val="0"/>
              </a:spcBef>
              <a:spcAft>
                <a:spcPts val="0"/>
              </a:spcAft>
              <a:buNone/>
            </a:pPr>
            <a:r>
              <a:rPr lang="en" sz="1200"/>
              <a:t>Social-Emotional Learning</a:t>
            </a:r>
            <a:endParaRPr sz="1600"/>
          </a:p>
        </p:txBody>
      </p:sp>
      <p:sp>
        <p:nvSpPr>
          <p:cNvPr id="122" name="Google Shape;122;p17"/>
          <p:cNvSpPr txBox="1"/>
          <p:nvPr/>
        </p:nvSpPr>
        <p:spPr>
          <a:xfrm>
            <a:off x="4441675" y="2015300"/>
            <a:ext cx="3990600" cy="2387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00BFFF"/>
              </a:buClr>
              <a:buSzPts val="1400"/>
              <a:buChar char="+"/>
            </a:pPr>
            <a:r>
              <a:rPr b="1" lang="en">
                <a:solidFill>
                  <a:schemeClr val="dk2"/>
                </a:solidFill>
              </a:rPr>
              <a:t>Studio Programming</a:t>
            </a:r>
            <a:endParaRPr b="1">
              <a:solidFill>
                <a:schemeClr val="dk2"/>
              </a:solidFill>
            </a:endParaRPr>
          </a:p>
          <a:p>
            <a:pPr indent="-304800" lvl="1" marL="914400" rtl="0" algn="l">
              <a:lnSpc>
                <a:spcPct val="115000"/>
              </a:lnSpc>
              <a:spcBef>
                <a:spcPts val="0"/>
              </a:spcBef>
              <a:spcAft>
                <a:spcPts val="0"/>
              </a:spcAft>
              <a:buClr>
                <a:srgbClr val="FF009A"/>
              </a:buClr>
              <a:buSzPts val="1200"/>
              <a:buChar char="●"/>
            </a:pPr>
            <a:r>
              <a:rPr lang="en" sz="1200">
                <a:solidFill>
                  <a:schemeClr val="dk2"/>
                </a:solidFill>
              </a:rPr>
              <a:t>Camps, Classes, Workshops</a:t>
            </a:r>
            <a:endParaRPr sz="1200">
              <a:solidFill>
                <a:schemeClr val="dk2"/>
              </a:solidFill>
            </a:endParaRPr>
          </a:p>
          <a:p>
            <a:pPr indent="-304800" lvl="1" marL="914400" rtl="0" algn="l">
              <a:lnSpc>
                <a:spcPct val="115000"/>
              </a:lnSpc>
              <a:spcBef>
                <a:spcPts val="0"/>
              </a:spcBef>
              <a:spcAft>
                <a:spcPts val="0"/>
              </a:spcAft>
              <a:buClr>
                <a:srgbClr val="FF009A"/>
              </a:buClr>
              <a:buSzPts val="1200"/>
              <a:buChar char="●"/>
            </a:pPr>
            <a:r>
              <a:rPr lang="en" sz="1200">
                <a:solidFill>
                  <a:schemeClr val="dk2"/>
                </a:solidFill>
              </a:rPr>
              <a:t>Online C2C Hub</a:t>
            </a:r>
            <a:endParaRPr sz="1200">
              <a:solidFill>
                <a:schemeClr val="dk2"/>
              </a:solidFill>
            </a:endParaRPr>
          </a:p>
          <a:p>
            <a:pPr indent="-317500" lvl="0" marL="457200" rtl="0" algn="l">
              <a:lnSpc>
                <a:spcPct val="115000"/>
              </a:lnSpc>
              <a:spcBef>
                <a:spcPts val="0"/>
              </a:spcBef>
              <a:spcAft>
                <a:spcPts val="0"/>
              </a:spcAft>
              <a:buClr>
                <a:srgbClr val="00BFFF"/>
              </a:buClr>
              <a:buSzPts val="1400"/>
              <a:buChar char="+"/>
            </a:pPr>
            <a:r>
              <a:rPr b="1" lang="en">
                <a:solidFill>
                  <a:schemeClr val="dk2"/>
                </a:solidFill>
              </a:rPr>
              <a:t>Training Programs</a:t>
            </a:r>
            <a:endParaRPr b="1">
              <a:solidFill>
                <a:schemeClr val="dk2"/>
              </a:solidFill>
            </a:endParaRPr>
          </a:p>
          <a:p>
            <a:pPr indent="-304800" lvl="1" marL="914400" rtl="0" algn="l">
              <a:lnSpc>
                <a:spcPct val="115000"/>
              </a:lnSpc>
              <a:spcBef>
                <a:spcPts val="0"/>
              </a:spcBef>
              <a:spcAft>
                <a:spcPts val="0"/>
              </a:spcAft>
              <a:buClr>
                <a:srgbClr val="FF009A"/>
              </a:buClr>
              <a:buSzPts val="1200"/>
              <a:buChar char="●"/>
            </a:pPr>
            <a:r>
              <a:rPr lang="en" sz="1200">
                <a:solidFill>
                  <a:schemeClr val="dk2"/>
                </a:solidFill>
              </a:rPr>
              <a:t>95 Hour Youth Yoga Teacher Training</a:t>
            </a:r>
            <a:endParaRPr sz="1200">
              <a:solidFill>
                <a:schemeClr val="dk2"/>
              </a:solidFill>
            </a:endParaRPr>
          </a:p>
          <a:p>
            <a:pPr indent="-304800" lvl="1" marL="914400" rtl="0" algn="l">
              <a:lnSpc>
                <a:spcPct val="115000"/>
              </a:lnSpc>
              <a:spcBef>
                <a:spcPts val="0"/>
              </a:spcBef>
              <a:spcAft>
                <a:spcPts val="0"/>
              </a:spcAft>
              <a:buClr>
                <a:srgbClr val="FF009A"/>
              </a:buClr>
              <a:buSzPts val="1200"/>
              <a:buChar char="●"/>
            </a:pPr>
            <a:r>
              <a:rPr lang="en" sz="1200">
                <a:solidFill>
                  <a:schemeClr val="dk2"/>
                </a:solidFill>
              </a:rPr>
              <a:t>200 Hour Yoga Teacher Training</a:t>
            </a:r>
            <a:endParaRPr sz="1200">
              <a:solidFill>
                <a:schemeClr val="dk2"/>
              </a:solidFill>
            </a:endParaRPr>
          </a:p>
          <a:p>
            <a:pPr indent="-304800" lvl="1" marL="914400" rtl="0" algn="l">
              <a:lnSpc>
                <a:spcPct val="115000"/>
              </a:lnSpc>
              <a:spcBef>
                <a:spcPts val="0"/>
              </a:spcBef>
              <a:spcAft>
                <a:spcPts val="0"/>
              </a:spcAft>
              <a:buClr>
                <a:srgbClr val="FF009A"/>
              </a:buClr>
              <a:buSzPts val="1200"/>
              <a:buChar char="●"/>
            </a:pPr>
            <a:r>
              <a:rPr lang="en" sz="1200">
                <a:solidFill>
                  <a:schemeClr val="dk2"/>
                </a:solidFill>
              </a:rPr>
              <a:t>300 Hour Yoga Teacher Training</a:t>
            </a:r>
            <a:endParaRPr sz="1200">
              <a:solidFill>
                <a:schemeClr val="dk2"/>
              </a:solidFill>
            </a:endParaRPr>
          </a:p>
          <a:p>
            <a:pPr indent="-317500" lvl="0" marL="457200" rtl="0" algn="l">
              <a:lnSpc>
                <a:spcPct val="115000"/>
              </a:lnSpc>
              <a:spcBef>
                <a:spcPts val="0"/>
              </a:spcBef>
              <a:spcAft>
                <a:spcPts val="0"/>
              </a:spcAft>
              <a:buClr>
                <a:srgbClr val="00BFFF"/>
              </a:buClr>
              <a:buSzPts val="1400"/>
              <a:buChar char="+"/>
            </a:pPr>
            <a:r>
              <a:rPr b="1" lang="en">
                <a:solidFill>
                  <a:schemeClr val="dk2"/>
                </a:solidFill>
              </a:rPr>
              <a:t>Medical Mindfulness Department</a:t>
            </a:r>
            <a:endParaRPr b="1">
              <a:solidFill>
                <a:schemeClr val="dk2"/>
              </a:solidFill>
            </a:endParaRPr>
          </a:p>
          <a:p>
            <a:pPr indent="-304800" lvl="1" marL="914400" rtl="0" algn="l">
              <a:lnSpc>
                <a:spcPct val="115000"/>
              </a:lnSpc>
              <a:spcBef>
                <a:spcPts val="0"/>
              </a:spcBef>
              <a:spcAft>
                <a:spcPts val="0"/>
              </a:spcAft>
              <a:buClr>
                <a:srgbClr val="FF009A"/>
              </a:buClr>
              <a:buSzPts val="1200"/>
              <a:buChar char="●"/>
            </a:pPr>
            <a:r>
              <a:rPr lang="en" sz="1200">
                <a:solidFill>
                  <a:schemeClr val="dk2"/>
                </a:solidFill>
              </a:rPr>
              <a:t>Holistic Healing for Medical Providers and Patients</a:t>
            </a:r>
            <a:endParaRPr sz="1200">
              <a:solidFill>
                <a:schemeClr val="dk2"/>
              </a:solidFill>
            </a:endParaRPr>
          </a:p>
        </p:txBody>
      </p:sp>
      <p:cxnSp>
        <p:nvCxnSpPr>
          <p:cNvPr id="123" name="Google Shape;123;p17"/>
          <p:cNvCxnSpPr/>
          <p:nvPr/>
        </p:nvCxnSpPr>
        <p:spPr>
          <a:xfrm>
            <a:off x="4389525" y="2015300"/>
            <a:ext cx="2100" cy="2175600"/>
          </a:xfrm>
          <a:prstGeom prst="straightConnector1">
            <a:avLst/>
          </a:prstGeom>
          <a:noFill/>
          <a:ln cap="flat" cmpd="sng" w="9525">
            <a:solidFill>
              <a:srgbClr val="00BFFF"/>
            </a:solidFill>
            <a:prstDash val="solid"/>
            <a:round/>
            <a:headEnd len="med" w="med" type="none"/>
            <a:tailEnd len="med" w="med" type="none"/>
          </a:ln>
        </p:spPr>
      </p:cxnSp>
      <p:sp>
        <p:nvSpPr>
          <p:cNvPr id="124" name="Google Shape;124;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3"/>
          <p:cNvSpPr txBox="1"/>
          <p:nvPr>
            <p:ph idx="1" type="subTitle"/>
          </p:nvPr>
        </p:nvSpPr>
        <p:spPr>
          <a:xfrm>
            <a:off x="4766700" y="2022625"/>
            <a:ext cx="4297200" cy="122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BFFF"/>
              </a:buClr>
              <a:buSzPts val="1800"/>
              <a:buFont typeface="Roboto"/>
              <a:buChar char="●"/>
            </a:pPr>
            <a:r>
              <a:rPr lang="en" sz="1700"/>
              <a:t>Email: </a:t>
            </a:r>
            <a:r>
              <a:rPr lang="en" sz="1800" u="sng">
                <a:solidFill>
                  <a:srgbClr val="00BFFF"/>
                </a:solidFill>
                <a:latin typeface="Roboto"/>
                <a:ea typeface="Roboto"/>
                <a:cs typeface="Roboto"/>
                <a:sym typeface="Roboto"/>
                <a:hlinkClick r:id="rId3">
                  <a:extLst>
                    <a:ext uri="{A12FA001-AC4F-418D-AE19-62706E023703}">
                      <ahyp:hlinkClr val="tx"/>
                    </a:ext>
                  </a:extLst>
                </a:hlinkClick>
              </a:rPr>
              <a:t>jordan@challengetochangeinc.com</a:t>
            </a:r>
            <a:endParaRPr sz="1800">
              <a:solidFill>
                <a:srgbClr val="00BFFF"/>
              </a:solidFill>
              <a:latin typeface="Roboto"/>
              <a:ea typeface="Roboto"/>
              <a:cs typeface="Roboto"/>
              <a:sym typeface="Roboto"/>
            </a:endParaRPr>
          </a:p>
          <a:p>
            <a:pPr indent="-342900" lvl="0" marL="457200" rtl="0" algn="l">
              <a:lnSpc>
                <a:spcPct val="115000"/>
              </a:lnSpc>
              <a:spcBef>
                <a:spcPts val="0"/>
              </a:spcBef>
              <a:spcAft>
                <a:spcPts val="0"/>
              </a:spcAft>
              <a:buClr>
                <a:srgbClr val="00BFFF"/>
              </a:buClr>
              <a:buSzPts val="1800"/>
              <a:buFont typeface="Roboto"/>
              <a:buChar char="●"/>
            </a:pPr>
            <a:r>
              <a:rPr lang="en" sz="1800">
                <a:latin typeface="Roboto"/>
                <a:ea typeface="Roboto"/>
                <a:cs typeface="Roboto"/>
                <a:sym typeface="Roboto"/>
              </a:rPr>
              <a:t>Facebook</a:t>
            </a:r>
            <a:r>
              <a:rPr lang="en" sz="1800">
                <a:solidFill>
                  <a:srgbClr val="00BFFF"/>
                </a:solidFill>
                <a:latin typeface="Roboto"/>
                <a:ea typeface="Roboto"/>
                <a:cs typeface="Roboto"/>
                <a:sym typeface="Roboto"/>
              </a:rPr>
              <a:t>: </a:t>
            </a:r>
            <a:r>
              <a:rPr lang="en" sz="1800" u="sng">
                <a:solidFill>
                  <a:srgbClr val="00BFFF"/>
                </a:solidFill>
                <a:latin typeface="Roboto"/>
                <a:ea typeface="Roboto"/>
                <a:cs typeface="Roboto"/>
                <a:sym typeface="Roboto"/>
                <a:hlinkClick r:id="rId4">
                  <a:extLst>
                    <a:ext uri="{A12FA001-AC4F-418D-AE19-62706E023703}">
                      <ahyp:hlinkClr val="tx"/>
                    </a:ext>
                  </a:extLst>
                </a:hlinkClick>
              </a:rPr>
              <a:t>https://www.facebook.com/challengetochangeyoga</a:t>
            </a:r>
            <a:endParaRPr sz="1800">
              <a:solidFill>
                <a:srgbClr val="00BFFF"/>
              </a:solidFill>
              <a:latin typeface="Roboto"/>
              <a:ea typeface="Roboto"/>
              <a:cs typeface="Roboto"/>
              <a:sym typeface="Roboto"/>
            </a:endParaRPr>
          </a:p>
          <a:p>
            <a:pPr indent="-342900" lvl="0" marL="457200" rtl="0" algn="l">
              <a:lnSpc>
                <a:spcPct val="115000"/>
              </a:lnSpc>
              <a:spcBef>
                <a:spcPts val="0"/>
              </a:spcBef>
              <a:spcAft>
                <a:spcPts val="0"/>
              </a:spcAft>
              <a:buClr>
                <a:srgbClr val="00BFFF"/>
              </a:buClr>
              <a:buSzPts val="1800"/>
              <a:buFont typeface="Roboto"/>
              <a:buChar char="●"/>
            </a:pPr>
            <a:r>
              <a:rPr lang="en" sz="1800">
                <a:latin typeface="Roboto"/>
                <a:ea typeface="Roboto"/>
                <a:cs typeface="Roboto"/>
                <a:sym typeface="Roboto"/>
              </a:rPr>
              <a:t>Instagram</a:t>
            </a:r>
            <a:r>
              <a:rPr lang="en" sz="1800">
                <a:solidFill>
                  <a:srgbClr val="00BFFF"/>
                </a:solidFill>
                <a:latin typeface="Roboto"/>
                <a:ea typeface="Roboto"/>
                <a:cs typeface="Roboto"/>
                <a:sym typeface="Roboto"/>
              </a:rPr>
              <a:t>: @challengetochangeinc</a:t>
            </a:r>
            <a:endParaRPr sz="1800">
              <a:solidFill>
                <a:srgbClr val="00B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rgbClr val="FFFFFF"/>
              </a:solidFill>
              <a:highlight>
                <a:srgbClr val="000000"/>
              </a:highlight>
              <a:latin typeface="Roboto"/>
              <a:ea typeface="Roboto"/>
              <a:cs typeface="Roboto"/>
              <a:sym typeface="Roboto"/>
            </a:endParaRPr>
          </a:p>
          <a:p>
            <a:pPr indent="0" lvl="0" marL="0" rtl="0" algn="ctr">
              <a:spcBef>
                <a:spcPts val="0"/>
              </a:spcBef>
              <a:spcAft>
                <a:spcPts val="0"/>
              </a:spcAft>
              <a:buNone/>
            </a:pPr>
            <a:r>
              <a:t/>
            </a:r>
            <a:endParaRPr>
              <a:solidFill>
                <a:srgbClr val="595959"/>
              </a:solidFill>
              <a:highlight>
                <a:srgbClr val="000000"/>
              </a:highlight>
            </a:endParaRPr>
          </a:p>
          <a:p>
            <a:pPr indent="0" lvl="0" marL="0" rtl="0" algn="ctr">
              <a:spcBef>
                <a:spcPts val="0"/>
              </a:spcBef>
              <a:spcAft>
                <a:spcPts val="0"/>
              </a:spcAft>
              <a:buNone/>
            </a:pPr>
            <a:r>
              <a:t/>
            </a:r>
            <a:endParaRPr/>
          </a:p>
        </p:txBody>
      </p:sp>
      <p:sp>
        <p:nvSpPr>
          <p:cNvPr id="419" name="Google Shape;419;p53"/>
          <p:cNvSpPr txBox="1"/>
          <p:nvPr/>
        </p:nvSpPr>
        <p:spPr>
          <a:xfrm>
            <a:off x="4278701" y="923725"/>
            <a:ext cx="4445400" cy="10482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lang="en" sz="1700">
                <a:solidFill>
                  <a:schemeClr val="dk1"/>
                </a:solidFill>
                <a:latin typeface="Roboto"/>
                <a:ea typeface="Roboto"/>
                <a:cs typeface="Roboto"/>
                <a:sym typeface="Roboto"/>
              </a:rPr>
              <a:t>Jordan Turner, BA Education, E-RYT 200, RCYT</a:t>
            </a:r>
            <a:endParaRPr b="1" sz="1700">
              <a:solidFill>
                <a:schemeClr val="dk1"/>
              </a:solidFill>
              <a:latin typeface="Roboto"/>
              <a:ea typeface="Roboto"/>
              <a:cs typeface="Roboto"/>
              <a:sym typeface="Roboto"/>
            </a:endParaRPr>
          </a:p>
          <a:p>
            <a:pPr indent="0" lvl="0" marL="457200" rtl="0" algn="ctr">
              <a:lnSpc>
                <a:spcPct val="115000"/>
              </a:lnSpc>
              <a:spcBef>
                <a:spcPts val="0"/>
              </a:spcBef>
              <a:spcAft>
                <a:spcPts val="0"/>
              </a:spcAft>
              <a:buNone/>
            </a:pPr>
            <a:r>
              <a:rPr lang="en" sz="1700">
                <a:solidFill>
                  <a:schemeClr val="dk1"/>
                </a:solidFill>
                <a:latin typeface="Roboto"/>
                <a:ea typeface="Roboto"/>
                <a:cs typeface="Roboto"/>
                <a:sym typeface="Roboto"/>
              </a:rPr>
              <a:t>Yoga in the Schools Director</a:t>
            </a:r>
            <a:endParaRPr sz="1700">
              <a:solidFill>
                <a:schemeClr val="dk1"/>
              </a:solidFill>
              <a:latin typeface="Roboto"/>
              <a:ea typeface="Roboto"/>
              <a:cs typeface="Roboto"/>
              <a:sym typeface="Roboto"/>
            </a:endParaRPr>
          </a:p>
        </p:txBody>
      </p:sp>
      <p:sp>
        <p:nvSpPr>
          <p:cNvPr id="420" name="Google Shape;420;p53"/>
          <p:cNvSpPr txBox="1"/>
          <p:nvPr/>
        </p:nvSpPr>
        <p:spPr>
          <a:xfrm>
            <a:off x="803275" y="46050"/>
            <a:ext cx="3000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rPr>
              <a:t>Q &amp; A </a:t>
            </a:r>
            <a:endParaRPr b="1" sz="2800">
              <a:solidFill>
                <a:schemeClr val="dk1"/>
              </a:solidFill>
            </a:endParaRPr>
          </a:p>
          <a:p>
            <a:pPr indent="0" lvl="0" marL="0" rtl="0" algn="ctr">
              <a:spcBef>
                <a:spcPts val="0"/>
              </a:spcBef>
              <a:spcAft>
                <a:spcPts val="0"/>
              </a:spcAft>
              <a:buNone/>
            </a:pPr>
            <a:r>
              <a:rPr b="1" lang="en" sz="2800">
                <a:solidFill>
                  <a:schemeClr val="dk1"/>
                </a:solidFill>
              </a:rPr>
              <a:t>Thank You!  </a:t>
            </a:r>
            <a:endParaRPr/>
          </a:p>
        </p:txBody>
      </p:sp>
      <p:sp>
        <p:nvSpPr>
          <p:cNvPr id="421" name="Google Shape;421;p5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
              <a:t>‹#›</a:t>
            </a:fld>
            <a:endParaRPr b="1"/>
          </a:p>
        </p:txBody>
      </p:sp>
      <p:pic>
        <p:nvPicPr>
          <p:cNvPr id="422" name="Google Shape;422;p53"/>
          <p:cNvPicPr preferRelativeResize="0"/>
          <p:nvPr/>
        </p:nvPicPr>
        <p:blipFill>
          <a:blip r:embed="rId5">
            <a:alphaModFix/>
          </a:blip>
          <a:stretch>
            <a:fillRect/>
          </a:stretch>
        </p:blipFill>
        <p:spPr>
          <a:xfrm>
            <a:off x="0" y="1047075"/>
            <a:ext cx="2615299" cy="3760325"/>
          </a:xfrm>
          <a:prstGeom prst="rect">
            <a:avLst/>
          </a:prstGeom>
          <a:noFill/>
          <a:ln>
            <a:noFill/>
          </a:ln>
        </p:spPr>
      </p:pic>
      <p:pic>
        <p:nvPicPr>
          <p:cNvPr id="423" name="Google Shape;423;p53"/>
          <p:cNvPicPr preferRelativeResize="0"/>
          <p:nvPr/>
        </p:nvPicPr>
        <p:blipFill>
          <a:blip r:embed="rId6">
            <a:alphaModFix/>
          </a:blip>
          <a:stretch>
            <a:fillRect/>
          </a:stretch>
        </p:blipFill>
        <p:spPr>
          <a:xfrm>
            <a:off x="2651250" y="1161622"/>
            <a:ext cx="2149650" cy="3531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b="4373" l="0" r="0" t="19822"/>
          <a:stretch/>
        </p:blipFill>
        <p:spPr>
          <a:xfrm>
            <a:off x="1949775" y="0"/>
            <a:ext cx="5244451" cy="5143501"/>
          </a:xfrm>
          <a:prstGeom prst="rect">
            <a:avLst/>
          </a:prstGeom>
          <a:noFill/>
          <a:ln>
            <a:noFill/>
          </a:ln>
        </p:spPr>
      </p:pic>
      <p:sp>
        <p:nvSpPr>
          <p:cNvPr id="130" name="Google Shape;130;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9"/>
          <p:cNvPicPr preferRelativeResize="0"/>
          <p:nvPr/>
        </p:nvPicPr>
        <p:blipFill>
          <a:blip r:embed="rId3">
            <a:alphaModFix/>
          </a:blip>
          <a:stretch>
            <a:fillRect/>
          </a:stretch>
        </p:blipFill>
        <p:spPr>
          <a:xfrm>
            <a:off x="1245513" y="76888"/>
            <a:ext cx="6652974" cy="4989725"/>
          </a:xfrm>
          <a:prstGeom prst="rect">
            <a:avLst/>
          </a:prstGeom>
          <a:noFill/>
          <a:ln>
            <a:noFill/>
          </a:ln>
        </p:spPr>
      </p:pic>
      <p:sp>
        <p:nvSpPr>
          <p:cNvPr id="136" name="Google Shape;136;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19"/>
          <p:cNvSpPr txBox="1"/>
          <p:nvPr/>
        </p:nvSpPr>
        <p:spPr>
          <a:xfrm>
            <a:off x="1245525" y="314900"/>
            <a:ext cx="3000000" cy="4770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rPr b="1" lang="en" sz="1900" u="sng">
                <a:solidFill>
                  <a:srgbClr val="00BFFF"/>
                </a:solidFill>
                <a:hlinkClick r:id="rId4">
                  <a:extLst>
                    <a:ext uri="{A12FA001-AC4F-418D-AE19-62706E023703}">
                      <ahyp:hlinkClr val="tx"/>
                    </a:ext>
                  </a:extLst>
                </a:hlinkClick>
              </a:rPr>
              <a:t>Video</a:t>
            </a:r>
            <a:r>
              <a:rPr b="1" lang="en" sz="1900">
                <a:solidFill>
                  <a:srgbClr val="00BFFF"/>
                </a:solidFill>
              </a:rPr>
              <a:t> </a:t>
            </a:r>
            <a:endParaRPr b="1" sz="2200">
              <a:solidFill>
                <a:srgbClr val="00B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0"/>
          <p:cNvPicPr preferRelativeResize="0"/>
          <p:nvPr/>
        </p:nvPicPr>
        <p:blipFill>
          <a:blip r:embed="rId3">
            <a:alphaModFix/>
          </a:blip>
          <a:stretch>
            <a:fillRect/>
          </a:stretch>
        </p:blipFill>
        <p:spPr>
          <a:xfrm>
            <a:off x="1346200" y="152400"/>
            <a:ext cx="6451599" cy="4838700"/>
          </a:xfrm>
          <a:prstGeom prst="rect">
            <a:avLst/>
          </a:prstGeom>
          <a:noFill/>
          <a:ln>
            <a:noFill/>
          </a:ln>
        </p:spPr>
      </p:pic>
      <p:sp>
        <p:nvSpPr>
          <p:cNvPr id="143" name="Google Shape;143;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a:blip r:embed="rId3">
            <a:alphaModFix/>
          </a:blip>
          <a:stretch>
            <a:fillRect/>
          </a:stretch>
        </p:blipFill>
        <p:spPr>
          <a:xfrm>
            <a:off x="1346200" y="103725"/>
            <a:ext cx="6451599" cy="4838700"/>
          </a:xfrm>
          <a:prstGeom prst="rect">
            <a:avLst/>
          </a:prstGeom>
          <a:noFill/>
          <a:ln>
            <a:noFill/>
          </a:ln>
        </p:spPr>
      </p:pic>
      <p:sp>
        <p:nvSpPr>
          <p:cNvPr id="149" name="Google Shape;149;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2"/>
          <p:cNvPicPr preferRelativeResize="0"/>
          <p:nvPr/>
        </p:nvPicPr>
        <p:blipFill>
          <a:blip r:embed="rId3">
            <a:alphaModFix/>
          </a:blip>
          <a:stretch>
            <a:fillRect/>
          </a:stretch>
        </p:blipFill>
        <p:spPr>
          <a:xfrm>
            <a:off x="1346200" y="152400"/>
            <a:ext cx="6451599" cy="4838700"/>
          </a:xfrm>
          <a:prstGeom prst="rect">
            <a:avLst/>
          </a:prstGeom>
          <a:noFill/>
          <a:ln>
            <a:noFill/>
          </a:ln>
        </p:spPr>
      </p:pic>
      <p:sp>
        <p:nvSpPr>
          <p:cNvPr id="155" name="Google Shape;155;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